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handoutMasterIdLst>
    <p:handoutMasterId r:id="rId24"/>
  </p:handoutMasterIdLst>
  <p:sldIdLst>
    <p:sldId id="437" r:id="rId2"/>
    <p:sldId id="443" r:id="rId3"/>
    <p:sldId id="446" r:id="rId4"/>
    <p:sldId id="447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9" r:id="rId15"/>
    <p:sldId id="460" r:id="rId16"/>
    <p:sldId id="461" r:id="rId17"/>
    <p:sldId id="462" r:id="rId18"/>
    <p:sldId id="463" r:id="rId19"/>
    <p:sldId id="465" r:id="rId20"/>
    <p:sldId id="466" r:id="rId21"/>
    <p:sldId id="442" r:id="rId22"/>
  </p:sldIdLst>
  <p:sldSz cx="9144000" cy="6858000" type="screen4x3"/>
  <p:notesSz cx="6648450" cy="97821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FF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0000FF"/>
    <a:srgbClr val="FF9900"/>
    <a:srgbClr val="FF9999"/>
    <a:srgbClr val="FFFF00"/>
    <a:srgbClr val="FF3300"/>
    <a:srgbClr val="6600FF"/>
    <a:srgbClr val="000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05" autoAdjust="0"/>
    <p:restoredTop sz="95607" autoAdjust="0"/>
  </p:normalViewPr>
  <p:slideViewPr>
    <p:cSldViewPr snapToGrid="0">
      <p:cViewPr varScale="1">
        <p:scale>
          <a:sx n="109" d="100"/>
          <a:sy n="109" d="100"/>
        </p:scale>
        <p:origin x="2208" y="90"/>
      </p:cViewPr>
      <p:guideLst>
        <p:guide orient="horz" pos="2160"/>
        <p:guide pos="2880"/>
      </p:guideLst>
    </p:cSldViewPr>
  </p:slideViewPr>
  <p:outlineViewPr>
    <p:cViewPr>
      <p:scale>
        <a:sx n="22" d="100"/>
        <a:sy n="22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0"/>
    </p:cViewPr>
  </p:sorterViewPr>
  <p:notesViewPr>
    <p:cSldViewPr snapToGrid="0">
      <p:cViewPr varScale="1">
        <p:scale>
          <a:sx n="59" d="100"/>
          <a:sy n="59" d="100"/>
        </p:scale>
        <p:origin x="-1788" y="-90"/>
      </p:cViewPr>
      <p:guideLst>
        <p:guide orient="horz" pos="3081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25540C66-6467-50C2-293A-35A6447720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C9F0D7A3-4BF9-EA89-7D06-67CE648BF0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57028" name="Rectangle 4">
            <a:extLst>
              <a:ext uri="{FF2B5EF4-FFF2-40B4-BE49-F238E27FC236}">
                <a16:creationId xmlns:a16="http://schemas.microsoft.com/office/drawing/2014/main" id="{A7672333-B3C1-2392-68AA-CCD6FEAACD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17C6A9C6-763B-DF6B-BAEF-512074ADE2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6FD5C130-BE6B-44CC-920F-8913C5864B5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BB492FF8-0386-3EEE-DD92-5E881C1113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7A05E59E-149D-8287-E705-8A277ADBE93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59076" name="Rectangle 4">
            <a:extLst>
              <a:ext uri="{FF2B5EF4-FFF2-40B4-BE49-F238E27FC236}">
                <a16:creationId xmlns:a16="http://schemas.microsoft.com/office/drawing/2014/main" id="{4D749AF8-E80D-C871-CD52-0A55F85BDFC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91088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67C0B9DC-EEEC-A402-85F9-B0FA53A866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6613"/>
            <a:ext cx="5318125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D28439B5-6A7A-504B-C9B4-CCD369D812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0D19BF10-CD30-2F07-98E8-B208F8FF1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4573BB2B-44B8-40C8-A4FC-5EED5CCF51D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11190-237F-BCB4-341B-EA3A8991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E3C728-3EB4-A1EE-C54E-34CD32912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84C8BD-9A24-955E-C18C-469E30D1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22AAE-6D7C-FF13-FA9C-F77CD546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8628BB-A0D4-C44C-B864-E7010CB6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44E3D-3A6A-4E39-89D9-BB6CA49585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720448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D19013-E406-0381-B028-7FE70481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D9D110-2E0D-9A78-746E-8193E86CF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E43259-762B-8CE0-6C20-4443AF50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367F43-06F5-A81F-0BA3-C9004AD8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A91C0D-2D11-2660-7A4F-E65DE9AF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776E0-8691-49BF-86F7-569D596241F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844195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7C87F28-6911-9E67-0BBD-07CF25DD9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DBF245-3917-7CCB-360F-D5E8F0D05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4A3D90-4CDB-9949-158C-EEA1662F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656AC1-C166-39A2-4B96-1DC3CA86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7950F4-A5BB-7E8F-769C-AD570524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2BCF4-6B2B-450E-B2FD-ED2107267A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238196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93983D-3C68-0560-AA89-896264DA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C1E520-E88F-71DC-B191-7EC46C3C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48D67C-8F1D-456F-0F6C-A28E2363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7DEAEF-541E-EDBA-C60D-789E2CBE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86AD28-0142-330E-C01A-0B86CF48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99E04-B39E-414B-94B4-9FAC718A168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162876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9289D-5EA6-F225-32AA-3783A46D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32C4F6-DF27-4C0F-57BB-145C5869C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2A484B-C1A4-2FBA-7583-E66C20F5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6FAC11-10AF-0CE9-E2A8-2CDF2FE0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BBF629-4781-3378-1128-5F501448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01633-101A-43BD-95FD-3A2F33D7D3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487581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8B0D7-2697-8F9E-1F28-C8C2059D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AF6C1C-193F-E0A2-8713-F0788FB0A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C21525-FFB9-D2F2-222C-0750A6CC8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3673A3-A311-E2F3-D723-315625A8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C09EA-0D8E-113F-BC5D-4B30108A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00C021-2CA3-B3B9-94CB-48936CEA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272D-8FF5-4D0B-B124-4ADB54FD01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206981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42E47-A072-3915-4CFE-9F234136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9F1E59-B906-A4CC-D226-97E4611E6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57F92B-EEF0-C49D-6121-3A7B0F050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971F21E-3E80-3FDB-57AD-4262028FD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FF89BD1-DED3-7F24-9E2E-346978D7A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727096C-F6D0-8B7F-D50D-5FD48B18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11BCEF4-EC5E-9472-683A-C3443305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8DE84B4-2136-FF92-8474-C1EB5E33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17EE0-A055-4108-A255-BB658E7D8D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306562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7A0D4-7773-687A-3911-5105C64C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1F01E0-27FC-B3BD-4315-B1D098A3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666400-6F35-FF5C-F52E-A8FA5D33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3E0D1D-26B6-8E42-C439-5509AB7B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CA067-6F1D-4184-86CB-08E4C3D2F8F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222418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2455DC-E4A2-52E8-B412-D7496D12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4FE9F1-52A6-7EC3-98C4-A3192037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4471C7-704C-2B00-DD12-AAD731E7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5FCEA-BE31-46E5-861A-817B1642452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295042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9841-CAC7-BAC7-BAA6-F92A63DC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595D8-4C5D-164B-4DEA-C95868D8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FC21BB-3C62-C36D-409B-EF5EE9234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D8F291-9E7C-6D6A-5187-B7551F47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36277A-B4DD-5395-849A-3CE7739A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3F2CA5-2883-6848-9A11-F03321D7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CABAB-72DF-4A94-8C7E-22792C5ADD2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371302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431C2-0C6C-A632-0717-25133842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75AF112-8BC1-C284-BC02-C516B488B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CB2AC2-D9BB-FB40-5812-487A03EDF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D7C864-74C2-0E54-8A14-183F06C0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FF9173-259C-7B89-F238-6F144338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325493-DA86-C0B9-F6EC-2C1430C2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99605-0EC9-4486-BE86-C831CF4D45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340559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1B213DC-F7F1-A5CE-C969-1661F2587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6DB711A-FD22-50DF-9F15-A174C5CF7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E83A8262-978F-00C4-09D4-B96AA1D792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A69F57CD-57C1-5C77-2084-596D989695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617B4A8A-EFB3-767C-D3AB-D1A7489328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72536471-4081-4883-971B-DF08C789286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40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3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3.emf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589" name="Group 45">
            <a:extLst>
              <a:ext uri="{FF2B5EF4-FFF2-40B4-BE49-F238E27FC236}">
                <a16:creationId xmlns:a16="http://schemas.microsoft.com/office/drawing/2014/main" id="{EC6AFFB5-8F6B-F6E5-6E85-63F7BF0824C8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4643438"/>
            <a:ext cx="8505825" cy="2401887"/>
            <a:chOff x="413" y="2980"/>
            <a:chExt cx="5347" cy="1513"/>
          </a:xfrm>
        </p:grpSpPr>
        <p:grpSp>
          <p:nvGrpSpPr>
            <p:cNvPr id="364572" name="Group 28">
              <a:extLst>
                <a:ext uri="{FF2B5EF4-FFF2-40B4-BE49-F238E27FC236}">
                  <a16:creationId xmlns:a16="http://schemas.microsoft.com/office/drawing/2014/main" id="{29A95CE5-AB8D-30A4-B00E-BCDDC702CA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" y="3019"/>
              <a:ext cx="2155" cy="1474"/>
              <a:chOff x="6479" y="2581"/>
              <a:chExt cx="4500" cy="4351"/>
            </a:xfrm>
          </p:grpSpPr>
          <p:grpSp>
            <p:nvGrpSpPr>
              <p:cNvPr id="364573" name="Group 29">
                <a:extLst>
                  <a:ext uri="{FF2B5EF4-FFF2-40B4-BE49-F238E27FC236}">
                    <a16:creationId xmlns:a16="http://schemas.microsoft.com/office/drawing/2014/main" id="{8632A3C3-703C-D804-49C3-9C3A3260C2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9" y="2581"/>
                <a:ext cx="4500" cy="4351"/>
                <a:chOff x="6254" y="1830"/>
                <a:chExt cx="3945" cy="3721"/>
              </a:xfrm>
            </p:grpSpPr>
            <p:grpSp>
              <p:nvGrpSpPr>
                <p:cNvPr id="364574" name="Group 30">
                  <a:extLst>
                    <a:ext uri="{FF2B5EF4-FFF2-40B4-BE49-F238E27FC236}">
                      <a16:creationId xmlns:a16="http://schemas.microsoft.com/office/drawing/2014/main" id="{67D6C2E8-50B0-84CA-441F-97A374015D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54" y="1830"/>
                  <a:ext cx="3945" cy="3660"/>
                  <a:chOff x="6254" y="1830"/>
                  <a:chExt cx="3945" cy="3660"/>
                </a:xfrm>
              </p:grpSpPr>
              <p:pic>
                <p:nvPicPr>
                  <p:cNvPr id="364575" name="Picture 31">
                    <a:extLst>
                      <a:ext uri="{FF2B5EF4-FFF2-40B4-BE49-F238E27FC236}">
                        <a16:creationId xmlns:a16="http://schemas.microsoft.com/office/drawing/2014/main" id="{25C104F8-7D58-7BDE-DCD8-EFC3B33DB8B6}"/>
                      </a:ext>
                    </a:extLst>
                  </p:cNvPr>
                  <p:cNvPicPr preferRelativeResize="0">
                    <a:picLocks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54" y="1830"/>
                    <a:ext cx="3945" cy="3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4576" name="Line 32">
                    <a:extLst>
                      <a:ext uri="{FF2B5EF4-FFF2-40B4-BE49-F238E27FC236}">
                        <a16:creationId xmlns:a16="http://schemas.microsoft.com/office/drawing/2014/main" id="{BA1E5FFF-D500-7A39-5CE2-624BC57FEE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5" y="4700"/>
                    <a:ext cx="2599" cy="1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4577" name="Line 33">
                    <a:extLst>
                      <a:ext uri="{FF2B5EF4-FFF2-40B4-BE49-F238E27FC236}">
                        <a16:creationId xmlns:a16="http://schemas.microsoft.com/office/drawing/2014/main" id="{D7957AF0-FCA0-67C1-5153-5ED9A48F77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51" y="3396"/>
                    <a:ext cx="1570" cy="4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4578" name="Line 34">
                    <a:extLst>
                      <a:ext uri="{FF2B5EF4-FFF2-40B4-BE49-F238E27FC236}">
                        <a16:creationId xmlns:a16="http://schemas.microsoft.com/office/drawing/2014/main" id="{D929A0FD-959A-3CB3-C2A6-A3B36A2F55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89" y="3399"/>
                    <a:ext cx="6" cy="1477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4579" name="Line 35">
                    <a:extLst>
                      <a:ext uri="{FF2B5EF4-FFF2-40B4-BE49-F238E27FC236}">
                        <a16:creationId xmlns:a16="http://schemas.microsoft.com/office/drawing/2014/main" id="{59185648-CF10-7400-F463-41C8F93FA2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18" y="3381"/>
                    <a:ext cx="0" cy="1465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4580" name="Line 36">
                    <a:extLst>
                      <a:ext uri="{FF2B5EF4-FFF2-40B4-BE49-F238E27FC236}">
                        <a16:creationId xmlns:a16="http://schemas.microsoft.com/office/drawing/2014/main" id="{F1B627A8-4100-E7AB-D14C-32CD8730EB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720" y="4687"/>
                    <a:ext cx="0" cy="194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4581" name="Line 37">
                    <a:extLst>
                      <a:ext uri="{FF2B5EF4-FFF2-40B4-BE49-F238E27FC236}">
                        <a16:creationId xmlns:a16="http://schemas.microsoft.com/office/drawing/2014/main" id="{0D632DAC-28A8-E40A-55D5-5190AABDEC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87" y="4695"/>
                    <a:ext cx="0" cy="194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4582" name="Text Box 38">
                    <a:extLst>
                      <a:ext uri="{FF2B5EF4-FFF2-40B4-BE49-F238E27FC236}">
                        <a16:creationId xmlns:a16="http://schemas.microsoft.com/office/drawing/2014/main" id="{65452B53-D627-0711-9C38-AFD8C1FA2C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42" y="4859"/>
                    <a:ext cx="766" cy="6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r>
                      <a: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f**</a:t>
                    </a:r>
                  </a:p>
                </p:txBody>
              </p:sp>
              <p:sp>
                <p:nvSpPr>
                  <p:cNvPr id="364583" name="Text Box 39">
                    <a:extLst>
                      <a:ext uri="{FF2B5EF4-FFF2-40B4-BE49-F238E27FC236}">
                        <a16:creationId xmlns:a16="http://schemas.microsoft.com/office/drawing/2014/main" id="{C1CE62F7-96BF-F1A5-D21E-86CEC3E21B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24" y="4815"/>
                    <a:ext cx="455" cy="6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r>
                      <a: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f*</a:t>
                    </a:r>
                  </a:p>
                </p:txBody>
              </p:sp>
            </p:grpSp>
            <p:sp>
              <p:nvSpPr>
                <p:cNvPr id="364584" name="Line 40">
                  <a:extLst>
                    <a:ext uri="{FF2B5EF4-FFF2-40B4-BE49-F238E27FC236}">
                      <a16:creationId xmlns:a16="http://schemas.microsoft.com/office/drawing/2014/main" id="{4FABE24A-4D8E-6CE4-DB6A-093FC9864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91" y="2003"/>
                  <a:ext cx="0" cy="28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4585" name="Text Box 41">
                  <a:extLst>
                    <a:ext uri="{FF2B5EF4-FFF2-40B4-BE49-F238E27FC236}">
                      <a16:creationId xmlns:a16="http://schemas.microsoft.com/office/drawing/2014/main" id="{8A9FF855-744F-0F5D-F34A-DBCF6710E1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95" y="4801"/>
                  <a:ext cx="675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r>
                    <a:rPr lang="it-IT" altLang="it-IT" sz="12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f</a:t>
                  </a:r>
                  <a:r>
                    <a:rPr lang="it-IT" altLang="it-IT" sz="1200" b="0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p</a:t>
                  </a:r>
                </a:p>
              </p:txBody>
            </p:sp>
          </p:grpSp>
          <p:sp>
            <p:nvSpPr>
              <p:cNvPr id="364586" name="Text Box 42">
                <a:extLst>
                  <a:ext uri="{FF2B5EF4-FFF2-40B4-BE49-F238E27FC236}">
                    <a16:creationId xmlns:a16="http://schemas.microsoft.com/office/drawing/2014/main" id="{F897DA36-981A-A258-8074-FF71B74521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9" y="3600"/>
                <a:ext cx="2004" cy="1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r>
                  <a:rPr lang="it-IT" altLang="it-IT" sz="280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MTF</a:t>
                </a:r>
              </a:p>
            </p:txBody>
          </p:sp>
        </p:grpSp>
        <p:grpSp>
          <p:nvGrpSpPr>
            <p:cNvPr id="364588" name="Group 44">
              <a:extLst>
                <a:ext uri="{FF2B5EF4-FFF2-40B4-BE49-F238E27FC236}">
                  <a16:creationId xmlns:a16="http://schemas.microsoft.com/office/drawing/2014/main" id="{A43FDBBE-9B55-1078-69F3-3BB0B4B7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" y="2980"/>
              <a:ext cx="5311" cy="1351"/>
              <a:chOff x="413" y="2980"/>
              <a:chExt cx="5311" cy="1351"/>
            </a:xfrm>
          </p:grpSpPr>
          <p:pic>
            <p:nvPicPr>
              <p:cNvPr id="364570" name="Picture 26">
                <a:extLst>
                  <a:ext uri="{FF2B5EF4-FFF2-40B4-BE49-F238E27FC236}">
                    <a16:creationId xmlns:a16="http://schemas.microsoft.com/office/drawing/2014/main" id="{00D5F1DF-0B4B-4A54-5C4A-D9B0716049B6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96" t="34776" r="29019" b="36969"/>
              <a:stretch>
                <a:fillRect/>
              </a:stretch>
            </p:blipFill>
            <p:spPr bwMode="auto">
              <a:xfrm>
                <a:off x="1871" y="3028"/>
                <a:ext cx="1763" cy="1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4571" name="Picture 27">
                <a:extLst>
                  <a:ext uri="{FF2B5EF4-FFF2-40B4-BE49-F238E27FC236}">
                    <a16:creationId xmlns:a16="http://schemas.microsoft.com/office/drawing/2014/main" id="{6CF13312-D767-0D0A-D335-6B2B606F848C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58"/>
              <a:stretch>
                <a:fillRect/>
              </a:stretch>
            </p:blipFill>
            <p:spPr bwMode="auto">
              <a:xfrm>
                <a:off x="419" y="2996"/>
                <a:ext cx="1458" cy="1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4564" name="Rectangle 20">
                <a:extLst>
                  <a:ext uri="{FF2B5EF4-FFF2-40B4-BE49-F238E27FC236}">
                    <a16:creationId xmlns:a16="http://schemas.microsoft.com/office/drawing/2014/main" id="{45D7CBE3-1004-C811-5220-05050DB7F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" y="2980"/>
                <a:ext cx="5311" cy="1340"/>
              </a:xfrm>
              <a:prstGeom prst="rect">
                <a:avLst/>
              </a:prstGeom>
              <a:noFill/>
              <a:ln w="1270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64549" name="Rectangle 5">
            <a:extLst>
              <a:ext uri="{FF2B5EF4-FFF2-40B4-BE49-F238E27FC236}">
                <a16:creationId xmlns:a16="http://schemas.microsoft.com/office/drawing/2014/main" id="{309FB9F8-DC8B-6665-9620-753D0F88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796925"/>
            <a:ext cx="7329488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Giulio Fanti</a:t>
            </a:r>
            <a:br>
              <a:rPr lang="it-IT" altLang="it-IT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Dipartimento di Ingegneria Meccanica, 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Università di Padova, </a:t>
            </a:r>
            <a:br>
              <a:rPr lang="en-GB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Via Venezia 1, 35137 Padova  e-mail: giulio.fanti@unipd.it</a:t>
            </a:r>
            <a:r>
              <a:rPr lang="it-IT" altLang="it-IT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br>
              <a:rPr lang="it-IT" altLang="it-IT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altLang="it-IT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4550" name="Rectangle 6">
            <a:extLst>
              <a:ext uri="{FF2B5EF4-FFF2-40B4-BE49-F238E27FC236}">
                <a16:creationId xmlns:a16="http://schemas.microsoft.com/office/drawing/2014/main" id="{E9DC588C-373C-51A3-AC04-27EA48B3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2647950"/>
            <a:ext cx="8567738" cy="1797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Valutazione della risoluzione di immagini</a:t>
            </a:r>
          </a:p>
          <a:p>
            <a:r>
              <a:rPr lang="it-IT" altLang="it-IT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mediante analisi del modulo della </a:t>
            </a:r>
          </a:p>
          <a:p>
            <a:r>
              <a:rPr lang="it-IT" altLang="it-IT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funzione di trasferimento</a:t>
            </a:r>
          </a:p>
        </p:txBody>
      </p:sp>
      <p:pic>
        <p:nvPicPr>
          <p:cNvPr id="364551" name="Picture 7">
            <a:extLst>
              <a:ext uri="{FF2B5EF4-FFF2-40B4-BE49-F238E27FC236}">
                <a16:creationId xmlns:a16="http://schemas.microsoft.com/office/drawing/2014/main" id="{2C50BFA8-7477-7C9A-6BEE-DE6DC573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068388"/>
            <a:ext cx="1360487" cy="13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</a:extLst>
        </p:spPr>
      </p:pic>
      <p:sp>
        <p:nvSpPr>
          <p:cNvPr id="364555" name="Text Box 11">
            <a:extLst>
              <a:ext uri="{FF2B5EF4-FFF2-40B4-BE49-F238E27FC236}">
                <a16:creationId xmlns:a16="http://schemas.microsoft.com/office/drawing/2014/main" id="{16E61751-F058-8D6C-A769-8C38B7D75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9144000" cy="715962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600" i="1">
                <a:solidFill>
                  <a:schemeClr val="tx1"/>
                </a:solidFill>
                <a:cs typeface="Times New Roman" panose="02020603050405020304" pitchFamily="18" charset="0"/>
              </a:rPr>
              <a:t>Congresso Nazionale di Misure Meccaniche e Termiche </a:t>
            </a:r>
          </a:p>
          <a:p>
            <a:pPr algn="ctr">
              <a:spcBef>
                <a:spcPct val="50000"/>
              </a:spcBef>
            </a:pPr>
            <a:r>
              <a:rPr lang="it-IT" altLang="it-IT" sz="1600" i="1">
                <a:solidFill>
                  <a:schemeClr val="tx1"/>
                </a:solidFill>
                <a:cs typeface="Times New Roman" panose="02020603050405020304" pitchFamily="18" charset="0"/>
              </a:rPr>
              <a:t>Desenzano, Settembre 2005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 Box 2">
            <a:extLst>
              <a:ext uri="{FF2B5EF4-FFF2-40B4-BE49-F238E27FC236}">
                <a16:creationId xmlns:a16="http://schemas.microsoft.com/office/drawing/2014/main" id="{CF02931D-7D98-4CAC-8A18-9D504D6CE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altLang="it-IT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4.  TECNICA PROPOSTA: MTF IN ASSENZA DEL SISTEMA DI ACQUISIZIONE E DELL’INGRESSO</a:t>
            </a:r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A3FDEC9D-8DAC-A868-D2B1-4A1917F7E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647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Se non si dispone del sistema di acquisizione, non possono essere acquisite immagini di taratura.</a:t>
            </a:r>
          </a:p>
        </p:txBody>
      </p:sp>
      <p:sp>
        <p:nvSpPr>
          <p:cNvPr id="391172" name="Rectangle 4">
            <a:extLst>
              <a:ext uri="{FF2B5EF4-FFF2-40B4-BE49-F238E27FC236}">
                <a16:creationId xmlns:a16="http://schemas.microsoft.com/office/drawing/2014/main" id="{168A23B7-8463-DB9E-4102-F591B18F2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61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Se non si dispone dell’ingresso, si possono scegliere immagini con frequenze spaziali simili .</a:t>
            </a:r>
          </a:p>
        </p:txBody>
      </p:sp>
      <p:grpSp>
        <p:nvGrpSpPr>
          <p:cNvPr id="391200" name="Group 32">
            <a:extLst>
              <a:ext uri="{FF2B5EF4-FFF2-40B4-BE49-F238E27FC236}">
                <a16:creationId xmlns:a16="http://schemas.microsoft.com/office/drawing/2014/main" id="{09A26A7B-7C1B-F393-45E9-7515C0BFF852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2563813"/>
            <a:ext cx="8502650" cy="2343150"/>
            <a:chOff x="108" y="1671"/>
            <a:chExt cx="5356" cy="1476"/>
          </a:xfrm>
        </p:grpSpPr>
        <p:sp>
          <p:nvSpPr>
            <p:cNvPr id="391174" name="Rectangle 6">
              <a:extLst>
                <a:ext uri="{FF2B5EF4-FFF2-40B4-BE49-F238E27FC236}">
                  <a16:creationId xmlns:a16="http://schemas.microsoft.com/office/drawing/2014/main" id="{C288A91C-B154-1808-00D1-220DD4D7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1686"/>
              <a:ext cx="5356" cy="146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1175" name="Rectangle 7">
              <a:extLst>
                <a:ext uri="{FF2B5EF4-FFF2-40B4-BE49-F238E27FC236}">
                  <a16:creationId xmlns:a16="http://schemas.microsoft.com/office/drawing/2014/main" id="{EF3FDD80-F235-CC11-43E9-6B476DD48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56"/>
              <a:ext cx="1188" cy="55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1176" name="AutoShape 8">
              <a:extLst>
                <a:ext uri="{FF2B5EF4-FFF2-40B4-BE49-F238E27FC236}">
                  <a16:creationId xmlns:a16="http://schemas.microsoft.com/office/drawing/2014/main" id="{FD8C26EF-2B03-ADC6-EFBD-A165A3B90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" y="1950"/>
              <a:ext cx="356" cy="170"/>
            </a:xfrm>
            <a:prstGeom prst="rightArrow">
              <a:avLst>
                <a:gd name="adj1" fmla="val 50000"/>
                <a:gd name="adj2" fmla="val 52353"/>
              </a:avLst>
            </a:prstGeom>
            <a:pattFill prst="pct10">
              <a:fgClr>
                <a:srgbClr val="DDDDDD"/>
              </a:fgClr>
              <a:bgClr>
                <a:srgbClr val="FFFFFF"/>
              </a:bgClr>
            </a:pattFill>
            <a:ln w="9525">
              <a:solidFill>
                <a:srgbClr val="969696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1178" name="Text Box 10">
              <a:extLst>
                <a:ext uri="{FF2B5EF4-FFF2-40B4-BE49-F238E27FC236}">
                  <a16:creationId xmlns:a16="http://schemas.microsoft.com/office/drawing/2014/main" id="{1E794FE7-84E6-187F-4A53-1E50496E8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6" y="1797"/>
              <a:ext cx="147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algn="ctr" eaLnBrk="0" hangingPunct="0"/>
              <a:r>
                <a:rPr lang="it-IT" altLang="it-IT">
                  <a:solidFill>
                    <a:srgbClr val="000000"/>
                  </a:solidFill>
                </a:rPr>
                <a:t>SISTEMA DI ACQUISIZIONE</a:t>
              </a:r>
            </a:p>
          </p:txBody>
        </p:sp>
        <p:sp>
          <p:nvSpPr>
            <p:cNvPr id="391180" name="AutoShape 12">
              <a:extLst>
                <a:ext uri="{FF2B5EF4-FFF2-40B4-BE49-F238E27FC236}">
                  <a16:creationId xmlns:a16="http://schemas.microsoft.com/office/drawing/2014/main" id="{6811FC33-3EFA-AAB2-EFA3-434D13EAF6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48" y="2630"/>
              <a:ext cx="230" cy="266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1181" name="AutoShape 13">
              <a:extLst>
                <a:ext uri="{FF2B5EF4-FFF2-40B4-BE49-F238E27FC236}">
                  <a16:creationId xmlns:a16="http://schemas.microsoft.com/office/drawing/2014/main" id="{BB862ECD-3022-37BC-0439-C190F4F79E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774" y="2645"/>
              <a:ext cx="227" cy="248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391182" name="Picture 14">
              <a:extLst>
                <a:ext uri="{FF2B5EF4-FFF2-40B4-BE49-F238E27FC236}">
                  <a16:creationId xmlns:a16="http://schemas.microsoft.com/office/drawing/2014/main" id="{2E237F3F-A944-37FE-0C1C-F5F0256F105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" y="1749"/>
              <a:ext cx="816" cy="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1183" name="Text Box 15">
              <a:extLst>
                <a:ext uri="{FF2B5EF4-FFF2-40B4-BE49-F238E27FC236}">
                  <a16:creationId xmlns:a16="http://schemas.microsoft.com/office/drawing/2014/main" id="{871097AF-29F5-D67D-41C0-E74F45DC3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" y="2516"/>
              <a:ext cx="1163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algn="ctr" eaLnBrk="0" hangingPunct="0"/>
              <a:r>
                <a:rPr lang="it-IT" altLang="it-IT" sz="2000">
                  <a:solidFill>
                    <a:srgbClr val="000000"/>
                  </a:solidFill>
                </a:rPr>
                <a:t>IMMAGINE IN </a:t>
              </a:r>
            </a:p>
            <a:p>
              <a:pPr algn="ctr" eaLnBrk="0" hangingPunct="0"/>
              <a:r>
                <a:rPr lang="it-IT" altLang="it-IT" sz="2000">
                  <a:solidFill>
                    <a:srgbClr val="000000"/>
                  </a:solidFill>
                </a:rPr>
                <a:t>INGRESSO</a:t>
              </a:r>
            </a:p>
          </p:txBody>
        </p:sp>
        <p:sp>
          <p:nvSpPr>
            <p:cNvPr id="391184" name="AutoShape 16">
              <a:extLst>
                <a:ext uri="{FF2B5EF4-FFF2-40B4-BE49-F238E27FC236}">
                  <a16:creationId xmlns:a16="http://schemas.microsoft.com/office/drawing/2014/main" id="{69464257-22DA-665A-BFD8-CA06B569E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2343"/>
              <a:ext cx="179" cy="319"/>
            </a:xfrm>
            <a:prstGeom prst="upArrow">
              <a:avLst>
                <a:gd name="adj1" fmla="val 50000"/>
                <a:gd name="adj2" fmla="val 44553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391186" name="Picture 18">
              <a:extLst>
                <a:ext uri="{FF2B5EF4-FFF2-40B4-BE49-F238E27FC236}">
                  <a16:creationId xmlns:a16="http://schemas.microsoft.com/office/drawing/2014/main" id="{E341931E-2C96-C885-333A-EF9028FCC85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1718"/>
              <a:ext cx="825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1187" name="Text Box 19">
              <a:extLst>
                <a:ext uri="{FF2B5EF4-FFF2-40B4-BE49-F238E27FC236}">
                  <a16:creationId xmlns:a16="http://schemas.microsoft.com/office/drawing/2014/main" id="{FE6B2685-6216-3309-93A2-FA4C23E86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" y="1671"/>
              <a:ext cx="382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0" hangingPunct="0"/>
              <a:r>
                <a:rPr lang="it-IT" altLang="it-IT" sz="28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  <p:grpSp>
          <p:nvGrpSpPr>
            <p:cNvPr id="391188" name="Group 20">
              <a:extLst>
                <a:ext uri="{FF2B5EF4-FFF2-40B4-BE49-F238E27FC236}">
                  <a16:creationId xmlns:a16="http://schemas.microsoft.com/office/drawing/2014/main" id="{18BE9E56-A8A7-544E-39B4-EC98BA87A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3" y="2415"/>
              <a:ext cx="1782" cy="694"/>
              <a:chOff x="3480" y="12586"/>
              <a:chExt cx="2939" cy="1304"/>
            </a:xfrm>
          </p:grpSpPr>
          <p:sp>
            <p:nvSpPr>
              <p:cNvPr id="391189" name="Text Box 21">
                <a:extLst>
                  <a:ext uri="{FF2B5EF4-FFF2-40B4-BE49-F238E27FC236}">
                    <a16:creationId xmlns:a16="http://schemas.microsoft.com/office/drawing/2014/main" id="{32335122-3311-82D9-7D47-60875F11F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4" y="12586"/>
                <a:ext cx="1392" cy="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4125" tIns="42062" rIns="84125" bIns="42062"/>
              <a:lstStyle/>
              <a:p>
                <a:pPr eaLnBrk="0" hangingPunct="0"/>
                <a:r>
                  <a:rPr lang="it-IT" altLang="it-IT" sz="2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MTF(f</a:t>
                </a:r>
                <a:r>
                  <a:rPr lang="it-IT" altLang="it-IT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)</a:t>
                </a:r>
                <a:endParaRPr lang="it-IT" altLang="it-IT" sz="2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190" name="Line 22">
                <a:extLst>
                  <a:ext uri="{FF2B5EF4-FFF2-40B4-BE49-F238E27FC236}">
                    <a16:creationId xmlns:a16="http://schemas.microsoft.com/office/drawing/2014/main" id="{AAD41723-B97E-FADB-080E-3CAC0228E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0" y="13791"/>
                <a:ext cx="24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1191" name="Line 23">
                <a:extLst>
                  <a:ext uri="{FF2B5EF4-FFF2-40B4-BE49-F238E27FC236}">
                    <a16:creationId xmlns:a16="http://schemas.microsoft.com/office/drawing/2014/main" id="{DE09C2CB-67EB-7F37-41E9-F2DE755B6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0" y="12586"/>
                <a:ext cx="0" cy="12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1192" name="Freeform 24">
                <a:extLst>
                  <a:ext uri="{FF2B5EF4-FFF2-40B4-BE49-F238E27FC236}">
                    <a16:creationId xmlns:a16="http://schemas.microsoft.com/office/drawing/2014/main" id="{E63C17DE-370A-8A91-DF97-66D35BA74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12966"/>
                <a:ext cx="1884" cy="825"/>
              </a:xfrm>
              <a:custGeom>
                <a:avLst/>
                <a:gdLst>
                  <a:gd name="T0" fmla="*/ 0 w 817"/>
                  <a:gd name="T1" fmla="*/ 0 h 590"/>
                  <a:gd name="T2" fmla="*/ 182 w 817"/>
                  <a:gd name="T3" fmla="*/ 91 h 590"/>
                  <a:gd name="T4" fmla="*/ 318 w 817"/>
                  <a:gd name="T5" fmla="*/ 363 h 590"/>
                  <a:gd name="T6" fmla="*/ 545 w 817"/>
                  <a:gd name="T7" fmla="*/ 544 h 590"/>
                  <a:gd name="T8" fmla="*/ 817 w 817"/>
                  <a:gd name="T9" fmla="*/ 5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7" h="590">
                    <a:moveTo>
                      <a:pt x="0" y="0"/>
                    </a:moveTo>
                    <a:cubicBezTo>
                      <a:pt x="64" y="15"/>
                      <a:pt x="129" y="31"/>
                      <a:pt x="182" y="91"/>
                    </a:cubicBezTo>
                    <a:cubicBezTo>
                      <a:pt x="235" y="151"/>
                      <a:pt x="258" y="288"/>
                      <a:pt x="318" y="363"/>
                    </a:cubicBezTo>
                    <a:cubicBezTo>
                      <a:pt x="378" y="438"/>
                      <a:pt x="462" y="506"/>
                      <a:pt x="545" y="544"/>
                    </a:cubicBezTo>
                    <a:cubicBezTo>
                      <a:pt x="628" y="582"/>
                      <a:pt x="722" y="586"/>
                      <a:pt x="817" y="59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1193" name="Text Box 25">
                <a:extLst>
                  <a:ext uri="{FF2B5EF4-FFF2-40B4-BE49-F238E27FC236}">
                    <a16:creationId xmlns:a16="http://schemas.microsoft.com/office/drawing/2014/main" id="{38318DF2-A4E0-6F1C-6364-9B417B63FD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0" y="12839"/>
                <a:ext cx="521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4125" tIns="42062" rIns="84125" bIns="42062"/>
              <a:lstStyle/>
              <a:p>
                <a:pPr eaLnBrk="0" hangingPunct="0"/>
                <a:endParaRPr lang="it-IT" altLang="it-IT" sz="11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194" name="Text Box 26">
                <a:extLst>
                  <a:ext uri="{FF2B5EF4-FFF2-40B4-BE49-F238E27FC236}">
                    <a16:creationId xmlns:a16="http://schemas.microsoft.com/office/drawing/2014/main" id="{B6F3EA20-72D9-157C-EF27-940F75DF26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1" y="13408"/>
                <a:ext cx="778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4125" tIns="42062" rIns="84125" bIns="42062"/>
              <a:lstStyle/>
              <a:p>
                <a:pPr eaLnBrk="0" hangingPunct="0"/>
                <a:r>
                  <a:rPr lang="it-IT" altLang="it-IT" sz="2000" b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w, </a:t>
                </a:r>
                <a:r>
                  <a:rPr lang="it-IT" altLang="it-IT" sz="2000" b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</a:t>
                </a:r>
                <a:endParaRPr lang="it-IT" altLang="it-IT" sz="2000" b="0">
                  <a:solidFill>
                    <a:srgbClr val="000000"/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391195" name="AutoShape 27">
              <a:extLst>
                <a:ext uri="{FF2B5EF4-FFF2-40B4-BE49-F238E27FC236}">
                  <a16:creationId xmlns:a16="http://schemas.microsoft.com/office/drawing/2014/main" id="{BAEF6F65-EDC9-4577-69E4-0C6DD8C67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" y="1966"/>
              <a:ext cx="356" cy="170"/>
            </a:xfrm>
            <a:prstGeom prst="rightArrow">
              <a:avLst>
                <a:gd name="adj1" fmla="val 50000"/>
                <a:gd name="adj2" fmla="val 52353"/>
              </a:avLst>
            </a:prstGeom>
            <a:pattFill prst="pct10">
              <a:fgClr>
                <a:srgbClr val="DDDDDD"/>
              </a:fgClr>
              <a:bgClr>
                <a:srgbClr val="FFFFFF"/>
              </a:bgClr>
            </a:pattFill>
            <a:ln w="9525">
              <a:solidFill>
                <a:srgbClr val="969696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1197" name="Text Box 29">
              <a:extLst>
                <a:ext uri="{FF2B5EF4-FFF2-40B4-BE49-F238E27FC236}">
                  <a16:creationId xmlns:a16="http://schemas.microsoft.com/office/drawing/2014/main" id="{149E8005-BA06-9F90-D292-BF2003499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2055"/>
              <a:ext cx="382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0" hangingPunct="0"/>
              <a:r>
                <a:rPr lang="it-IT" altLang="it-IT" sz="28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  <p:sp>
          <p:nvSpPr>
            <p:cNvPr id="391199" name="Text Box 31">
              <a:extLst>
                <a:ext uri="{FF2B5EF4-FFF2-40B4-BE49-F238E27FC236}">
                  <a16:creationId xmlns:a16="http://schemas.microsoft.com/office/drawing/2014/main" id="{9AB8B630-3120-4CAB-DAC6-5D32EEEAF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" y="2580"/>
              <a:ext cx="1163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algn="ctr" eaLnBrk="0" hangingPunct="0"/>
              <a:r>
                <a:rPr lang="it-IT" altLang="it-IT" sz="2000">
                  <a:solidFill>
                    <a:srgbClr val="000000"/>
                  </a:solidFill>
                </a:rPr>
                <a:t>IMMAGINE IN </a:t>
              </a:r>
            </a:p>
            <a:p>
              <a:pPr algn="ctr" eaLnBrk="0" hangingPunct="0"/>
              <a:r>
                <a:rPr lang="it-IT" altLang="it-IT" sz="2000">
                  <a:solidFill>
                    <a:srgbClr val="000000"/>
                  </a:solidFill>
                </a:rPr>
                <a:t>USCITA</a:t>
              </a:r>
            </a:p>
          </p:txBody>
        </p:sp>
      </p:grpSp>
      <p:sp>
        <p:nvSpPr>
          <p:cNvPr id="391201" name="Rectangle 33">
            <a:extLst>
              <a:ext uri="{FF2B5EF4-FFF2-40B4-BE49-F238E27FC236}">
                <a16:creationId xmlns:a16="http://schemas.microsoft.com/office/drawing/2014/main" id="{A3912A03-BD48-7618-4FA9-D153D319A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926013"/>
            <a:ext cx="8934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Procedura: - Digitalizzazione immagini;</a:t>
            </a: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Modulo della 2-D FFT;</a:t>
            </a:r>
            <a:endParaRPr lang="en-GB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Riduzione dei disturbi (es. trame di tessuti);</a:t>
            </a:r>
            <a:endParaRPr lang="en-GB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Analisi di luminanza dei pixel lungo le linee di interesse;</a:t>
            </a:r>
            <a:endParaRPr lang="en-GB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MTF per la risoluzione.</a:t>
            </a:r>
            <a:r>
              <a:rPr lang="it-IT" altLang="it-IT" sz="240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autoUpdateAnimBg="0"/>
      <p:bldP spid="391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>
            <a:extLst>
              <a:ext uri="{FF2B5EF4-FFF2-40B4-BE49-F238E27FC236}">
                <a16:creationId xmlns:a16="http://schemas.microsoft.com/office/drawing/2014/main" id="{4F7E5582-C7F1-1270-1568-4AE5617D6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altLang="it-IT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4.  TECNICA PROPOSTA: MTF IN ASSENZA DEL SISTEMA DI ACQUISIZIONE E DELL’INGRESSO</a:t>
            </a:r>
          </a:p>
        </p:txBody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3E3A467E-F297-6CF8-25D2-D444AFFFF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5375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E4870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Dati:</a:t>
            </a: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 Immagini 256x256 pixel di dimensioni L</a:t>
            </a:r>
            <a:r>
              <a:rPr lang="it-IT" altLang="it-IT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p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0,5 mm;</a:t>
            </a:r>
          </a:p>
          <a:p>
            <a:pPr algn="just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 frequenza di fondo scala f</a:t>
            </a:r>
            <a:r>
              <a:rPr lang="it-IT" altLang="it-IT" sz="2400" baseline="-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fs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= (2 L</a:t>
            </a:r>
            <a:r>
              <a:rPr lang="it-IT" altLang="it-IT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p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)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 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= 1000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risoluzione in freq. spaz. 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f=3,90625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lungo gli assi x e y;</a:t>
            </a:r>
          </a:p>
          <a:p>
            <a:pPr algn="just">
              <a:buFontTx/>
              <a:buChar char="-"/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incertezza riproducibilità curva MTF ±5%;</a:t>
            </a:r>
          </a:p>
          <a:p>
            <a:pPr algn="just">
              <a:buFontTx/>
              <a:buChar char="-"/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se l’ingresso non è noto, incertezza curva MTF </a:t>
            </a:r>
            <a:r>
              <a:rPr lang="it-IT" altLang="it-IT" sz="2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&gt;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±10%.</a:t>
            </a:r>
          </a:p>
        </p:txBody>
      </p:sp>
      <p:grpSp>
        <p:nvGrpSpPr>
          <p:cNvPr id="392220" name="Group 28">
            <a:extLst>
              <a:ext uri="{FF2B5EF4-FFF2-40B4-BE49-F238E27FC236}">
                <a16:creationId xmlns:a16="http://schemas.microsoft.com/office/drawing/2014/main" id="{B5DF3FEA-CB78-417D-2076-03A20E6D4F8E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1077913"/>
            <a:ext cx="5276850" cy="1454150"/>
            <a:chOff x="708" y="647"/>
            <a:chExt cx="4388" cy="1108"/>
          </a:xfrm>
        </p:grpSpPr>
        <p:sp>
          <p:nvSpPr>
            <p:cNvPr id="392199" name="Rectangle 7">
              <a:extLst>
                <a:ext uri="{FF2B5EF4-FFF2-40B4-BE49-F238E27FC236}">
                  <a16:creationId xmlns:a16="http://schemas.microsoft.com/office/drawing/2014/main" id="{6DF7FCCE-7AD9-C6C1-D6AD-E6F004BCC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658"/>
              <a:ext cx="4388" cy="10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2200" name="Rectangle 8">
              <a:extLst>
                <a:ext uri="{FF2B5EF4-FFF2-40B4-BE49-F238E27FC236}">
                  <a16:creationId xmlns:a16="http://schemas.microsoft.com/office/drawing/2014/main" id="{4486B97B-9975-F9B5-113C-4FD2A175A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711"/>
              <a:ext cx="974" cy="41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2201" name="AutoShape 9">
              <a:extLst>
                <a:ext uri="{FF2B5EF4-FFF2-40B4-BE49-F238E27FC236}">
                  <a16:creationId xmlns:a16="http://schemas.microsoft.com/office/drawing/2014/main" id="{6142C527-B0F8-0FA4-4D09-8536F8E45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856"/>
              <a:ext cx="292" cy="128"/>
            </a:xfrm>
            <a:prstGeom prst="rightArrow">
              <a:avLst>
                <a:gd name="adj1" fmla="val 50000"/>
                <a:gd name="adj2" fmla="val 57031"/>
              </a:avLst>
            </a:prstGeom>
            <a:pattFill prst="pct10">
              <a:fgClr>
                <a:srgbClr val="DDDDDD"/>
              </a:fgClr>
              <a:bgClr>
                <a:srgbClr val="FFFFFF"/>
              </a:bgClr>
            </a:pattFill>
            <a:ln w="9525">
              <a:solidFill>
                <a:srgbClr val="969696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2202" name="Text Box 10">
              <a:extLst>
                <a:ext uri="{FF2B5EF4-FFF2-40B4-BE49-F238E27FC236}">
                  <a16:creationId xmlns:a16="http://schemas.microsoft.com/office/drawing/2014/main" id="{4A7AB24D-15D9-345D-211F-B7191F3BD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5" y="742"/>
              <a:ext cx="120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algn="ctr" eaLnBrk="0" hangingPunct="0"/>
              <a:r>
                <a:rPr lang="it-IT" altLang="it-IT" sz="1200">
                  <a:solidFill>
                    <a:srgbClr val="000000"/>
                  </a:solidFill>
                </a:rPr>
                <a:t>SISTEMA DI ACQUISIZIONE</a:t>
              </a:r>
            </a:p>
          </p:txBody>
        </p:sp>
        <p:sp>
          <p:nvSpPr>
            <p:cNvPr id="392203" name="AutoShape 11">
              <a:extLst>
                <a:ext uri="{FF2B5EF4-FFF2-40B4-BE49-F238E27FC236}">
                  <a16:creationId xmlns:a16="http://schemas.microsoft.com/office/drawing/2014/main" id="{F8751600-7625-69DC-E2AB-E128CE144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95" y="1358"/>
              <a:ext cx="173" cy="218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2204" name="AutoShape 12">
              <a:extLst>
                <a:ext uri="{FF2B5EF4-FFF2-40B4-BE49-F238E27FC236}">
                  <a16:creationId xmlns:a16="http://schemas.microsoft.com/office/drawing/2014/main" id="{40DDC462-FD7F-BA15-8797-136388B92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720" y="1369"/>
              <a:ext cx="170" cy="203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392205" name="Picture 13">
              <a:extLst>
                <a:ext uri="{FF2B5EF4-FFF2-40B4-BE49-F238E27FC236}">
                  <a16:creationId xmlns:a16="http://schemas.microsoft.com/office/drawing/2014/main" id="{3D849DCB-E86E-28B1-3998-CC561E389D5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" y="706"/>
              <a:ext cx="669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2206" name="Text Box 14">
              <a:extLst>
                <a:ext uri="{FF2B5EF4-FFF2-40B4-BE49-F238E27FC236}">
                  <a16:creationId xmlns:a16="http://schemas.microsoft.com/office/drawing/2014/main" id="{1A205E35-187A-F9D4-D901-4B5ACEA70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" y="1281"/>
              <a:ext cx="953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algn="ctr" eaLnBrk="0" hangingPunct="0"/>
              <a:r>
                <a:rPr lang="it-IT" altLang="it-IT" sz="1200">
                  <a:solidFill>
                    <a:srgbClr val="000000"/>
                  </a:solidFill>
                </a:rPr>
                <a:t>IMMAGINE IN </a:t>
              </a:r>
            </a:p>
            <a:p>
              <a:pPr algn="ctr" eaLnBrk="0" hangingPunct="0"/>
              <a:r>
                <a:rPr lang="it-IT" altLang="it-IT" sz="1200">
                  <a:solidFill>
                    <a:srgbClr val="000000"/>
                  </a:solidFill>
                </a:rPr>
                <a:t>INGRESSO</a:t>
              </a:r>
            </a:p>
          </p:txBody>
        </p:sp>
        <p:sp>
          <p:nvSpPr>
            <p:cNvPr id="392207" name="AutoShape 15">
              <a:extLst>
                <a:ext uri="{FF2B5EF4-FFF2-40B4-BE49-F238E27FC236}">
                  <a16:creationId xmlns:a16="http://schemas.microsoft.com/office/drawing/2014/main" id="{6112D6E1-EF00-0D98-7269-7F385FA36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1151"/>
              <a:ext cx="147" cy="240"/>
            </a:xfrm>
            <a:prstGeom prst="upArrow">
              <a:avLst>
                <a:gd name="adj1" fmla="val 50000"/>
                <a:gd name="adj2" fmla="val 40816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392208" name="Picture 16">
              <a:extLst>
                <a:ext uri="{FF2B5EF4-FFF2-40B4-BE49-F238E27FC236}">
                  <a16:creationId xmlns:a16="http://schemas.microsoft.com/office/drawing/2014/main" id="{CE38EA36-3420-4FD4-9263-48E89241E43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" y="682"/>
              <a:ext cx="676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2209" name="Text Box 17">
              <a:extLst>
                <a:ext uri="{FF2B5EF4-FFF2-40B4-BE49-F238E27FC236}">
                  <a16:creationId xmlns:a16="http://schemas.microsoft.com/office/drawing/2014/main" id="{85B70AD1-1C0F-8D78-37F4-2E9DFD03E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6" y="647"/>
              <a:ext cx="3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0" hangingPunct="0"/>
              <a:r>
                <a:rPr lang="it-IT" altLang="it-IT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  <p:sp>
          <p:nvSpPr>
            <p:cNvPr id="392211" name="Text Box 19">
              <a:extLst>
                <a:ext uri="{FF2B5EF4-FFF2-40B4-BE49-F238E27FC236}">
                  <a16:creationId xmlns:a16="http://schemas.microsoft.com/office/drawing/2014/main" id="{732301C3-B431-C9A9-426B-EFBDBD3AA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1206"/>
              <a:ext cx="69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MTF(f</a:t>
              </a:r>
              <a:r>
                <a:rPr lang="it-IT" altLang="it-IT" sz="1400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it-IT" altLang="it-IT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2212" name="Line 20">
              <a:extLst>
                <a:ext uri="{FF2B5EF4-FFF2-40B4-BE49-F238E27FC236}">
                  <a16:creationId xmlns:a16="http://schemas.microsoft.com/office/drawing/2014/main" id="{7C490626-CB37-064A-7D6E-6A9638D1D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1687"/>
              <a:ext cx="11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2213" name="Line 21">
              <a:extLst>
                <a:ext uri="{FF2B5EF4-FFF2-40B4-BE49-F238E27FC236}">
                  <a16:creationId xmlns:a16="http://schemas.microsoft.com/office/drawing/2014/main" id="{5BAB2EB4-E285-3C78-A6FE-3F05B60BF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" y="1206"/>
              <a:ext cx="0" cy="4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2214" name="Freeform 22">
              <a:extLst>
                <a:ext uri="{FF2B5EF4-FFF2-40B4-BE49-F238E27FC236}">
                  <a16:creationId xmlns:a16="http://schemas.microsoft.com/office/drawing/2014/main" id="{2289D205-67A0-64B7-6976-0533F9DA9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1358"/>
              <a:ext cx="936" cy="329"/>
            </a:xfrm>
            <a:custGeom>
              <a:avLst/>
              <a:gdLst>
                <a:gd name="T0" fmla="*/ 0 w 817"/>
                <a:gd name="T1" fmla="*/ 0 h 590"/>
                <a:gd name="T2" fmla="*/ 182 w 817"/>
                <a:gd name="T3" fmla="*/ 91 h 590"/>
                <a:gd name="T4" fmla="*/ 318 w 817"/>
                <a:gd name="T5" fmla="*/ 363 h 590"/>
                <a:gd name="T6" fmla="*/ 545 w 817"/>
                <a:gd name="T7" fmla="*/ 544 h 590"/>
                <a:gd name="T8" fmla="*/ 817 w 817"/>
                <a:gd name="T9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590">
                  <a:moveTo>
                    <a:pt x="0" y="0"/>
                  </a:moveTo>
                  <a:cubicBezTo>
                    <a:pt x="64" y="15"/>
                    <a:pt x="129" y="31"/>
                    <a:pt x="182" y="91"/>
                  </a:cubicBezTo>
                  <a:cubicBezTo>
                    <a:pt x="235" y="151"/>
                    <a:pt x="258" y="288"/>
                    <a:pt x="318" y="363"/>
                  </a:cubicBezTo>
                  <a:cubicBezTo>
                    <a:pt x="378" y="438"/>
                    <a:pt x="462" y="506"/>
                    <a:pt x="545" y="544"/>
                  </a:cubicBezTo>
                  <a:cubicBezTo>
                    <a:pt x="628" y="582"/>
                    <a:pt x="722" y="586"/>
                    <a:pt x="817" y="59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2215" name="Text Box 23">
              <a:extLst>
                <a:ext uri="{FF2B5EF4-FFF2-40B4-BE49-F238E27FC236}">
                  <a16:creationId xmlns:a16="http://schemas.microsoft.com/office/drawing/2014/main" id="{0246D84E-0ECE-064C-5179-DDC0EDB15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307"/>
              <a:ext cx="2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endParaRPr lang="it-IT" altLang="it-IT" sz="11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2216" name="Text Box 24">
              <a:extLst>
                <a:ext uri="{FF2B5EF4-FFF2-40B4-BE49-F238E27FC236}">
                  <a16:creationId xmlns:a16="http://schemas.microsoft.com/office/drawing/2014/main" id="{C811D9A6-0C89-F6DF-39AA-CACA53233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8" y="1454"/>
              <a:ext cx="3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it-IT" altLang="it-IT" sz="2000" b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92217" name="AutoShape 25">
              <a:extLst>
                <a:ext uri="{FF2B5EF4-FFF2-40B4-BE49-F238E27FC236}">
                  <a16:creationId xmlns:a16="http://schemas.microsoft.com/office/drawing/2014/main" id="{1CE1B1CD-7684-DEE8-3CFD-A28AB550D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" y="868"/>
              <a:ext cx="292" cy="128"/>
            </a:xfrm>
            <a:prstGeom prst="rightArrow">
              <a:avLst>
                <a:gd name="adj1" fmla="val 50000"/>
                <a:gd name="adj2" fmla="val 57031"/>
              </a:avLst>
            </a:prstGeom>
            <a:pattFill prst="pct10">
              <a:fgClr>
                <a:srgbClr val="DDDDDD"/>
              </a:fgClr>
              <a:bgClr>
                <a:srgbClr val="FFFFFF"/>
              </a:bgClr>
            </a:pattFill>
            <a:ln w="9525">
              <a:solidFill>
                <a:srgbClr val="969696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2218" name="Text Box 26">
              <a:extLst>
                <a:ext uri="{FF2B5EF4-FFF2-40B4-BE49-F238E27FC236}">
                  <a16:creationId xmlns:a16="http://schemas.microsoft.com/office/drawing/2014/main" id="{73B2098A-EB34-5DDF-2433-822D88575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2" y="935"/>
              <a:ext cx="3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0" hangingPunct="0"/>
              <a:r>
                <a:rPr lang="it-IT" altLang="it-IT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  <p:sp>
          <p:nvSpPr>
            <p:cNvPr id="392219" name="Text Box 27">
              <a:extLst>
                <a:ext uri="{FF2B5EF4-FFF2-40B4-BE49-F238E27FC236}">
                  <a16:creationId xmlns:a16="http://schemas.microsoft.com/office/drawing/2014/main" id="{C17AAFDC-F7D3-4819-51C8-F418641D7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8" y="1329"/>
              <a:ext cx="953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algn="ctr" eaLnBrk="0" hangingPunct="0"/>
              <a:r>
                <a:rPr lang="it-IT" altLang="it-IT" sz="1200">
                  <a:solidFill>
                    <a:srgbClr val="000000"/>
                  </a:solidFill>
                </a:rPr>
                <a:t>IMMAGINE IN </a:t>
              </a:r>
            </a:p>
            <a:p>
              <a:pPr algn="ctr" eaLnBrk="0" hangingPunct="0"/>
              <a:r>
                <a:rPr lang="it-IT" altLang="it-IT" sz="1200">
                  <a:solidFill>
                    <a:srgbClr val="000000"/>
                  </a:solidFill>
                </a:rPr>
                <a:t>USCITA</a:t>
              </a:r>
            </a:p>
          </p:txBody>
        </p:sp>
      </p:grpSp>
      <p:sp>
        <p:nvSpPr>
          <p:cNvPr id="392221" name="Rectangle 29">
            <a:extLst>
              <a:ext uri="{FF2B5EF4-FFF2-40B4-BE49-F238E27FC236}">
                <a16:creationId xmlns:a16="http://schemas.microsoft.com/office/drawing/2014/main" id="{3EA5E21C-2E13-4777-F600-8BD0F9F6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9788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E487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ridurre i disturbi :</a:t>
            </a: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equalizzazione delle immagini con sfondi  uniformi</a:t>
            </a: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medie degli spettri relativi a diverse immagini di ingresso;</a:t>
            </a: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eliminazione delle frequenze relative ai disturbi e </a:t>
            </a: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sfocatura gaussiana.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2">
            <a:extLst>
              <a:ext uri="{FF2B5EF4-FFF2-40B4-BE49-F238E27FC236}">
                <a16:creationId xmlns:a16="http://schemas.microsoft.com/office/drawing/2014/main" id="{C06A2883-7026-AD6A-EE8F-17A2B88B7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eriod" startAt="5"/>
            </a:pPr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APPLICAZIONE DELLA TECNICA: </a:t>
            </a:r>
          </a:p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NON NOTO IL SISTEMA DI ACQUISIZIONE</a:t>
            </a:r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06A9583C-3898-1B22-D017-9A361BC7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200" b="0" i="1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0">
                <a:solidFill>
                  <a:schemeClr val="tx1"/>
                </a:solidFill>
              </a:rPr>
              <a:t> </a:t>
            </a:r>
            <a:endParaRPr lang="it-IT" altLang="it-IT" b="0">
              <a:solidFill>
                <a:schemeClr val="tx1"/>
              </a:solidFill>
            </a:endParaRPr>
          </a:p>
        </p:txBody>
      </p:sp>
      <p:sp>
        <p:nvSpPr>
          <p:cNvPr id="393220" name="Text Box 4">
            <a:extLst>
              <a:ext uri="{FF2B5EF4-FFF2-40B4-BE49-F238E27FC236}">
                <a16:creationId xmlns:a16="http://schemas.microsoft.com/office/drawing/2014/main" id="{C0B7C00A-90AE-59D7-71DA-15119830E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377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E’ il caso di immagini di oggetti ottenuti con tecniche non fotografiche come dipinti.</a:t>
            </a:r>
          </a:p>
        </p:txBody>
      </p:sp>
      <p:grpSp>
        <p:nvGrpSpPr>
          <p:cNvPr id="393244" name="Group 28">
            <a:extLst>
              <a:ext uri="{FF2B5EF4-FFF2-40B4-BE49-F238E27FC236}">
                <a16:creationId xmlns:a16="http://schemas.microsoft.com/office/drawing/2014/main" id="{D95938D5-0504-1F6C-9AF9-CE6D9125E4FF}"/>
              </a:ext>
            </a:extLst>
          </p:cNvPr>
          <p:cNvGrpSpPr>
            <a:grpSpLocks/>
          </p:cNvGrpSpPr>
          <p:nvPr/>
        </p:nvGrpSpPr>
        <p:grpSpPr bwMode="auto">
          <a:xfrm>
            <a:off x="0" y="1763713"/>
            <a:ext cx="4552950" cy="4302125"/>
            <a:chOff x="0" y="1111"/>
            <a:chExt cx="2868" cy="2710"/>
          </a:xfrm>
        </p:grpSpPr>
        <p:grpSp>
          <p:nvGrpSpPr>
            <p:cNvPr id="393222" name="Group 6">
              <a:extLst>
                <a:ext uri="{FF2B5EF4-FFF2-40B4-BE49-F238E27FC236}">
                  <a16:creationId xmlns:a16="http://schemas.microsoft.com/office/drawing/2014/main" id="{CC8DF457-3E8C-8784-F5CB-4FAB6A1723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11"/>
              <a:ext cx="2842" cy="1405"/>
              <a:chOff x="1829" y="1104"/>
              <a:chExt cx="1992" cy="996"/>
            </a:xfrm>
          </p:grpSpPr>
          <p:pic>
            <p:nvPicPr>
              <p:cNvPr id="393223" name="Picture 7">
                <a:extLst>
                  <a:ext uri="{FF2B5EF4-FFF2-40B4-BE49-F238E27FC236}">
                    <a16:creationId xmlns:a16="http://schemas.microsoft.com/office/drawing/2014/main" id="{11131CAA-11D4-C00A-FB0D-E285017010AD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9" y="1104"/>
                <a:ext cx="1016" cy="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3224" name="Picture 8">
                <a:extLst>
                  <a:ext uri="{FF2B5EF4-FFF2-40B4-BE49-F238E27FC236}">
                    <a16:creationId xmlns:a16="http://schemas.microsoft.com/office/drawing/2014/main" id="{E523DF93-A1A0-EDB9-DA2F-7F8F01F49471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1104"/>
                <a:ext cx="982" cy="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3225" name="Group 9">
              <a:extLst>
                <a:ext uri="{FF2B5EF4-FFF2-40B4-BE49-F238E27FC236}">
                  <a16:creationId xmlns:a16="http://schemas.microsoft.com/office/drawing/2014/main" id="{96A233F6-7E83-AA9C-5045-660E319C1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05"/>
              <a:ext cx="2868" cy="1316"/>
              <a:chOff x="3803" y="1103"/>
              <a:chExt cx="1957" cy="990"/>
            </a:xfrm>
          </p:grpSpPr>
          <p:pic>
            <p:nvPicPr>
              <p:cNvPr id="393226" name="Picture 10">
                <a:extLst>
                  <a:ext uri="{FF2B5EF4-FFF2-40B4-BE49-F238E27FC236}">
                    <a16:creationId xmlns:a16="http://schemas.microsoft.com/office/drawing/2014/main" id="{EDDF829D-B159-EAF7-98D8-F3823488256F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3" y="1103"/>
                <a:ext cx="1011" cy="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3227" name="Picture 11">
                <a:extLst>
                  <a:ext uri="{FF2B5EF4-FFF2-40B4-BE49-F238E27FC236}">
                    <a16:creationId xmlns:a16="http://schemas.microsoft.com/office/drawing/2014/main" id="{D97FA4AB-70DD-BFE1-7FE5-3F9D1DEFC4C3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6" y="1103"/>
                <a:ext cx="964" cy="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3243" name="Group 27">
            <a:extLst>
              <a:ext uri="{FF2B5EF4-FFF2-40B4-BE49-F238E27FC236}">
                <a16:creationId xmlns:a16="http://schemas.microsoft.com/office/drawing/2014/main" id="{E9A9B1E7-75FA-1A91-7726-F320305B9B13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1765300"/>
            <a:ext cx="4581525" cy="4572000"/>
            <a:chOff x="2874" y="1112"/>
            <a:chExt cx="2886" cy="2880"/>
          </a:xfrm>
        </p:grpSpPr>
        <p:pic>
          <p:nvPicPr>
            <p:cNvPr id="393230" name="Picture 14">
              <a:extLst>
                <a:ext uri="{FF2B5EF4-FFF2-40B4-BE49-F238E27FC236}">
                  <a16:creationId xmlns:a16="http://schemas.microsoft.com/office/drawing/2014/main" id="{7E1B4D02-7007-E85A-1528-09206A06310F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" y="1112"/>
              <a:ext cx="2886" cy="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3231" name="Line 15">
              <a:extLst>
                <a:ext uri="{FF2B5EF4-FFF2-40B4-BE49-F238E27FC236}">
                  <a16:creationId xmlns:a16="http://schemas.microsoft.com/office/drawing/2014/main" id="{70F69A04-46E7-7205-0BD5-2B04C1B52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3447"/>
              <a:ext cx="895" cy="5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3232" name="Line 16">
              <a:extLst>
                <a:ext uri="{FF2B5EF4-FFF2-40B4-BE49-F238E27FC236}">
                  <a16:creationId xmlns:a16="http://schemas.microsoft.com/office/drawing/2014/main" id="{1B535744-FE02-0BAB-81C4-FD98EACBA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0" y="2393"/>
              <a:ext cx="352" cy="1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3233" name="Line 17">
              <a:extLst>
                <a:ext uri="{FF2B5EF4-FFF2-40B4-BE49-F238E27FC236}">
                  <a16:creationId xmlns:a16="http://schemas.microsoft.com/office/drawing/2014/main" id="{3062BA48-EDDF-5556-4314-DDCB734E7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" y="2419"/>
              <a:ext cx="5" cy="1143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3234" name="Line 18">
              <a:extLst>
                <a:ext uri="{FF2B5EF4-FFF2-40B4-BE49-F238E27FC236}">
                  <a16:creationId xmlns:a16="http://schemas.microsoft.com/office/drawing/2014/main" id="{41213DBE-C642-720A-B8D0-0F3A27935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9" y="2405"/>
              <a:ext cx="0" cy="1161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3235" name="Line 19">
              <a:extLst>
                <a:ext uri="{FF2B5EF4-FFF2-40B4-BE49-F238E27FC236}">
                  <a16:creationId xmlns:a16="http://schemas.microsoft.com/office/drawing/2014/main" id="{9D954551-C62B-3FFE-1868-492CE7DC4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449"/>
              <a:ext cx="0" cy="133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3236" name="Line 20">
              <a:extLst>
                <a:ext uri="{FF2B5EF4-FFF2-40B4-BE49-F238E27FC236}">
                  <a16:creationId xmlns:a16="http://schemas.microsoft.com/office/drawing/2014/main" id="{D70DAD8B-6BB7-099C-9E67-C9BBC7CBE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5" y="3451"/>
              <a:ext cx="0" cy="132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3237" name="Text Box 21">
              <a:extLst>
                <a:ext uri="{FF2B5EF4-FFF2-40B4-BE49-F238E27FC236}">
                  <a16:creationId xmlns:a16="http://schemas.microsoft.com/office/drawing/2014/main" id="{1D9E4E56-6E9A-1847-6E7E-64BC82ECE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5" y="3556"/>
              <a:ext cx="40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93238" name="Text Box 22">
              <a:extLst>
                <a:ext uri="{FF2B5EF4-FFF2-40B4-BE49-F238E27FC236}">
                  <a16:creationId xmlns:a16="http://schemas.microsoft.com/office/drawing/2014/main" id="{9EBF3A43-082B-2DDF-C354-86ECAF03E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" y="3560"/>
              <a:ext cx="46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3239" name="Text Box 23">
              <a:extLst>
                <a:ext uri="{FF2B5EF4-FFF2-40B4-BE49-F238E27FC236}">
                  <a16:creationId xmlns:a16="http://schemas.microsoft.com/office/drawing/2014/main" id="{5B705703-15CE-F4B5-E972-0DE9BB47B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" y="3134"/>
              <a:ext cx="101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Frequenza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spaziale [m</a:t>
              </a:r>
              <a:r>
                <a:rPr lang="it-IT" altLang="it-IT" sz="20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-1</a:t>
              </a:r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393240" name="Text Box 24">
              <a:extLst>
                <a:ext uri="{FF2B5EF4-FFF2-40B4-BE49-F238E27FC236}">
                  <a16:creationId xmlns:a16="http://schemas.microsoft.com/office/drawing/2014/main" id="{8A1EFB16-9CCF-A8AA-A3CC-63B68DE56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6" y="1206"/>
              <a:ext cx="63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MTF</a:t>
              </a:r>
            </a:p>
          </p:txBody>
        </p:sp>
      </p:grpSp>
      <p:sp>
        <p:nvSpPr>
          <p:cNvPr id="393241" name="Rectangle 25">
            <a:extLst>
              <a:ext uri="{FF2B5EF4-FFF2-40B4-BE49-F238E27FC236}">
                <a16:creationId xmlns:a16="http://schemas.microsoft.com/office/drawing/2014/main" id="{7C0E47CC-9BBE-90DE-E9E9-B6D0BB273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400800"/>
            <a:ext cx="825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Direzione a 45°:  f* = 21±3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;  f** = 57±17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endParaRPr lang="it-IT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4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>
            <a:extLst>
              <a:ext uri="{FF2B5EF4-FFF2-40B4-BE49-F238E27FC236}">
                <a16:creationId xmlns:a16="http://schemas.microsoft.com/office/drawing/2014/main" id="{3AA265C8-E5F8-B3B2-845C-3255FDEF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6. APPLICAZIONE DELLA TECNICA: </a:t>
            </a:r>
          </a:p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NON NOTI SISTEMA DI ACQUISIZIONE E INGRESSO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25F3CA5E-2E45-EEC1-B835-22CDE2DA7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200" b="0" i="1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0">
                <a:solidFill>
                  <a:schemeClr val="tx1"/>
                </a:solidFill>
              </a:rPr>
              <a:t> </a:t>
            </a:r>
            <a:endParaRPr lang="it-IT" altLang="it-IT" b="0">
              <a:solidFill>
                <a:schemeClr val="tx1"/>
              </a:solidFill>
            </a:endParaRPr>
          </a:p>
        </p:txBody>
      </p:sp>
      <p:sp>
        <p:nvSpPr>
          <p:cNvPr id="394244" name="Text Box 4">
            <a:extLst>
              <a:ext uri="{FF2B5EF4-FFF2-40B4-BE49-F238E27FC236}">
                <a16:creationId xmlns:a16="http://schemas.microsoft.com/office/drawing/2014/main" id="{73F3416E-73FE-D458-C7A8-A4B563466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3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Volto della Sindone partendo dalla media di 3 volti.</a:t>
            </a:r>
          </a:p>
        </p:txBody>
      </p:sp>
      <p:sp>
        <p:nvSpPr>
          <p:cNvPr id="394245" name="Rectangle 5">
            <a:extLst>
              <a:ext uri="{FF2B5EF4-FFF2-40B4-BE49-F238E27FC236}">
                <a16:creationId xmlns:a16="http://schemas.microsoft.com/office/drawing/2014/main" id="{FC635DDC-5F6B-7E39-CE3B-BC7FDC81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6311900"/>
            <a:ext cx="825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Direzione verticale: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f*= 39±13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en-GB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f**= 101±9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</a:p>
        </p:txBody>
      </p:sp>
      <p:grpSp>
        <p:nvGrpSpPr>
          <p:cNvPr id="394272" name="Group 32">
            <a:extLst>
              <a:ext uri="{FF2B5EF4-FFF2-40B4-BE49-F238E27FC236}">
                <a16:creationId xmlns:a16="http://schemas.microsoft.com/office/drawing/2014/main" id="{9468444E-D1F1-2D5C-56AC-F036FC4A58F7}"/>
              </a:ext>
            </a:extLst>
          </p:cNvPr>
          <p:cNvGrpSpPr>
            <a:grpSpLocks/>
          </p:cNvGrpSpPr>
          <p:nvPr/>
        </p:nvGrpSpPr>
        <p:grpSpPr bwMode="auto">
          <a:xfrm>
            <a:off x="0" y="1474788"/>
            <a:ext cx="4800600" cy="4618037"/>
            <a:chOff x="0" y="929"/>
            <a:chExt cx="3024" cy="2909"/>
          </a:xfrm>
        </p:grpSpPr>
        <p:grpSp>
          <p:nvGrpSpPr>
            <p:cNvPr id="394246" name="Group 6">
              <a:extLst>
                <a:ext uri="{FF2B5EF4-FFF2-40B4-BE49-F238E27FC236}">
                  <a16:creationId xmlns:a16="http://schemas.microsoft.com/office/drawing/2014/main" id="{3E445367-CC32-9F87-38DD-D3793ABFC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49"/>
              <a:ext cx="3024" cy="1489"/>
              <a:chOff x="2012" y="9749"/>
              <a:chExt cx="7560" cy="3633"/>
            </a:xfrm>
          </p:grpSpPr>
          <p:pic>
            <p:nvPicPr>
              <p:cNvPr id="394247" name="Picture 7">
                <a:extLst>
                  <a:ext uri="{FF2B5EF4-FFF2-40B4-BE49-F238E27FC236}">
                    <a16:creationId xmlns:a16="http://schemas.microsoft.com/office/drawing/2014/main" id="{62A0DCF5-5C33-3EC4-5FF5-4E287E85F1EC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" y="9752"/>
                <a:ext cx="3825" cy="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4248" name="Picture 8">
                <a:extLst>
                  <a:ext uri="{FF2B5EF4-FFF2-40B4-BE49-F238E27FC236}">
                    <a16:creationId xmlns:a16="http://schemas.microsoft.com/office/drawing/2014/main" id="{C75500F1-CFA3-C808-80BB-07F9FD29638B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2" y="9749"/>
                <a:ext cx="3750" cy="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4271" name="Group 31">
              <a:extLst>
                <a:ext uri="{FF2B5EF4-FFF2-40B4-BE49-F238E27FC236}">
                  <a16:creationId xmlns:a16="http://schemas.microsoft.com/office/drawing/2014/main" id="{FF564C5D-8A32-8269-331C-0F6ACBEEA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9"/>
              <a:ext cx="3014" cy="1425"/>
              <a:chOff x="0" y="929"/>
              <a:chExt cx="3014" cy="1406"/>
            </a:xfrm>
          </p:grpSpPr>
          <p:pic>
            <p:nvPicPr>
              <p:cNvPr id="394250" name="Picture 10">
                <a:extLst>
                  <a:ext uri="{FF2B5EF4-FFF2-40B4-BE49-F238E27FC236}">
                    <a16:creationId xmlns:a16="http://schemas.microsoft.com/office/drawing/2014/main" id="{5C9DB086-D94B-C6B5-028E-23A098F46335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8" y="929"/>
                <a:ext cx="1516" cy="1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4251" name="Picture 11">
                <a:extLst>
                  <a:ext uri="{FF2B5EF4-FFF2-40B4-BE49-F238E27FC236}">
                    <a16:creationId xmlns:a16="http://schemas.microsoft.com/office/drawing/2014/main" id="{D1F5E98F-1B98-5122-2996-1AF11EE0CEE6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33"/>
                <a:ext cx="1492" cy="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4270" name="Group 30">
            <a:extLst>
              <a:ext uri="{FF2B5EF4-FFF2-40B4-BE49-F238E27FC236}">
                <a16:creationId xmlns:a16="http://schemas.microsoft.com/office/drawing/2014/main" id="{31E5CB87-650C-FDA7-9F4E-71B803C95168}"/>
              </a:ext>
            </a:extLst>
          </p:cNvPr>
          <p:cNvGrpSpPr>
            <a:grpSpLocks/>
          </p:cNvGrpSpPr>
          <p:nvPr/>
        </p:nvGrpSpPr>
        <p:grpSpPr bwMode="auto">
          <a:xfrm>
            <a:off x="4475163" y="1479550"/>
            <a:ext cx="4783137" cy="5006975"/>
            <a:chOff x="2819" y="932"/>
            <a:chExt cx="3013" cy="3154"/>
          </a:xfrm>
        </p:grpSpPr>
        <p:pic>
          <p:nvPicPr>
            <p:cNvPr id="394254" name="Picture 14">
              <a:extLst>
                <a:ext uri="{FF2B5EF4-FFF2-40B4-BE49-F238E27FC236}">
                  <a16:creationId xmlns:a16="http://schemas.microsoft.com/office/drawing/2014/main" id="{0454E620-1D24-67DB-28F7-7E759378B2D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" y="932"/>
              <a:ext cx="2686" cy="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256" name="Text Box 16">
              <a:extLst>
                <a:ext uri="{FF2B5EF4-FFF2-40B4-BE49-F238E27FC236}">
                  <a16:creationId xmlns:a16="http://schemas.microsoft.com/office/drawing/2014/main" id="{C2B9AA00-3ED3-6DF4-4FA7-284369E9F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" y="1115"/>
              <a:ext cx="50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it-IT" altLang="it-IT" sz="12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4257" name="Line 17">
              <a:extLst>
                <a:ext uri="{FF2B5EF4-FFF2-40B4-BE49-F238E27FC236}">
                  <a16:creationId xmlns:a16="http://schemas.microsoft.com/office/drawing/2014/main" id="{958CB229-90B0-D1DC-F181-DDB0B29E8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" y="3421"/>
              <a:ext cx="1670" cy="6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4258" name="Line 18">
              <a:extLst>
                <a:ext uri="{FF2B5EF4-FFF2-40B4-BE49-F238E27FC236}">
                  <a16:creationId xmlns:a16="http://schemas.microsoft.com/office/drawing/2014/main" id="{4597F317-51D2-0286-56FD-D89CCBDD2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2" y="2295"/>
              <a:ext cx="773" cy="3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4259" name="Line 19">
              <a:extLst>
                <a:ext uri="{FF2B5EF4-FFF2-40B4-BE49-F238E27FC236}">
                  <a16:creationId xmlns:a16="http://schemas.microsoft.com/office/drawing/2014/main" id="{6E1C87BD-7F33-8B25-7C45-6C32D9213B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" y="2334"/>
              <a:ext cx="4" cy="1259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4260" name="Line 20">
              <a:extLst>
                <a:ext uri="{FF2B5EF4-FFF2-40B4-BE49-F238E27FC236}">
                  <a16:creationId xmlns:a16="http://schemas.microsoft.com/office/drawing/2014/main" id="{D7603859-0151-A080-9CBB-BADDD211B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" y="2351"/>
              <a:ext cx="0" cy="1244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4261" name="Line 21">
              <a:extLst>
                <a:ext uri="{FF2B5EF4-FFF2-40B4-BE49-F238E27FC236}">
                  <a16:creationId xmlns:a16="http://schemas.microsoft.com/office/drawing/2014/main" id="{09C5A1F2-47F1-82B6-E45B-02342058B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" y="3489"/>
              <a:ext cx="0" cy="147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4262" name="Line 22">
              <a:extLst>
                <a:ext uri="{FF2B5EF4-FFF2-40B4-BE49-F238E27FC236}">
                  <a16:creationId xmlns:a16="http://schemas.microsoft.com/office/drawing/2014/main" id="{9FD33F65-B9DD-4141-C67F-8A1C01623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" y="3417"/>
              <a:ext cx="0" cy="176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4263" name="Text Box 23">
              <a:extLst>
                <a:ext uri="{FF2B5EF4-FFF2-40B4-BE49-F238E27FC236}">
                  <a16:creationId xmlns:a16="http://schemas.microsoft.com/office/drawing/2014/main" id="{868EE022-B534-3A07-96ED-CBE186633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7" y="3609"/>
              <a:ext cx="448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4264" name="Text Box 24">
              <a:extLst>
                <a:ext uri="{FF2B5EF4-FFF2-40B4-BE49-F238E27FC236}">
                  <a16:creationId xmlns:a16="http://schemas.microsoft.com/office/drawing/2014/main" id="{E83387C1-928C-ED82-D00E-F60D061B0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9" y="3593"/>
              <a:ext cx="329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94265" name="Text Box 25">
              <a:extLst>
                <a:ext uri="{FF2B5EF4-FFF2-40B4-BE49-F238E27FC236}">
                  <a16:creationId xmlns:a16="http://schemas.microsoft.com/office/drawing/2014/main" id="{EB4E752B-1799-0A50-E249-B48C11636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9" y="3516"/>
              <a:ext cx="40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94266" name="Text Box 26">
              <a:extLst>
                <a:ext uri="{FF2B5EF4-FFF2-40B4-BE49-F238E27FC236}">
                  <a16:creationId xmlns:a16="http://schemas.microsoft.com/office/drawing/2014/main" id="{D435E5B7-B92E-CECA-1D5F-618351A55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" y="3560"/>
              <a:ext cx="46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4267" name="Text Box 27">
              <a:extLst>
                <a:ext uri="{FF2B5EF4-FFF2-40B4-BE49-F238E27FC236}">
                  <a16:creationId xmlns:a16="http://schemas.microsoft.com/office/drawing/2014/main" id="{6ED05432-0A90-2275-2697-C85414A29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" y="2934"/>
              <a:ext cx="101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Frequenza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spaziale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[m</a:t>
              </a:r>
              <a:r>
                <a:rPr lang="it-IT" altLang="it-IT" sz="20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-1</a:t>
              </a:r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394268" name="Text Box 28">
              <a:extLst>
                <a:ext uri="{FF2B5EF4-FFF2-40B4-BE49-F238E27FC236}">
                  <a16:creationId xmlns:a16="http://schemas.microsoft.com/office/drawing/2014/main" id="{86B8691E-B8A9-942E-1496-B17BC716F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" y="1078"/>
              <a:ext cx="63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MTF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2">
            <a:extLst>
              <a:ext uri="{FF2B5EF4-FFF2-40B4-BE49-F238E27FC236}">
                <a16:creationId xmlns:a16="http://schemas.microsoft.com/office/drawing/2014/main" id="{B294F1E0-D2CA-956B-83B5-ACD7A460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6. APPLICAZIONE DELLA TECNICA: </a:t>
            </a:r>
          </a:p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NON NOTI SISTEMA DI ACQUISIZIONE E INGRESSO</a:t>
            </a:r>
          </a:p>
        </p:txBody>
      </p:sp>
      <p:sp>
        <p:nvSpPr>
          <p:cNvPr id="396291" name="Rectangle 3">
            <a:extLst>
              <a:ext uri="{FF2B5EF4-FFF2-40B4-BE49-F238E27FC236}">
                <a16:creationId xmlns:a16="http://schemas.microsoft.com/office/drawing/2014/main" id="{7A920447-CA5C-BBE9-8E3B-D6DF5B27F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200" b="0" i="1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0">
                <a:solidFill>
                  <a:schemeClr val="tx1"/>
                </a:solidFill>
              </a:rPr>
              <a:t> </a:t>
            </a:r>
            <a:endParaRPr lang="it-IT" altLang="it-IT" b="0">
              <a:solidFill>
                <a:schemeClr val="tx1"/>
              </a:solidFill>
            </a:endParaRPr>
          </a:p>
        </p:txBody>
      </p:sp>
      <p:sp>
        <p:nvSpPr>
          <p:cNvPr id="396292" name="Text Box 4">
            <a:extLst>
              <a:ext uri="{FF2B5EF4-FFF2-40B4-BE49-F238E27FC236}">
                <a16:creationId xmlns:a16="http://schemas.microsoft.com/office/drawing/2014/main" id="{A4811F79-F1C3-50FC-5A97-EB34E708A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3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tecnica PP (Psychic Photography)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</p:txBody>
      </p:sp>
      <p:sp>
        <p:nvSpPr>
          <p:cNvPr id="396293" name="Rectangle 5">
            <a:extLst>
              <a:ext uri="{FF2B5EF4-FFF2-40B4-BE49-F238E27FC236}">
                <a16:creationId xmlns:a16="http://schemas.microsoft.com/office/drawing/2014/main" id="{FE091C9B-F40C-1FB8-E51C-B14634C1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6191250"/>
            <a:ext cx="825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24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	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Direzione 45°: f*= 7±4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; f**= 42±6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endParaRPr lang="it-IT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96320" name="Group 32">
            <a:extLst>
              <a:ext uri="{FF2B5EF4-FFF2-40B4-BE49-F238E27FC236}">
                <a16:creationId xmlns:a16="http://schemas.microsoft.com/office/drawing/2014/main" id="{D7B07608-1FCC-8528-D716-E1C854758CE0}"/>
              </a:ext>
            </a:extLst>
          </p:cNvPr>
          <p:cNvGrpSpPr>
            <a:grpSpLocks/>
          </p:cNvGrpSpPr>
          <p:nvPr/>
        </p:nvGrpSpPr>
        <p:grpSpPr bwMode="auto">
          <a:xfrm>
            <a:off x="0" y="1441450"/>
            <a:ext cx="4784725" cy="4591050"/>
            <a:chOff x="0" y="908"/>
            <a:chExt cx="3014" cy="2892"/>
          </a:xfrm>
        </p:grpSpPr>
        <p:grpSp>
          <p:nvGrpSpPr>
            <p:cNvPr id="396319" name="Group 31">
              <a:extLst>
                <a:ext uri="{FF2B5EF4-FFF2-40B4-BE49-F238E27FC236}">
                  <a16:creationId xmlns:a16="http://schemas.microsoft.com/office/drawing/2014/main" id="{C4F0C94F-F0AB-8C9D-9AA3-FFD0662288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08"/>
              <a:ext cx="3014" cy="1406"/>
              <a:chOff x="0" y="908"/>
              <a:chExt cx="3014" cy="1406"/>
            </a:xfrm>
          </p:grpSpPr>
          <p:pic>
            <p:nvPicPr>
              <p:cNvPr id="396310" name="Picture 22">
                <a:extLst>
                  <a:ext uri="{FF2B5EF4-FFF2-40B4-BE49-F238E27FC236}">
                    <a16:creationId xmlns:a16="http://schemas.microsoft.com/office/drawing/2014/main" id="{1720312A-18C5-2AE3-3917-83BD33C7C4C7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8" y="908"/>
                <a:ext cx="1516" cy="1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6311" name="Picture 23">
                <a:extLst>
                  <a:ext uri="{FF2B5EF4-FFF2-40B4-BE49-F238E27FC236}">
                    <a16:creationId xmlns:a16="http://schemas.microsoft.com/office/drawing/2014/main" id="{B8A3D274-336C-2FC9-0DDC-6063DE430AF7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12"/>
                <a:ext cx="1492" cy="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6312" name="Group 24">
              <a:extLst>
                <a:ext uri="{FF2B5EF4-FFF2-40B4-BE49-F238E27FC236}">
                  <a16:creationId xmlns:a16="http://schemas.microsoft.com/office/drawing/2014/main" id="{64247387-48A7-DF93-E309-CA6E42068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51"/>
              <a:ext cx="3012" cy="1449"/>
              <a:chOff x="0" y="2316"/>
              <a:chExt cx="3012" cy="1449"/>
            </a:xfrm>
          </p:grpSpPr>
          <p:pic>
            <p:nvPicPr>
              <p:cNvPr id="396299" name="Picture 11">
                <a:extLst>
                  <a:ext uri="{FF2B5EF4-FFF2-40B4-BE49-F238E27FC236}">
                    <a16:creationId xmlns:a16="http://schemas.microsoft.com/office/drawing/2014/main" id="{5737AAB6-16EB-4B37-76FE-075C4A82B6EE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20"/>
                <a:ext cx="1568" cy="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6298" name="Picture 10">
                <a:extLst>
                  <a:ext uri="{FF2B5EF4-FFF2-40B4-BE49-F238E27FC236}">
                    <a16:creationId xmlns:a16="http://schemas.microsoft.com/office/drawing/2014/main" id="{D6D1F99E-5054-0C0E-BEC7-756376A7869A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" y="2316"/>
                <a:ext cx="1508" cy="1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6318" name="Group 30">
            <a:extLst>
              <a:ext uri="{FF2B5EF4-FFF2-40B4-BE49-F238E27FC236}">
                <a16:creationId xmlns:a16="http://schemas.microsoft.com/office/drawing/2014/main" id="{06C30BD8-D5BA-6D9B-9E45-E2875FCFFC66}"/>
              </a:ext>
            </a:extLst>
          </p:cNvPr>
          <p:cNvGrpSpPr>
            <a:grpSpLocks/>
          </p:cNvGrpSpPr>
          <p:nvPr/>
        </p:nvGrpSpPr>
        <p:grpSpPr bwMode="auto">
          <a:xfrm>
            <a:off x="4922838" y="1481138"/>
            <a:ext cx="4243387" cy="4932362"/>
            <a:chOff x="3101" y="933"/>
            <a:chExt cx="2673" cy="3107"/>
          </a:xfrm>
        </p:grpSpPr>
        <p:pic>
          <p:nvPicPr>
            <p:cNvPr id="396301" name="Picture 13">
              <a:extLst>
                <a:ext uri="{FF2B5EF4-FFF2-40B4-BE49-F238E27FC236}">
                  <a16:creationId xmlns:a16="http://schemas.microsoft.com/office/drawing/2014/main" id="{6C9B980D-FE78-D97A-D9A5-A06B58A3484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" y="933"/>
              <a:ext cx="2659" cy="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6302" name="Line 14">
              <a:extLst>
                <a:ext uri="{FF2B5EF4-FFF2-40B4-BE49-F238E27FC236}">
                  <a16:creationId xmlns:a16="http://schemas.microsoft.com/office/drawing/2014/main" id="{44A331EC-291B-BFD1-A02E-384D53924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" y="3372"/>
              <a:ext cx="726" cy="0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6303" name="Line 15">
              <a:extLst>
                <a:ext uri="{FF2B5EF4-FFF2-40B4-BE49-F238E27FC236}">
                  <a16:creationId xmlns:a16="http://schemas.microsoft.com/office/drawing/2014/main" id="{E2EBCCBE-9E5A-5075-455F-93398B9C2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3" y="2229"/>
              <a:ext cx="142" cy="1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6304" name="Line 16">
              <a:extLst>
                <a:ext uri="{FF2B5EF4-FFF2-40B4-BE49-F238E27FC236}">
                  <a16:creationId xmlns:a16="http://schemas.microsoft.com/office/drawing/2014/main" id="{49DAA896-AA44-14B4-528B-C01660B72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0" y="2230"/>
              <a:ext cx="0" cy="1281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6305" name="Line 17">
              <a:extLst>
                <a:ext uri="{FF2B5EF4-FFF2-40B4-BE49-F238E27FC236}">
                  <a16:creationId xmlns:a16="http://schemas.microsoft.com/office/drawing/2014/main" id="{44A0711B-DF63-BC64-EA9A-DD2457667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2251"/>
              <a:ext cx="0" cy="1266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6306" name="Line 18">
              <a:extLst>
                <a:ext uri="{FF2B5EF4-FFF2-40B4-BE49-F238E27FC236}">
                  <a16:creationId xmlns:a16="http://schemas.microsoft.com/office/drawing/2014/main" id="{8191775F-D59F-F9A7-0749-90F64D6D8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2" y="3379"/>
              <a:ext cx="0" cy="154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6307" name="Line 19">
              <a:extLst>
                <a:ext uri="{FF2B5EF4-FFF2-40B4-BE49-F238E27FC236}">
                  <a16:creationId xmlns:a16="http://schemas.microsoft.com/office/drawing/2014/main" id="{F1B1E3AE-9469-82E7-1AEF-8BB2FE7D4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" y="3368"/>
              <a:ext cx="0" cy="154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6308" name="Text Box 20">
              <a:extLst>
                <a:ext uri="{FF2B5EF4-FFF2-40B4-BE49-F238E27FC236}">
                  <a16:creationId xmlns:a16="http://schemas.microsoft.com/office/drawing/2014/main" id="{3B5E3544-9EFF-318B-E254-C23E7554B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3538"/>
              <a:ext cx="448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6309" name="Text Box 21">
              <a:extLst>
                <a:ext uri="{FF2B5EF4-FFF2-40B4-BE49-F238E27FC236}">
                  <a16:creationId xmlns:a16="http://schemas.microsoft.com/office/drawing/2014/main" id="{3157BF2F-8C15-949E-01A8-118C65303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503"/>
              <a:ext cx="267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96313" name="Text Box 25">
              <a:extLst>
                <a:ext uri="{FF2B5EF4-FFF2-40B4-BE49-F238E27FC236}">
                  <a16:creationId xmlns:a16="http://schemas.microsoft.com/office/drawing/2014/main" id="{E41237BA-3660-4E6A-26E3-FD23B28C4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460"/>
              <a:ext cx="40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96314" name="Text Box 26">
              <a:extLst>
                <a:ext uri="{FF2B5EF4-FFF2-40B4-BE49-F238E27FC236}">
                  <a16:creationId xmlns:a16="http://schemas.microsoft.com/office/drawing/2014/main" id="{9930411E-B4B2-F44C-0240-704664D90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0" y="3475"/>
              <a:ext cx="46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6315" name="Text Box 27">
              <a:extLst>
                <a:ext uri="{FF2B5EF4-FFF2-40B4-BE49-F238E27FC236}">
                  <a16:creationId xmlns:a16="http://schemas.microsoft.com/office/drawing/2014/main" id="{6B5EEFC7-B601-1E65-0B1F-C06A42865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2" y="3084"/>
              <a:ext cx="131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Frequenza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spaziale [m</a:t>
              </a:r>
              <a:r>
                <a:rPr lang="it-IT" altLang="it-IT" sz="20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-1</a:t>
              </a:r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396316" name="Text Box 28">
              <a:extLst>
                <a:ext uri="{FF2B5EF4-FFF2-40B4-BE49-F238E27FC236}">
                  <a16:creationId xmlns:a16="http://schemas.microsoft.com/office/drawing/2014/main" id="{DDC16171-8ACF-2632-4CEF-B8491CDD5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" y="953"/>
              <a:ext cx="63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MTF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>
            <a:extLst>
              <a:ext uri="{FF2B5EF4-FFF2-40B4-BE49-F238E27FC236}">
                <a16:creationId xmlns:a16="http://schemas.microsoft.com/office/drawing/2014/main" id="{11B3CF66-15E2-5FF8-C6EE-4073E15C7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6. APPLICAZIONE DELLA TECNICA:</a:t>
            </a:r>
          </a:p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NON NOTI SISTEMA DI ACQUISIZIONE E INGRESSO</a:t>
            </a:r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118F033B-5C80-26B4-1F34-761B272FF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200" b="0" i="1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0">
                <a:solidFill>
                  <a:schemeClr val="tx1"/>
                </a:solidFill>
              </a:rPr>
              <a:t> </a:t>
            </a:r>
            <a:endParaRPr lang="it-IT" altLang="it-IT" b="0">
              <a:solidFill>
                <a:schemeClr val="tx1"/>
              </a:solidFill>
            </a:endParaRPr>
          </a:p>
        </p:txBody>
      </p:sp>
      <p:sp>
        <p:nvSpPr>
          <p:cNvPr id="397316" name="Text Box 4">
            <a:extLst>
              <a:ext uri="{FF2B5EF4-FFF2-40B4-BE49-F238E27FC236}">
                <a16:creationId xmlns:a16="http://schemas.microsoft.com/office/drawing/2014/main" id="{D5197488-ADE6-AD9F-5EB5-695422155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3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Confronto Volto Sindone con 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tecnica PP, direzione 45°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97317" name="Rectangle 5">
            <a:extLst>
              <a:ext uri="{FF2B5EF4-FFF2-40B4-BE49-F238E27FC236}">
                <a16:creationId xmlns:a16="http://schemas.microsoft.com/office/drawing/2014/main" id="{D33EE907-3A45-0D82-B0CD-16BEEDF1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850" y="5791200"/>
            <a:ext cx="2701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f*= 7±4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	</a:t>
            </a:r>
          </a:p>
          <a:p>
            <a:pPr algn="ctr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f**= 42±6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endParaRPr lang="it-IT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97353" name="Group 41">
            <a:extLst>
              <a:ext uri="{FF2B5EF4-FFF2-40B4-BE49-F238E27FC236}">
                <a16:creationId xmlns:a16="http://schemas.microsoft.com/office/drawing/2014/main" id="{BDEC3B07-E763-8606-67CC-E72FD6534BB0}"/>
              </a:ext>
            </a:extLst>
          </p:cNvPr>
          <p:cNvGrpSpPr>
            <a:grpSpLocks/>
          </p:cNvGrpSpPr>
          <p:nvPr/>
        </p:nvGrpSpPr>
        <p:grpSpPr bwMode="auto">
          <a:xfrm>
            <a:off x="4922838" y="1495425"/>
            <a:ext cx="4335462" cy="4606925"/>
            <a:chOff x="3101" y="942"/>
            <a:chExt cx="2731" cy="2902"/>
          </a:xfrm>
        </p:grpSpPr>
        <p:sp>
          <p:nvSpPr>
            <p:cNvPr id="397326" name="Text Box 14">
              <a:extLst>
                <a:ext uri="{FF2B5EF4-FFF2-40B4-BE49-F238E27FC236}">
                  <a16:creationId xmlns:a16="http://schemas.microsoft.com/office/drawing/2014/main" id="{E488A7DB-5399-8FCD-6441-481A44571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3372"/>
              <a:ext cx="44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7327" name="Text Box 15">
              <a:extLst>
                <a:ext uri="{FF2B5EF4-FFF2-40B4-BE49-F238E27FC236}">
                  <a16:creationId xmlns:a16="http://schemas.microsoft.com/office/drawing/2014/main" id="{2AD33E95-F7F3-2C4B-D1AB-DD140371C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339"/>
              <a:ext cx="267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</a:t>
              </a:r>
            </a:p>
          </p:txBody>
        </p:sp>
        <p:pic>
          <p:nvPicPr>
            <p:cNvPr id="397319" name="Picture 7">
              <a:extLst>
                <a:ext uri="{FF2B5EF4-FFF2-40B4-BE49-F238E27FC236}">
                  <a16:creationId xmlns:a16="http://schemas.microsoft.com/office/drawing/2014/main" id="{F10F2EC9-F9E8-1A88-29F9-805B7A5EC5CD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" y="942"/>
              <a:ext cx="2659" cy="2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320" name="Line 8">
              <a:extLst>
                <a:ext uri="{FF2B5EF4-FFF2-40B4-BE49-F238E27FC236}">
                  <a16:creationId xmlns:a16="http://schemas.microsoft.com/office/drawing/2014/main" id="{56051F57-3CDB-79D4-AA33-EA1C5132B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" y="3215"/>
              <a:ext cx="726" cy="0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21" name="Line 9">
              <a:extLst>
                <a:ext uri="{FF2B5EF4-FFF2-40B4-BE49-F238E27FC236}">
                  <a16:creationId xmlns:a16="http://schemas.microsoft.com/office/drawing/2014/main" id="{61355AF7-D19A-5E72-1D84-259336F90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3" y="2141"/>
              <a:ext cx="142" cy="1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22" name="Line 10">
              <a:extLst>
                <a:ext uri="{FF2B5EF4-FFF2-40B4-BE49-F238E27FC236}">
                  <a16:creationId xmlns:a16="http://schemas.microsoft.com/office/drawing/2014/main" id="{1AC3CBDB-810F-2AA0-25BB-65E6A6571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0" y="2142"/>
              <a:ext cx="0" cy="1204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23" name="Line 11">
              <a:extLst>
                <a:ext uri="{FF2B5EF4-FFF2-40B4-BE49-F238E27FC236}">
                  <a16:creationId xmlns:a16="http://schemas.microsoft.com/office/drawing/2014/main" id="{E7863A74-EE45-4590-1D23-04E429AB3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2161"/>
              <a:ext cx="0" cy="1191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24" name="Line 12">
              <a:extLst>
                <a:ext uri="{FF2B5EF4-FFF2-40B4-BE49-F238E27FC236}">
                  <a16:creationId xmlns:a16="http://schemas.microsoft.com/office/drawing/2014/main" id="{0B9DF9D9-9AEF-A8CF-5B7D-32D7E37B0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2" y="3222"/>
              <a:ext cx="0" cy="145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25" name="Line 13">
              <a:extLst>
                <a:ext uri="{FF2B5EF4-FFF2-40B4-BE49-F238E27FC236}">
                  <a16:creationId xmlns:a16="http://schemas.microsoft.com/office/drawing/2014/main" id="{EDF199DF-E452-5A03-333C-801F666F3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" y="3212"/>
              <a:ext cx="0" cy="145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39" name="Text Box 27">
              <a:extLst>
                <a:ext uri="{FF2B5EF4-FFF2-40B4-BE49-F238E27FC236}">
                  <a16:creationId xmlns:a16="http://schemas.microsoft.com/office/drawing/2014/main" id="{926914F6-3E51-2505-0BB0-9E6AC0A2E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407"/>
              <a:ext cx="18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Tecnica PP 45°</a:t>
              </a:r>
            </a:p>
          </p:txBody>
        </p:sp>
        <p:sp>
          <p:nvSpPr>
            <p:cNvPr id="397340" name="Text Box 28">
              <a:extLst>
                <a:ext uri="{FF2B5EF4-FFF2-40B4-BE49-F238E27FC236}">
                  <a16:creationId xmlns:a16="http://schemas.microsoft.com/office/drawing/2014/main" id="{24E88E08-09C2-0147-12AC-D42BBEB9A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" y="3282"/>
              <a:ext cx="40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97341" name="Text Box 29">
              <a:extLst>
                <a:ext uri="{FF2B5EF4-FFF2-40B4-BE49-F238E27FC236}">
                  <a16:creationId xmlns:a16="http://schemas.microsoft.com/office/drawing/2014/main" id="{0DCDAA2C-CB92-0775-270E-DCC80D65D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" y="3272"/>
              <a:ext cx="46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7342" name="Text Box 30">
              <a:extLst>
                <a:ext uri="{FF2B5EF4-FFF2-40B4-BE49-F238E27FC236}">
                  <a16:creationId xmlns:a16="http://schemas.microsoft.com/office/drawing/2014/main" id="{62F66151-8A71-EC0A-454C-8C91B2CB8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0" y="2712"/>
              <a:ext cx="101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Frequenza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spaziale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[m</a:t>
              </a:r>
              <a:r>
                <a:rPr lang="it-IT" altLang="it-IT" sz="20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-1</a:t>
              </a:r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397343" name="Text Box 31">
              <a:extLst>
                <a:ext uri="{FF2B5EF4-FFF2-40B4-BE49-F238E27FC236}">
                  <a16:creationId xmlns:a16="http://schemas.microsoft.com/office/drawing/2014/main" id="{4BFF2913-EFA9-1C04-990E-A8387E58D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" y="951"/>
              <a:ext cx="63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MTF</a:t>
              </a:r>
            </a:p>
          </p:txBody>
        </p:sp>
      </p:grpSp>
      <p:grpSp>
        <p:nvGrpSpPr>
          <p:cNvPr id="397351" name="Group 39">
            <a:extLst>
              <a:ext uri="{FF2B5EF4-FFF2-40B4-BE49-F238E27FC236}">
                <a16:creationId xmlns:a16="http://schemas.microsoft.com/office/drawing/2014/main" id="{54A3FCCB-30BB-D37D-1EC1-64635311A9A6}"/>
              </a:ext>
            </a:extLst>
          </p:cNvPr>
          <p:cNvGrpSpPr>
            <a:grpSpLocks/>
          </p:cNvGrpSpPr>
          <p:nvPr/>
        </p:nvGrpSpPr>
        <p:grpSpPr bwMode="auto">
          <a:xfrm>
            <a:off x="0" y="1477963"/>
            <a:ext cx="4781550" cy="4730750"/>
            <a:chOff x="0" y="931"/>
            <a:chExt cx="3012" cy="2980"/>
          </a:xfrm>
        </p:grpSpPr>
        <p:pic>
          <p:nvPicPr>
            <p:cNvPr id="397329" name="Picture 17">
              <a:extLst>
                <a:ext uri="{FF2B5EF4-FFF2-40B4-BE49-F238E27FC236}">
                  <a16:creationId xmlns:a16="http://schemas.microsoft.com/office/drawing/2014/main" id="{8A6C1573-C5D5-A4D1-2285-2CEB16DBE4F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8"/>
            <a:stretch>
              <a:fillRect/>
            </a:stretch>
          </p:blipFill>
          <p:spPr bwMode="auto">
            <a:xfrm>
              <a:off x="0" y="931"/>
              <a:ext cx="3012" cy="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330" name="Line 18">
              <a:extLst>
                <a:ext uri="{FF2B5EF4-FFF2-40B4-BE49-F238E27FC236}">
                  <a16:creationId xmlns:a16="http://schemas.microsoft.com/office/drawing/2014/main" id="{2B8312D4-434F-3631-31C9-77E6D9153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" y="3282"/>
              <a:ext cx="1677" cy="0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31" name="Line 19">
              <a:extLst>
                <a:ext uri="{FF2B5EF4-FFF2-40B4-BE49-F238E27FC236}">
                  <a16:creationId xmlns:a16="http://schemas.microsoft.com/office/drawing/2014/main" id="{CBCC89B8-5C76-BCEC-0F5B-82F640D40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" y="2198"/>
              <a:ext cx="482" cy="2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32" name="Line 20">
              <a:extLst>
                <a:ext uri="{FF2B5EF4-FFF2-40B4-BE49-F238E27FC236}">
                  <a16:creationId xmlns:a16="http://schemas.microsoft.com/office/drawing/2014/main" id="{22FD6C07-7C16-DCEA-F906-A4FC6BA5E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" y="2191"/>
              <a:ext cx="1" cy="1219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33" name="Line 21">
              <a:extLst>
                <a:ext uri="{FF2B5EF4-FFF2-40B4-BE49-F238E27FC236}">
                  <a16:creationId xmlns:a16="http://schemas.microsoft.com/office/drawing/2014/main" id="{DCE58CF3-2C2B-C04B-12C3-DBC325E32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" y="2200"/>
              <a:ext cx="0" cy="1195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34" name="Line 22">
              <a:extLst>
                <a:ext uri="{FF2B5EF4-FFF2-40B4-BE49-F238E27FC236}">
                  <a16:creationId xmlns:a16="http://schemas.microsoft.com/office/drawing/2014/main" id="{76F4B6F0-34C6-8198-EE0B-170A7610C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4" y="3286"/>
              <a:ext cx="0" cy="146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35" name="Line 23">
              <a:extLst>
                <a:ext uri="{FF2B5EF4-FFF2-40B4-BE49-F238E27FC236}">
                  <a16:creationId xmlns:a16="http://schemas.microsoft.com/office/drawing/2014/main" id="{9E7E6F41-5CDE-23BA-476E-32404A77E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3297"/>
              <a:ext cx="0" cy="146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7336" name="Text Box 24">
              <a:extLst>
                <a:ext uri="{FF2B5EF4-FFF2-40B4-BE49-F238E27FC236}">
                  <a16:creationId xmlns:a16="http://schemas.microsoft.com/office/drawing/2014/main" id="{73C632AE-A257-BD75-4E26-4130CB83B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9" y="3436"/>
              <a:ext cx="506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7337" name="Text Box 25">
              <a:extLst>
                <a:ext uri="{FF2B5EF4-FFF2-40B4-BE49-F238E27FC236}">
                  <a16:creationId xmlns:a16="http://schemas.microsoft.com/office/drawing/2014/main" id="{756839C3-E116-C362-6FA1-38F61AE3A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" y="3436"/>
              <a:ext cx="30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97338" name="Text Box 26">
              <a:extLst>
                <a:ext uri="{FF2B5EF4-FFF2-40B4-BE49-F238E27FC236}">
                  <a16:creationId xmlns:a16="http://schemas.microsoft.com/office/drawing/2014/main" id="{B089C913-9374-0D82-B631-89A3E8FCD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1404"/>
              <a:ext cx="18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Volto Sindone 45°</a:t>
              </a:r>
            </a:p>
          </p:txBody>
        </p:sp>
        <p:sp>
          <p:nvSpPr>
            <p:cNvPr id="397344" name="Text Box 32">
              <a:extLst>
                <a:ext uri="{FF2B5EF4-FFF2-40B4-BE49-F238E27FC236}">
                  <a16:creationId xmlns:a16="http://schemas.microsoft.com/office/drawing/2014/main" id="{EC852705-1748-E27B-FD06-296E12134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" y="3332"/>
              <a:ext cx="40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97345" name="Text Box 33">
              <a:extLst>
                <a:ext uri="{FF2B5EF4-FFF2-40B4-BE49-F238E27FC236}">
                  <a16:creationId xmlns:a16="http://schemas.microsoft.com/office/drawing/2014/main" id="{FB44A09A-D998-9FF4-291A-70DD7AD05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3" y="3316"/>
              <a:ext cx="46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7346" name="Text Box 34">
              <a:extLst>
                <a:ext uri="{FF2B5EF4-FFF2-40B4-BE49-F238E27FC236}">
                  <a16:creationId xmlns:a16="http://schemas.microsoft.com/office/drawing/2014/main" id="{5567D3DB-1445-A7EF-4B62-EEC3FA578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2600"/>
              <a:ext cx="101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Frequenza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spaziale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[m</a:t>
              </a:r>
              <a:r>
                <a:rPr lang="it-IT" altLang="it-IT" sz="20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-1</a:t>
              </a:r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397347" name="Text Box 35">
              <a:extLst>
                <a:ext uri="{FF2B5EF4-FFF2-40B4-BE49-F238E27FC236}">
                  <a16:creationId xmlns:a16="http://schemas.microsoft.com/office/drawing/2014/main" id="{DB43AF00-4F87-A7B0-7006-1A9DC7610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" y="951"/>
              <a:ext cx="63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MTF</a:t>
              </a:r>
            </a:p>
          </p:txBody>
        </p:sp>
      </p:grpSp>
      <p:sp>
        <p:nvSpPr>
          <p:cNvPr id="397352" name="Rectangle 40">
            <a:extLst>
              <a:ext uri="{FF2B5EF4-FFF2-40B4-BE49-F238E27FC236}">
                <a16:creationId xmlns:a16="http://schemas.microsoft.com/office/drawing/2014/main" id="{B7683DD7-D8C8-3FD0-7AA7-0E594BB4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5810250"/>
            <a:ext cx="5195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f*= 22±7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         Direzione 45°</a:t>
            </a: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f**= 85±9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7" grpId="0" autoUpdateAnimBg="0"/>
      <p:bldP spid="3973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>
            <a:extLst>
              <a:ext uri="{FF2B5EF4-FFF2-40B4-BE49-F238E27FC236}">
                <a16:creationId xmlns:a16="http://schemas.microsoft.com/office/drawing/2014/main" id="{1A57A1BE-A5BE-ECA5-0873-4AC006212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6. APPLICAZIONE DELLA TECNICA: </a:t>
            </a:r>
          </a:p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NON NOTI SISTEMA DI ACQUISIZIONE E INGRESSO</a:t>
            </a:r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79CDE0D0-AB3F-21A0-0391-8B3DC463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200" b="0" i="1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0">
                <a:solidFill>
                  <a:schemeClr val="tx1"/>
                </a:solidFill>
              </a:rPr>
              <a:t> </a:t>
            </a:r>
            <a:endParaRPr lang="it-IT" altLang="it-IT" b="0">
              <a:solidFill>
                <a:schemeClr val="tx1"/>
              </a:solidFill>
            </a:endParaRPr>
          </a:p>
        </p:txBody>
      </p:sp>
      <p:sp>
        <p:nvSpPr>
          <p:cNvPr id="398340" name="Text Box 4">
            <a:extLst>
              <a:ext uri="{FF2B5EF4-FFF2-40B4-BE49-F238E27FC236}">
                <a16:creationId xmlns:a16="http://schemas.microsoft.com/office/drawing/2014/main" id="{2F5CF6D8-E43F-CC29-0EC9-7242E9CAE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3775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Esempio: 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nella diagnostica clinica viene utilizzata la tecnica BEO-GDV (Biological Emission and Optical radiation - Gas Discharge Visualization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); caso dito mignolo.</a:t>
            </a:r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C6C6CC85-6136-1014-CFD8-BFC0BB90C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6400800"/>
            <a:ext cx="825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Direzione orizzontale: f*= 39±23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	f**= 94±6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endParaRPr lang="it-IT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98365" name="Group 29">
            <a:extLst>
              <a:ext uri="{FF2B5EF4-FFF2-40B4-BE49-F238E27FC236}">
                <a16:creationId xmlns:a16="http://schemas.microsoft.com/office/drawing/2014/main" id="{BD16DB0C-57A8-2EB7-FA54-EFB9EC20FAA9}"/>
              </a:ext>
            </a:extLst>
          </p:cNvPr>
          <p:cNvGrpSpPr>
            <a:grpSpLocks/>
          </p:cNvGrpSpPr>
          <p:nvPr/>
        </p:nvGrpSpPr>
        <p:grpSpPr bwMode="auto">
          <a:xfrm>
            <a:off x="0" y="2152650"/>
            <a:ext cx="4127500" cy="4140200"/>
            <a:chOff x="0" y="1356"/>
            <a:chExt cx="2600" cy="2608"/>
          </a:xfrm>
        </p:grpSpPr>
        <p:grpSp>
          <p:nvGrpSpPr>
            <p:cNvPr id="398342" name="Group 6">
              <a:extLst>
                <a:ext uri="{FF2B5EF4-FFF2-40B4-BE49-F238E27FC236}">
                  <a16:creationId xmlns:a16="http://schemas.microsoft.com/office/drawing/2014/main" id="{C696F969-B27D-F4EF-6A02-B3E6D883D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356"/>
              <a:ext cx="2599" cy="1314"/>
              <a:chOff x="1353" y="8440"/>
              <a:chExt cx="4621" cy="2279"/>
            </a:xfrm>
          </p:grpSpPr>
          <p:pic>
            <p:nvPicPr>
              <p:cNvPr id="398343" name="Picture 7">
                <a:extLst>
                  <a:ext uri="{FF2B5EF4-FFF2-40B4-BE49-F238E27FC236}">
                    <a16:creationId xmlns:a16="http://schemas.microsoft.com/office/drawing/2014/main" id="{368817DD-B610-021F-5BC2-936513397B8B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0" y="8440"/>
                <a:ext cx="2304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8344" name="Picture 8">
                <a:extLst>
                  <a:ext uri="{FF2B5EF4-FFF2-40B4-BE49-F238E27FC236}">
                    <a16:creationId xmlns:a16="http://schemas.microsoft.com/office/drawing/2014/main" id="{E63E20B6-83DF-84D3-2F14-B7CE6E53894D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3" y="8440"/>
                <a:ext cx="2367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8345" name="Group 9">
              <a:extLst>
                <a:ext uri="{FF2B5EF4-FFF2-40B4-BE49-F238E27FC236}">
                  <a16:creationId xmlns:a16="http://schemas.microsoft.com/office/drawing/2014/main" id="{723734B6-7689-4DD0-5C0E-4DE796FAB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691"/>
              <a:ext cx="2600" cy="1273"/>
              <a:chOff x="5937" y="8439"/>
              <a:chExt cx="4443" cy="2292"/>
            </a:xfrm>
          </p:grpSpPr>
          <p:pic>
            <p:nvPicPr>
              <p:cNvPr id="398346" name="Picture 10">
                <a:extLst>
                  <a:ext uri="{FF2B5EF4-FFF2-40B4-BE49-F238E27FC236}">
                    <a16:creationId xmlns:a16="http://schemas.microsoft.com/office/drawing/2014/main" id="{1ADB0805-6AEC-C794-596A-742F247CB068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4" y="8439"/>
                <a:ext cx="2266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8347" name="Picture 11">
                <a:extLst>
                  <a:ext uri="{FF2B5EF4-FFF2-40B4-BE49-F238E27FC236}">
                    <a16:creationId xmlns:a16="http://schemas.microsoft.com/office/drawing/2014/main" id="{A3BC6F02-72AD-82CB-6A90-FBE910A64AA9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7" y="8452"/>
                <a:ext cx="2216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8364" name="Group 28">
            <a:extLst>
              <a:ext uri="{FF2B5EF4-FFF2-40B4-BE49-F238E27FC236}">
                <a16:creationId xmlns:a16="http://schemas.microsoft.com/office/drawing/2014/main" id="{0B9FF4E5-A1D3-B1D7-70BE-D65AA4F587F5}"/>
              </a:ext>
            </a:extLst>
          </p:cNvPr>
          <p:cNvGrpSpPr>
            <a:grpSpLocks/>
          </p:cNvGrpSpPr>
          <p:nvPr/>
        </p:nvGrpSpPr>
        <p:grpSpPr bwMode="auto">
          <a:xfrm>
            <a:off x="4233863" y="2152650"/>
            <a:ext cx="4910137" cy="4481513"/>
            <a:chOff x="2667" y="1356"/>
            <a:chExt cx="3093" cy="2823"/>
          </a:xfrm>
        </p:grpSpPr>
        <p:pic>
          <p:nvPicPr>
            <p:cNvPr id="398349" name="Picture 13">
              <a:extLst>
                <a:ext uri="{FF2B5EF4-FFF2-40B4-BE49-F238E27FC236}">
                  <a16:creationId xmlns:a16="http://schemas.microsoft.com/office/drawing/2014/main" id="{3DFAF94D-C321-3F5B-6966-9B64090A6650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1" b="1811"/>
            <a:stretch>
              <a:fillRect/>
            </a:stretch>
          </p:blipFill>
          <p:spPr bwMode="auto">
            <a:xfrm>
              <a:off x="2831" y="1356"/>
              <a:ext cx="2899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350" name="Line 14">
              <a:extLst>
                <a:ext uri="{FF2B5EF4-FFF2-40B4-BE49-F238E27FC236}">
                  <a16:creationId xmlns:a16="http://schemas.microsoft.com/office/drawing/2014/main" id="{71A8B4B2-1EC1-0D11-0674-5D3FCEBBB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5" y="3644"/>
              <a:ext cx="1655" cy="0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8351" name="Line 15">
              <a:extLst>
                <a:ext uri="{FF2B5EF4-FFF2-40B4-BE49-F238E27FC236}">
                  <a16:creationId xmlns:a16="http://schemas.microsoft.com/office/drawing/2014/main" id="{30C07A45-7E2F-267E-0726-F976321A3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5" y="2581"/>
              <a:ext cx="1076" cy="5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8352" name="Line 16">
              <a:extLst>
                <a:ext uri="{FF2B5EF4-FFF2-40B4-BE49-F238E27FC236}">
                  <a16:creationId xmlns:a16="http://schemas.microsoft.com/office/drawing/2014/main" id="{258C2632-F659-337E-1865-E76FC490C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9" y="2586"/>
              <a:ext cx="0" cy="1186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8353" name="Line 17">
              <a:extLst>
                <a:ext uri="{FF2B5EF4-FFF2-40B4-BE49-F238E27FC236}">
                  <a16:creationId xmlns:a16="http://schemas.microsoft.com/office/drawing/2014/main" id="{3B82DB75-323C-BC01-9C9E-8D5ADD1B2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2605"/>
              <a:ext cx="0" cy="1173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8354" name="Line 18">
              <a:extLst>
                <a:ext uri="{FF2B5EF4-FFF2-40B4-BE49-F238E27FC236}">
                  <a16:creationId xmlns:a16="http://schemas.microsoft.com/office/drawing/2014/main" id="{902A0157-77CC-8DD6-33E0-B787DD558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7" y="3635"/>
              <a:ext cx="0" cy="143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8355" name="Line 19">
              <a:extLst>
                <a:ext uri="{FF2B5EF4-FFF2-40B4-BE49-F238E27FC236}">
                  <a16:creationId xmlns:a16="http://schemas.microsoft.com/office/drawing/2014/main" id="{9494860A-7810-0752-BB0D-B96012053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3633"/>
              <a:ext cx="0" cy="142"/>
            </a:xfrm>
            <a:prstGeom prst="line">
              <a:avLst/>
            </a:prstGeom>
            <a:noFill/>
            <a:ln w="571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8356" name="Text Box 20">
              <a:extLst>
                <a:ext uri="{FF2B5EF4-FFF2-40B4-BE49-F238E27FC236}">
                  <a16:creationId xmlns:a16="http://schemas.microsoft.com/office/drawing/2014/main" id="{CDE9739B-4811-5FE0-26D4-FB657521F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1536"/>
              <a:ext cx="47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MTF</a:t>
              </a:r>
            </a:p>
          </p:txBody>
        </p:sp>
        <p:sp>
          <p:nvSpPr>
            <p:cNvPr id="398358" name="Text Box 22">
              <a:extLst>
                <a:ext uri="{FF2B5EF4-FFF2-40B4-BE49-F238E27FC236}">
                  <a16:creationId xmlns:a16="http://schemas.microsoft.com/office/drawing/2014/main" id="{18E7E647-FBD7-1725-3C1B-916AAA731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3699"/>
              <a:ext cx="30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98359" name="Text Box 23">
              <a:extLst>
                <a:ext uri="{FF2B5EF4-FFF2-40B4-BE49-F238E27FC236}">
                  <a16:creationId xmlns:a16="http://schemas.microsoft.com/office/drawing/2014/main" id="{1F2A4A98-5605-2317-0FC9-6282484C4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" y="3714"/>
              <a:ext cx="37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8360" name="Text Box 24">
              <a:extLst>
                <a:ext uri="{FF2B5EF4-FFF2-40B4-BE49-F238E27FC236}">
                  <a16:creationId xmlns:a16="http://schemas.microsoft.com/office/drawing/2014/main" id="{4F702245-4308-948F-3358-F538458CC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" y="3678"/>
              <a:ext cx="40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98361" name="Text Box 25">
              <a:extLst>
                <a:ext uri="{FF2B5EF4-FFF2-40B4-BE49-F238E27FC236}">
                  <a16:creationId xmlns:a16="http://schemas.microsoft.com/office/drawing/2014/main" id="{C22A8A2D-7D3B-C771-75DB-079B14ABA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" y="3680"/>
              <a:ext cx="46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8362" name="Text Box 26">
              <a:extLst>
                <a:ext uri="{FF2B5EF4-FFF2-40B4-BE49-F238E27FC236}">
                  <a16:creationId xmlns:a16="http://schemas.microsoft.com/office/drawing/2014/main" id="{0405B9BD-BF24-4860-9892-1C211BC5C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" y="3000"/>
              <a:ext cx="101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Frequenza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spaziale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[m</a:t>
              </a:r>
              <a:r>
                <a:rPr lang="it-IT" altLang="it-IT" sz="20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-1</a:t>
              </a:r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398363" name="Text Box 27">
              <a:extLst>
                <a:ext uri="{FF2B5EF4-FFF2-40B4-BE49-F238E27FC236}">
                  <a16:creationId xmlns:a16="http://schemas.microsoft.com/office/drawing/2014/main" id="{8EC8BE2F-2A82-C9C4-A39C-3DE994572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" y="1407"/>
              <a:ext cx="63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MTF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>
            <a:extLst>
              <a:ext uri="{FF2B5EF4-FFF2-40B4-BE49-F238E27FC236}">
                <a16:creationId xmlns:a16="http://schemas.microsoft.com/office/drawing/2014/main" id="{9DA23068-C4DF-469E-6459-BCDDFAE2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6. APPLICAZIONE DELLA TECNICA: </a:t>
            </a:r>
          </a:p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NON NOTI SISTEMA DI ACQUISIZIONE E INGRESSO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B697ED36-33EB-B4FA-AE01-CECD5424D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200" b="0" i="1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0">
                <a:solidFill>
                  <a:schemeClr val="tx1"/>
                </a:solidFill>
              </a:rPr>
              <a:t> </a:t>
            </a:r>
            <a:endParaRPr lang="it-IT" altLang="it-IT" b="0">
              <a:solidFill>
                <a:schemeClr val="tx1"/>
              </a:solidFill>
            </a:endParaRPr>
          </a:p>
        </p:txBody>
      </p:sp>
      <p:sp>
        <p:nvSpPr>
          <p:cNvPr id="399364" name="Text Box 4">
            <a:extLst>
              <a:ext uri="{FF2B5EF4-FFF2-40B4-BE49-F238E27FC236}">
                <a16:creationId xmlns:a16="http://schemas.microsoft.com/office/drawing/2014/main" id="{E58ACC77-E9CB-D279-9E5C-6245723F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3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Esempio: 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mani sindoniche.</a:t>
            </a:r>
            <a:endParaRPr lang="it-IT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65" name="Rectangle 5">
            <a:extLst>
              <a:ext uri="{FF2B5EF4-FFF2-40B4-BE49-F238E27FC236}">
                <a16:creationId xmlns:a16="http://schemas.microsoft.com/office/drawing/2014/main" id="{F9FF6BA7-3FA3-6ACC-13ED-094ED7AE1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6400800"/>
            <a:ext cx="825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Direzione inclinata di 58°: f*= 63±5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f**= 104±10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endParaRPr lang="it-IT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99396" name="Group 36">
            <a:extLst>
              <a:ext uri="{FF2B5EF4-FFF2-40B4-BE49-F238E27FC236}">
                <a16:creationId xmlns:a16="http://schemas.microsoft.com/office/drawing/2014/main" id="{D80C611B-1280-0DDB-6453-A5B377DF616D}"/>
              </a:ext>
            </a:extLst>
          </p:cNvPr>
          <p:cNvGrpSpPr>
            <a:grpSpLocks/>
          </p:cNvGrpSpPr>
          <p:nvPr/>
        </p:nvGrpSpPr>
        <p:grpSpPr bwMode="auto">
          <a:xfrm>
            <a:off x="0" y="1538288"/>
            <a:ext cx="4727575" cy="4564062"/>
            <a:chOff x="0" y="1079"/>
            <a:chExt cx="2896" cy="2619"/>
          </a:xfrm>
        </p:grpSpPr>
        <p:grpSp>
          <p:nvGrpSpPr>
            <p:cNvPr id="399366" name="Group 6">
              <a:extLst>
                <a:ext uri="{FF2B5EF4-FFF2-40B4-BE49-F238E27FC236}">
                  <a16:creationId xmlns:a16="http://schemas.microsoft.com/office/drawing/2014/main" id="{A1B92A81-95E6-FB7E-FD42-534B6F8AD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79"/>
              <a:ext cx="2885" cy="1362"/>
              <a:chOff x="1277" y="11936"/>
              <a:chExt cx="4950" cy="2400"/>
            </a:xfrm>
          </p:grpSpPr>
          <p:pic>
            <p:nvPicPr>
              <p:cNvPr id="399367" name="Picture 7">
                <a:extLst>
                  <a:ext uri="{FF2B5EF4-FFF2-40B4-BE49-F238E27FC236}">
                    <a16:creationId xmlns:a16="http://schemas.microsoft.com/office/drawing/2014/main" id="{9E0AA139-67F2-77C3-9D13-453D31F3DF85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" y="11936"/>
                <a:ext cx="2565" cy="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368" name="Picture 8">
                <a:extLst>
                  <a:ext uri="{FF2B5EF4-FFF2-40B4-BE49-F238E27FC236}">
                    <a16:creationId xmlns:a16="http://schemas.microsoft.com/office/drawing/2014/main" id="{D4D5A606-B3AE-B92D-C7B1-74EBD751674B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7" y="11940"/>
                <a:ext cx="2400" cy="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9369" name="Group 9">
              <a:extLst>
                <a:ext uri="{FF2B5EF4-FFF2-40B4-BE49-F238E27FC236}">
                  <a16:creationId xmlns:a16="http://schemas.microsoft.com/office/drawing/2014/main" id="{8DC6D371-EDCB-892C-58C7-8280835BA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33"/>
              <a:ext cx="2896" cy="1265"/>
              <a:chOff x="6212" y="11940"/>
              <a:chExt cx="4635" cy="2385"/>
            </a:xfrm>
          </p:grpSpPr>
          <p:pic>
            <p:nvPicPr>
              <p:cNvPr id="399370" name="Picture 10">
                <a:extLst>
                  <a:ext uri="{FF2B5EF4-FFF2-40B4-BE49-F238E27FC236}">
                    <a16:creationId xmlns:a16="http://schemas.microsoft.com/office/drawing/2014/main" id="{CFBA5959-C6AA-DE2B-E6E6-FEBA663BAC06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" y="11940"/>
                <a:ext cx="2460" cy="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371" name="Picture 11">
                <a:extLst>
                  <a:ext uri="{FF2B5EF4-FFF2-40B4-BE49-F238E27FC236}">
                    <a16:creationId xmlns:a16="http://schemas.microsoft.com/office/drawing/2014/main" id="{02A5EA99-05A4-D7F3-4371-03DE5D59A593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2" y="11940"/>
                <a:ext cx="2265" cy="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9398" name="Group 38">
            <a:extLst>
              <a:ext uri="{FF2B5EF4-FFF2-40B4-BE49-F238E27FC236}">
                <a16:creationId xmlns:a16="http://schemas.microsoft.com/office/drawing/2014/main" id="{2DB2A8EA-796E-FD3E-24AF-752FA3372015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1522413"/>
            <a:ext cx="4492625" cy="5149850"/>
            <a:chOff x="2930" y="959"/>
            <a:chExt cx="2830" cy="3244"/>
          </a:xfrm>
        </p:grpSpPr>
        <p:sp>
          <p:nvSpPr>
            <p:cNvPr id="399382" name="Text Box 22">
              <a:extLst>
                <a:ext uri="{FF2B5EF4-FFF2-40B4-BE49-F238E27FC236}">
                  <a16:creationId xmlns:a16="http://schemas.microsoft.com/office/drawing/2014/main" id="{1EC908C0-B35A-F07C-D2CA-F106A88FD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" y="3600"/>
              <a:ext cx="528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99383" name="Text Box 23">
              <a:extLst>
                <a:ext uri="{FF2B5EF4-FFF2-40B4-BE49-F238E27FC236}">
                  <a16:creationId xmlns:a16="http://schemas.microsoft.com/office/drawing/2014/main" id="{B36EBC83-D47F-1181-A40B-12BB5CD67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2" y="3561"/>
              <a:ext cx="314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99385" name="Text Box 25">
              <a:extLst>
                <a:ext uri="{FF2B5EF4-FFF2-40B4-BE49-F238E27FC236}">
                  <a16:creationId xmlns:a16="http://schemas.microsoft.com/office/drawing/2014/main" id="{5319B706-E4E1-565E-3EAA-11A3FA963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0" y="3549"/>
              <a:ext cx="465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r>
                <a:rPr lang="it-IT" altLang="it-IT" sz="1200" b="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grpSp>
          <p:nvGrpSpPr>
            <p:cNvPr id="399397" name="Group 37">
              <a:extLst>
                <a:ext uri="{FF2B5EF4-FFF2-40B4-BE49-F238E27FC236}">
                  <a16:creationId xmlns:a16="http://schemas.microsoft.com/office/drawing/2014/main" id="{CD668769-4BEB-1F06-4F6C-EB44C67E0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0" y="959"/>
              <a:ext cx="2830" cy="3015"/>
              <a:chOff x="2930" y="959"/>
              <a:chExt cx="2830" cy="3015"/>
            </a:xfrm>
          </p:grpSpPr>
          <p:pic>
            <p:nvPicPr>
              <p:cNvPr id="399394" name="Picture 34">
                <a:extLst>
                  <a:ext uri="{FF2B5EF4-FFF2-40B4-BE49-F238E27FC236}">
                    <a16:creationId xmlns:a16="http://schemas.microsoft.com/office/drawing/2014/main" id="{F9F8F5A9-8A96-D4A6-1B63-B36575A744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0" y="959"/>
                <a:ext cx="2830" cy="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376" name="Line 16">
                <a:extLst>
                  <a:ext uri="{FF2B5EF4-FFF2-40B4-BE49-F238E27FC236}">
                    <a16:creationId xmlns:a16="http://schemas.microsoft.com/office/drawing/2014/main" id="{9A58FC29-4D2E-714B-5FFC-98DEAA323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3461"/>
                <a:ext cx="1864" cy="1"/>
              </a:xfrm>
              <a:prstGeom prst="line">
                <a:avLst/>
              </a:prstGeom>
              <a:noFill/>
              <a:ln w="571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9377" name="Line 17">
                <a:extLst>
                  <a:ext uri="{FF2B5EF4-FFF2-40B4-BE49-F238E27FC236}">
                    <a16:creationId xmlns:a16="http://schemas.microsoft.com/office/drawing/2014/main" id="{3362E567-BF03-2786-CFD9-8EB9B5742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" y="2324"/>
                <a:ext cx="1126" cy="4"/>
              </a:xfrm>
              <a:prstGeom prst="line">
                <a:avLst/>
              </a:prstGeom>
              <a:noFill/>
              <a:ln w="571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9378" name="Line 18">
                <a:extLst>
                  <a:ext uri="{FF2B5EF4-FFF2-40B4-BE49-F238E27FC236}">
                    <a16:creationId xmlns:a16="http://schemas.microsoft.com/office/drawing/2014/main" id="{40516A3E-9B34-9977-3BCB-C76D3019D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3" y="2327"/>
                <a:ext cx="4" cy="1288"/>
              </a:xfrm>
              <a:prstGeom prst="line">
                <a:avLst/>
              </a:prstGeom>
              <a:noFill/>
              <a:ln w="571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9379" name="Line 19">
                <a:extLst>
                  <a:ext uri="{FF2B5EF4-FFF2-40B4-BE49-F238E27FC236}">
                    <a16:creationId xmlns:a16="http://schemas.microsoft.com/office/drawing/2014/main" id="{A14D669B-D844-1C86-BEFF-F95612D66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" y="2311"/>
                <a:ext cx="0" cy="1278"/>
              </a:xfrm>
              <a:prstGeom prst="line">
                <a:avLst/>
              </a:prstGeom>
              <a:noFill/>
              <a:ln w="571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9380" name="Line 20">
                <a:extLst>
                  <a:ext uri="{FF2B5EF4-FFF2-40B4-BE49-F238E27FC236}">
                    <a16:creationId xmlns:a16="http://schemas.microsoft.com/office/drawing/2014/main" id="{263F13F9-4A24-896C-ADD1-C93259658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9" y="3450"/>
                <a:ext cx="0" cy="169"/>
              </a:xfrm>
              <a:prstGeom prst="line">
                <a:avLst/>
              </a:prstGeom>
              <a:noFill/>
              <a:ln w="571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9381" name="Line 21">
                <a:extLst>
                  <a:ext uri="{FF2B5EF4-FFF2-40B4-BE49-F238E27FC236}">
                    <a16:creationId xmlns:a16="http://schemas.microsoft.com/office/drawing/2014/main" id="{2C848AB5-96D3-F33C-6E52-DD30C10F1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4" y="3457"/>
                <a:ext cx="0" cy="169"/>
              </a:xfrm>
              <a:prstGeom prst="line">
                <a:avLst/>
              </a:prstGeom>
              <a:noFill/>
              <a:ln w="571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9384" name="Line 24">
                <a:extLst>
                  <a:ext uri="{FF2B5EF4-FFF2-40B4-BE49-F238E27FC236}">
                    <a16:creationId xmlns:a16="http://schemas.microsoft.com/office/drawing/2014/main" id="{844360AF-9A36-331E-4288-B3ACE7D2D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4" y="1110"/>
                <a:ext cx="0" cy="247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9388" name="Rectangle 28">
                <a:extLst>
                  <a:ext uri="{FF2B5EF4-FFF2-40B4-BE49-F238E27FC236}">
                    <a16:creationId xmlns:a16="http://schemas.microsoft.com/office/drawing/2014/main" id="{3F39628C-B454-1D77-C4F9-80AE9E7BC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4" y="1321"/>
                <a:ext cx="1846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it-IT" altLang="it-IT" sz="24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panose="02020603050405020304" pitchFamily="18" charset="0"/>
                  </a:rPr>
                  <a:t>picco alla frequenza </a:t>
                </a:r>
              </a:p>
              <a:p>
                <a:pPr algn="ctr"/>
                <a:r>
                  <a:rPr lang="it-IT" altLang="it-IT" sz="24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panose="02020603050405020304" pitchFamily="18" charset="0"/>
                  </a:rPr>
                  <a:t>f</a:t>
                </a:r>
                <a:r>
                  <a:rPr lang="it-IT" altLang="it-IT" sz="2400" baseline="-30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panose="02020603050405020304" pitchFamily="18" charset="0"/>
                  </a:rPr>
                  <a:t>p</a:t>
                </a:r>
                <a:r>
                  <a:rPr lang="it-IT" altLang="it-IT" sz="24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panose="02020603050405020304" pitchFamily="18" charset="0"/>
                  </a:rPr>
                  <a:t>=32 m</a:t>
                </a:r>
                <a:r>
                  <a:rPr lang="it-IT" altLang="it-IT" sz="2400" baseline="30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panose="02020603050405020304" pitchFamily="18" charset="0"/>
                  </a:rPr>
                  <a:t>-1</a:t>
                </a:r>
                <a:r>
                  <a:rPr lang="it-IT" altLang="it-IT" sz="24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:endPara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99389" name="Text Box 29">
                <a:extLst>
                  <a:ext uri="{FF2B5EF4-FFF2-40B4-BE49-F238E27FC236}">
                    <a16:creationId xmlns:a16="http://schemas.microsoft.com/office/drawing/2014/main" id="{5B29D3E8-02F8-A8A9-AFD0-0DF29875B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" y="3543"/>
                <a:ext cx="425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it-IT" altLang="it-IT"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rPr>
                  <a:t>f*</a:t>
                </a:r>
              </a:p>
            </p:txBody>
          </p:sp>
          <p:sp>
            <p:nvSpPr>
              <p:cNvPr id="399390" name="Text Box 30">
                <a:extLst>
                  <a:ext uri="{FF2B5EF4-FFF2-40B4-BE49-F238E27FC236}">
                    <a16:creationId xmlns:a16="http://schemas.microsoft.com/office/drawing/2014/main" id="{E0A695D5-FB7B-B5B2-DD0A-E4E627BF3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0" y="3524"/>
                <a:ext cx="48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it-IT" altLang="it-IT"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rPr>
                  <a:t>f**</a:t>
                </a:r>
              </a:p>
            </p:txBody>
          </p:sp>
          <p:sp>
            <p:nvSpPr>
              <p:cNvPr id="399391" name="Text Box 31">
                <a:extLst>
                  <a:ext uri="{FF2B5EF4-FFF2-40B4-BE49-F238E27FC236}">
                    <a16:creationId xmlns:a16="http://schemas.microsoft.com/office/drawing/2014/main" id="{E0A23919-4C8C-D37B-6E6E-8EBDC9F78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7" y="2934"/>
                <a:ext cx="1053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algn="ctr" eaLnBrk="0" hangingPunct="0"/>
                <a:r>
                  <a:rPr lang="it-IT" altLang="it-IT" sz="2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rPr>
                  <a:t>Frequenza</a:t>
                </a:r>
              </a:p>
              <a:p>
                <a:pPr algn="ctr" eaLnBrk="0" hangingPunct="0"/>
                <a:r>
                  <a:rPr lang="it-IT" altLang="it-IT" sz="2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rPr>
                  <a:t> spaziale</a:t>
                </a:r>
              </a:p>
              <a:p>
                <a:pPr algn="ctr" eaLnBrk="0" hangingPunct="0"/>
                <a:r>
                  <a:rPr lang="it-IT" altLang="it-IT" sz="2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rPr>
                  <a:t> [m</a:t>
                </a:r>
                <a:r>
                  <a:rPr lang="it-IT" altLang="it-IT" sz="2000" baseline="30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rPr>
                  <a:t>-1</a:t>
                </a:r>
                <a:r>
                  <a:rPr lang="it-IT" altLang="it-IT" sz="2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399392" name="Text Box 32">
                <a:extLst>
                  <a:ext uri="{FF2B5EF4-FFF2-40B4-BE49-F238E27FC236}">
                    <a16:creationId xmlns:a16="http://schemas.microsoft.com/office/drawing/2014/main" id="{6DE18AE0-82A1-B16D-E687-6108716500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0" y="1024"/>
                <a:ext cx="65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r>
                  <a:rPr lang="it-IT" altLang="it-IT" sz="24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rPr>
                  <a:t>MTF</a:t>
                </a:r>
              </a:p>
            </p:txBody>
          </p:sp>
          <p:sp>
            <p:nvSpPr>
              <p:cNvPr id="399393" name="Line 33">
                <a:extLst>
                  <a:ext uri="{FF2B5EF4-FFF2-40B4-BE49-F238E27FC236}">
                    <a16:creationId xmlns:a16="http://schemas.microsoft.com/office/drawing/2014/main" id="{C80BB8A2-808F-BCD7-BC10-0A9ABB040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4" y="1481"/>
                <a:ext cx="552" cy="16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ext Box 2">
            <a:extLst>
              <a:ext uri="{FF2B5EF4-FFF2-40B4-BE49-F238E27FC236}">
                <a16:creationId xmlns:a16="http://schemas.microsoft.com/office/drawing/2014/main" id="{717FB995-FF7C-32C4-6276-877FF24B5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6. APPLICAZIONE DELLA TECNICA: </a:t>
            </a:r>
          </a:p>
          <a:p>
            <a:pPr algn="just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NON NOTI SISTEMA DI ACQUISIZIONE E INGRESSO</a:t>
            </a:r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79A65AEC-99C3-6A11-0DDE-05C5DB727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200" b="0" i="1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0">
                <a:solidFill>
                  <a:schemeClr val="tx1"/>
                </a:solidFill>
              </a:rPr>
              <a:t> </a:t>
            </a:r>
            <a:endParaRPr lang="it-IT" altLang="it-IT" b="0">
              <a:solidFill>
                <a:schemeClr val="tx1"/>
              </a:solidFill>
            </a:endParaRPr>
          </a:p>
        </p:txBody>
      </p:sp>
      <p:sp>
        <p:nvSpPr>
          <p:cNvPr id="400388" name="Text Box 4">
            <a:extLst>
              <a:ext uri="{FF2B5EF4-FFF2-40B4-BE49-F238E27FC236}">
                <a16:creationId xmlns:a16="http://schemas.microsoft.com/office/drawing/2014/main" id="{DFE45803-B09E-0F35-03D3-5AF33C0B6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3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Esempio: 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mani sindoniche.</a:t>
            </a:r>
            <a:endParaRPr lang="it-IT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0389" name="Rectangle 5">
            <a:extLst>
              <a:ext uri="{FF2B5EF4-FFF2-40B4-BE49-F238E27FC236}">
                <a16:creationId xmlns:a16="http://schemas.microsoft.com/office/drawing/2014/main" id="{3024EDC1-32A4-C2B6-3C2B-C380BB5D9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Direzione inclinata di 58°: confronto profili di luminanza equalizzati  delle FT: a 32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l’uscità è più elevata.</a:t>
            </a:r>
          </a:p>
        </p:txBody>
      </p:sp>
      <p:grpSp>
        <p:nvGrpSpPr>
          <p:cNvPr id="400411" name="Group 27">
            <a:extLst>
              <a:ext uri="{FF2B5EF4-FFF2-40B4-BE49-F238E27FC236}">
                <a16:creationId xmlns:a16="http://schemas.microsoft.com/office/drawing/2014/main" id="{3AC76D77-B1E2-F991-FE18-0EB23BF33A84}"/>
              </a:ext>
            </a:extLst>
          </p:cNvPr>
          <p:cNvGrpSpPr>
            <a:grpSpLocks/>
          </p:cNvGrpSpPr>
          <p:nvPr/>
        </p:nvGrpSpPr>
        <p:grpSpPr bwMode="auto">
          <a:xfrm>
            <a:off x="0" y="1495425"/>
            <a:ext cx="3932238" cy="4600575"/>
            <a:chOff x="0" y="942"/>
            <a:chExt cx="2477" cy="2898"/>
          </a:xfrm>
        </p:grpSpPr>
        <p:grpSp>
          <p:nvGrpSpPr>
            <p:cNvPr id="400404" name="Group 20">
              <a:extLst>
                <a:ext uri="{FF2B5EF4-FFF2-40B4-BE49-F238E27FC236}">
                  <a16:creationId xmlns:a16="http://schemas.microsoft.com/office/drawing/2014/main" id="{9FDBF5F4-4173-ADF1-1059-11FD1FD70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42"/>
              <a:ext cx="2446" cy="2898"/>
              <a:chOff x="0" y="942"/>
              <a:chExt cx="2273" cy="2734"/>
            </a:xfrm>
          </p:grpSpPr>
          <p:pic>
            <p:nvPicPr>
              <p:cNvPr id="400390" name="Picture 6">
                <a:extLst>
                  <a:ext uri="{FF2B5EF4-FFF2-40B4-BE49-F238E27FC236}">
                    <a16:creationId xmlns:a16="http://schemas.microsoft.com/office/drawing/2014/main" id="{4176787D-DD9E-28BB-B76D-2AE5428EE175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42"/>
                <a:ext cx="762" cy="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391" name="Picture 7">
                <a:extLst>
                  <a:ext uri="{FF2B5EF4-FFF2-40B4-BE49-F238E27FC236}">
                    <a16:creationId xmlns:a16="http://schemas.microsoft.com/office/drawing/2014/main" id="{68938C80-AC52-2EA4-B6A3-7C3E3402C0B4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" y="944"/>
                <a:ext cx="1519" cy="1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392" name="Picture 8">
                <a:extLst>
                  <a:ext uri="{FF2B5EF4-FFF2-40B4-BE49-F238E27FC236}">
                    <a16:creationId xmlns:a16="http://schemas.microsoft.com/office/drawing/2014/main" id="{33243F69-DCEB-5972-9F24-B75C92575CDC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92"/>
                <a:ext cx="786" cy="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393" name="Picture 9">
                <a:extLst>
                  <a:ext uri="{FF2B5EF4-FFF2-40B4-BE49-F238E27FC236}">
                    <a16:creationId xmlns:a16="http://schemas.microsoft.com/office/drawing/2014/main" id="{284346B3-CA9A-FE13-FD09-9F27C7B50393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" y="2374"/>
                <a:ext cx="1492" cy="1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0407" name="Line 23">
              <a:extLst>
                <a:ext uri="{FF2B5EF4-FFF2-40B4-BE49-F238E27FC236}">
                  <a16:creationId xmlns:a16="http://schemas.microsoft.com/office/drawing/2014/main" id="{479358A5-8F4C-27E2-DE00-F48B2A5B3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7" y="1161"/>
              <a:ext cx="429" cy="54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0408" name="Text Box 24">
              <a:extLst>
                <a:ext uri="{FF2B5EF4-FFF2-40B4-BE49-F238E27FC236}">
                  <a16:creationId xmlns:a16="http://schemas.microsoft.com/office/drawing/2014/main" id="{587A9261-A9AA-7CE4-E981-4A6CDA5AE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" y="1000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>
                  <a:solidFill>
                    <a:srgbClr val="FF9900"/>
                  </a:solidFill>
                </a:rPr>
                <a:t>58°</a:t>
              </a:r>
            </a:p>
          </p:txBody>
        </p:sp>
        <p:sp>
          <p:nvSpPr>
            <p:cNvPr id="400409" name="Line 25">
              <a:extLst>
                <a:ext uri="{FF2B5EF4-FFF2-40B4-BE49-F238E27FC236}">
                  <a16:creationId xmlns:a16="http://schemas.microsoft.com/office/drawing/2014/main" id="{B125D01C-4C66-B3CE-ED44-C83DCB5B2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5" y="2638"/>
              <a:ext cx="429" cy="54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0410" name="Text Box 26">
              <a:extLst>
                <a:ext uri="{FF2B5EF4-FFF2-40B4-BE49-F238E27FC236}">
                  <a16:creationId xmlns:a16="http://schemas.microsoft.com/office/drawing/2014/main" id="{F7371039-F85E-73FD-EE55-A23EB9236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" y="2477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>
                  <a:solidFill>
                    <a:srgbClr val="FF9900"/>
                  </a:solidFill>
                </a:rPr>
                <a:t>58°</a:t>
              </a:r>
            </a:p>
          </p:txBody>
        </p:sp>
      </p:grpSp>
      <p:grpSp>
        <p:nvGrpSpPr>
          <p:cNvPr id="400413" name="Group 29">
            <a:extLst>
              <a:ext uri="{FF2B5EF4-FFF2-40B4-BE49-F238E27FC236}">
                <a16:creationId xmlns:a16="http://schemas.microsoft.com/office/drawing/2014/main" id="{67D56EBF-748E-525E-B847-CAD90D28D9D2}"/>
              </a:ext>
            </a:extLst>
          </p:cNvPr>
          <p:cNvGrpSpPr>
            <a:grpSpLocks/>
          </p:cNvGrpSpPr>
          <p:nvPr/>
        </p:nvGrpSpPr>
        <p:grpSpPr bwMode="auto">
          <a:xfrm>
            <a:off x="4098925" y="1495425"/>
            <a:ext cx="5102225" cy="4562475"/>
            <a:chOff x="2582" y="942"/>
            <a:chExt cx="3214" cy="2874"/>
          </a:xfrm>
        </p:grpSpPr>
        <p:pic>
          <p:nvPicPr>
            <p:cNvPr id="400394" name="Picture 10">
              <a:extLst>
                <a:ext uri="{FF2B5EF4-FFF2-40B4-BE49-F238E27FC236}">
                  <a16:creationId xmlns:a16="http://schemas.microsoft.com/office/drawing/2014/main" id="{BC304D98-A836-568E-FDEF-34C11A9B6B1D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" y="942"/>
              <a:ext cx="3178" cy="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395" name="Text Box 11">
              <a:extLst>
                <a:ext uri="{FF2B5EF4-FFF2-40B4-BE49-F238E27FC236}">
                  <a16:creationId xmlns:a16="http://schemas.microsoft.com/office/drawing/2014/main" id="{27F7457A-C837-077D-9D1C-CF009B8C1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0" y="1481"/>
              <a:ext cx="1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000">
                  <a:solidFill>
                    <a:srgbClr val="FF3300"/>
                  </a:solidFill>
                </a:rPr>
                <a:t>Uscita: Sindone</a:t>
              </a:r>
            </a:p>
          </p:txBody>
        </p:sp>
        <p:sp>
          <p:nvSpPr>
            <p:cNvPr id="400396" name="Text Box 12">
              <a:extLst>
                <a:ext uri="{FF2B5EF4-FFF2-40B4-BE49-F238E27FC236}">
                  <a16:creationId xmlns:a16="http://schemas.microsoft.com/office/drawing/2014/main" id="{8B2EF2DA-18B1-559F-A9E1-093D2140B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3" y="2245"/>
              <a:ext cx="1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000">
                  <a:solidFill>
                    <a:srgbClr val="FF3300"/>
                  </a:solidFill>
                </a:rPr>
                <a:t>Ingresso</a:t>
              </a:r>
            </a:p>
          </p:txBody>
        </p:sp>
        <p:sp>
          <p:nvSpPr>
            <p:cNvPr id="400397" name="Line 13">
              <a:extLst>
                <a:ext uri="{FF2B5EF4-FFF2-40B4-BE49-F238E27FC236}">
                  <a16:creationId xmlns:a16="http://schemas.microsoft.com/office/drawing/2014/main" id="{EF922E41-7A4C-943B-7375-A8687EDCF7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405"/>
              <a:ext cx="413" cy="65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0398" name="Line 14">
              <a:extLst>
                <a:ext uri="{FF2B5EF4-FFF2-40B4-BE49-F238E27FC236}">
                  <a16:creationId xmlns:a16="http://schemas.microsoft.com/office/drawing/2014/main" id="{EE9A488B-A40A-89C6-AF46-F6AEA2014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1" y="1650"/>
              <a:ext cx="622" cy="64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0401" name="Text Box 17">
              <a:extLst>
                <a:ext uri="{FF2B5EF4-FFF2-40B4-BE49-F238E27FC236}">
                  <a16:creationId xmlns:a16="http://schemas.microsoft.com/office/drawing/2014/main" id="{B656BD3F-56F5-D43F-2FB2-5112560D4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4" y="2917"/>
              <a:ext cx="1012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Frequenza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spaziale</a:t>
              </a:r>
            </a:p>
            <a:p>
              <a:pPr algn="ctr" eaLnBrk="0" hangingPunct="0"/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[m</a:t>
              </a:r>
              <a:r>
                <a:rPr lang="it-IT" altLang="it-IT" sz="20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-1</a:t>
              </a:r>
              <a:r>
                <a:rPr lang="it-IT" altLang="it-IT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]</a:t>
              </a:r>
            </a:p>
            <a:p>
              <a:pPr algn="ctr" eaLnBrk="0" hangingPunct="0"/>
              <a:endParaRPr lang="it-IT" altLang="it-IT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400402" name="Text Box 18">
              <a:extLst>
                <a:ext uri="{FF2B5EF4-FFF2-40B4-BE49-F238E27FC236}">
                  <a16:creationId xmlns:a16="http://schemas.microsoft.com/office/drawing/2014/main" id="{DEC2B1FC-5C02-8908-394F-95C43510F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1004"/>
              <a:ext cx="23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 eaLnBrk="0" hangingPunct="0"/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Valori di luminanza</a:t>
              </a:r>
            </a:p>
          </p:txBody>
        </p:sp>
        <p:sp>
          <p:nvSpPr>
            <p:cNvPr id="400406" name="Line 22">
              <a:extLst>
                <a:ext uri="{FF2B5EF4-FFF2-40B4-BE49-F238E27FC236}">
                  <a16:creationId xmlns:a16="http://schemas.microsoft.com/office/drawing/2014/main" id="{638B9B79-65EA-32F5-94E0-5B91BBC23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5" y="2469"/>
              <a:ext cx="0" cy="106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0412" name="Text Box 28">
              <a:extLst>
                <a:ext uri="{FF2B5EF4-FFF2-40B4-BE49-F238E27FC236}">
                  <a16:creationId xmlns:a16="http://schemas.microsoft.com/office/drawing/2014/main" id="{2F5A521F-6180-AC21-2098-A6DE54D7C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" y="3539"/>
              <a:ext cx="5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000">
                  <a:solidFill>
                    <a:srgbClr val="FF9900"/>
                  </a:solidFill>
                </a:rPr>
                <a:t>F=32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>
            <a:extLst>
              <a:ext uri="{FF2B5EF4-FFF2-40B4-BE49-F238E27FC236}">
                <a16:creationId xmlns:a16="http://schemas.microsoft.com/office/drawing/2014/main" id="{F9E65C88-5CE9-81BB-8299-7C2443D7B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7. COMMENTI</a:t>
            </a:r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022CA175-69CE-67A8-A920-5A7721D21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200" b="0" i="1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0">
                <a:solidFill>
                  <a:schemeClr val="tx1"/>
                </a:solidFill>
              </a:rPr>
              <a:t> </a:t>
            </a:r>
            <a:endParaRPr lang="it-IT" altLang="it-IT" b="0">
              <a:solidFill>
                <a:schemeClr val="tx1"/>
              </a:solidFill>
            </a:endParaRPr>
          </a:p>
        </p:txBody>
      </p:sp>
      <p:sp>
        <p:nvSpPr>
          <p:cNvPr id="402437" name="Text Box 5">
            <a:extLst>
              <a:ext uri="{FF2B5EF4-FFF2-40B4-BE49-F238E27FC236}">
                <a16:creationId xmlns:a16="http://schemas.microsoft.com/office/drawing/2014/main" id="{AB19E5ED-4284-0625-1100-AE7BD0F92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5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 f**= 103±10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implica una risoluzione di 4,9±0,5 mm.</a:t>
            </a:r>
            <a:endParaRPr lang="it-IT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2438" name="Text Box 6">
            <a:extLst>
              <a:ext uri="{FF2B5EF4-FFF2-40B4-BE49-F238E27FC236}">
                <a16:creationId xmlns:a16="http://schemas.microsoft.com/office/drawing/2014/main" id="{523B9CB9-8554-7BD5-3F68-2A44FF9EF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2013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 In (G. Fanti JOPA, Aprile 2004) (tecnica non quantitativa) risulta che le frequenze più alte sono &gt; 80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e &lt;100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</a:t>
            </a:r>
            <a:endParaRPr lang="it-IT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02459" name="Group 27">
            <a:extLst>
              <a:ext uri="{FF2B5EF4-FFF2-40B4-BE49-F238E27FC236}">
                <a16:creationId xmlns:a16="http://schemas.microsoft.com/office/drawing/2014/main" id="{426AE52C-4430-93A1-7A18-BFC00C7E91DC}"/>
              </a:ext>
            </a:extLst>
          </p:cNvPr>
          <p:cNvGrpSpPr>
            <a:grpSpLocks/>
          </p:cNvGrpSpPr>
          <p:nvPr/>
        </p:nvGrpSpPr>
        <p:grpSpPr bwMode="auto">
          <a:xfrm>
            <a:off x="0" y="4265613"/>
            <a:ext cx="9144000" cy="1222375"/>
            <a:chOff x="0" y="2687"/>
            <a:chExt cx="5760" cy="770"/>
          </a:xfrm>
        </p:grpSpPr>
        <p:sp>
          <p:nvSpPr>
            <p:cNvPr id="402439" name="Text Box 7">
              <a:extLst>
                <a:ext uri="{FF2B5EF4-FFF2-40B4-BE49-F238E27FC236}">
                  <a16:creationId xmlns:a16="http://schemas.microsoft.com/office/drawing/2014/main" id="{8142EB22-20C6-4BB0-E3D9-5C898347A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775"/>
              <a:ext cx="495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45000"/>
                </a:spcBef>
              </a:pP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- Picco atipico alla frequenza f</a:t>
              </a:r>
              <a:r>
                <a:rPr lang="it-IT" altLang="it-IT" sz="2400" baseline="-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p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=32 m</a:t>
              </a:r>
              <a:r>
                <a:rPr lang="it-IT" altLang="it-IT" sz="24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-1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: sulla Sindone sembrano poco codificate le frequenze spaziali inferiori a 20 m</a:t>
              </a:r>
              <a:r>
                <a:rPr lang="it-IT" altLang="it-IT" sz="24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-1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 (linee di 25 mm).</a:t>
              </a:r>
            </a:p>
          </p:txBody>
        </p:sp>
        <p:grpSp>
          <p:nvGrpSpPr>
            <p:cNvPr id="402444" name="Group 12">
              <a:extLst>
                <a:ext uri="{FF2B5EF4-FFF2-40B4-BE49-F238E27FC236}">
                  <a16:creationId xmlns:a16="http://schemas.microsoft.com/office/drawing/2014/main" id="{B032D0E0-4FE0-779D-B44F-E1918349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" y="2687"/>
              <a:ext cx="1243" cy="770"/>
              <a:chOff x="4608" y="2968"/>
              <a:chExt cx="1152" cy="915"/>
            </a:xfrm>
          </p:grpSpPr>
          <p:pic>
            <p:nvPicPr>
              <p:cNvPr id="402445" name="Picture 13">
                <a:extLst>
                  <a:ext uri="{FF2B5EF4-FFF2-40B4-BE49-F238E27FC236}">
                    <a16:creationId xmlns:a16="http://schemas.microsoft.com/office/drawing/2014/main" id="{FDE5AC36-1423-46DC-8ADD-1B31535FAF48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968"/>
                <a:ext cx="1152" cy="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2446" name="Line 14">
                <a:extLst>
                  <a:ext uri="{FF2B5EF4-FFF2-40B4-BE49-F238E27FC236}">
                    <a16:creationId xmlns:a16="http://schemas.microsoft.com/office/drawing/2014/main" id="{ED7F57F4-B22A-C789-E9DF-93BF3918E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1" y="3016"/>
                <a:ext cx="0" cy="79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02458" name="Group 26">
            <a:extLst>
              <a:ext uri="{FF2B5EF4-FFF2-40B4-BE49-F238E27FC236}">
                <a16:creationId xmlns:a16="http://schemas.microsoft.com/office/drawing/2014/main" id="{48A0C441-37D5-B285-4692-BE3DDDC40F32}"/>
              </a:ext>
            </a:extLst>
          </p:cNvPr>
          <p:cNvGrpSpPr>
            <a:grpSpLocks/>
          </p:cNvGrpSpPr>
          <p:nvPr/>
        </p:nvGrpSpPr>
        <p:grpSpPr bwMode="auto">
          <a:xfrm>
            <a:off x="0" y="5583238"/>
            <a:ext cx="9144000" cy="1295400"/>
            <a:chOff x="0" y="3517"/>
            <a:chExt cx="5760" cy="816"/>
          </a:xfrm>
        </p:grpSpPr>
        <p:sp>
          <p:nvSpPr>
            <p:cNvPr id="402443" name="Text Box 11">
              <a:extLst>
                <a:ext uri="{FF2B5EF4-FFF2-40B4-BE49-F238E27FC236}">
                  <a16:creationId xmlns:a16="http://schemas.microsoft.com/office/drawing/2014/main" id="{42D7670F-3B7C-189B-D5B8-EF29EBDB6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85"/>
              <a:ext cx="409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BEO-GDV ha analogie con laSindone: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picco atipico e frequenze compatibili 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f*= 39±23 m</a:t>
              </a:r>
              <a:r>
                <a:rPr lang="it-IT" altLang="it-IT" sz="2400" i="1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-1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; f**= 94±6 m</a:t>
              </a:r>
              <a:r>
                <a:rPr lang="it-IT" altLang="it-IT" sz="2400" i="1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-1</a:t>
              </a:r>
              <a:endPara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402456" name="Group 24">
              <a:extLst>
                <a:ext uri="{FF2B5EF4-FFF2-40B4-BE49-F238E27FC236}">
                  <a16:creationId xmlns:a16="http://schemas.microsoft.com/office/drawing/2014/main" id="{204AE675-3481-C0C7-1421-F5E111AEE8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8" y="3517"/>
              <a:ext cx="1822" cy="803"/>
              <a:chOff x="3938" y="3517"/>
              <a:chExt cx="1822" cy="803"/>
            </a:xfrm>
          </p:grpSpPr>
          <p:pic>
            <p:nvPicPr>
              <p:cNvPr id="402447" name="Picture 15">
                <a:extLst>
                  <a:ext uri="{FF2B5EF4-FFF2-40B4-BE49-F238E27FC236}">
                    <a16:creationId xmlns:a16="http://schemas.microsoft.com/office/drawing/2014/main" id="{6A44EF79-F02D-048C-D77D-EFE24D7314C3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1" b="1811"/>
              <a:stretch>
                <a:fillRect/>
              </a:stretch>
            </p:blipFill>
            <p:spPr bwMode="auto">
              <a:xfrm>
                <a:off x="4814" y="3528"/>
                <a:ext cx="946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2448" name="Picture 16">
                <a:extLst>
                  <a:ext uri="{FF2B5EF4-FFF2-40B4-BE49-F238E27FC236}">
                    <a16:creationId xmlns:a16="http://schemas.microsoft.com/office/drawing/2014/main" id="{1879B709-B3FA-3527-AC0C-B6F4F3192275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8" y="3517"/>
                <a:ext cx="893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2455" name="Group 23">
            <a:extLst>
              <a:ext uri="{FF2B5EF4-FFF2-40B4-BE49-F238E27FC236}">
                <a16:creationId xmlns:a16="http://schemas.microsoft.com/office/drawing/2014/main" id="{D6D941E6-3C15-0246-DA7A-80597D90CB49}"/>
              </a:ext>
            </a:extLst>
          </p:cNvPr>
          <p:cNvGrpSpPr>
            <a:grpSpLocks/>
          </p:cNvGrpSpPr>
          <p:nvPr/>
        </p:nvGrpSpPr>
        <p:grpSpPr bwMode="auto">
          <a:xfrm>
            <a:off x="128588" y="606425"/>
            <a:ext cx="9144000" cy="2097088"/>
            <a:chOff x="0" y="382"/>
            <a:chExt cx="5760" cy="1321"/>
          </a:xfrm>
        </p:grpSpPr>
        <p:sp>
          <p:nvSpPr>
            <p:cNvPr id="402436" name="Text Box 4">
              <a:extLst>
                <a:ext uri="{FF2B5EF4-FFF2-40B4-BE49-F238E27FC236}">
                  <a16:creationId xmlns:a16="http://schemas.microsoft.com/office/drawing/2014/main" id="{5F094B45-1E01-196C-495B-73F788BDD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987"/>
              <a:ext cx="5760" cy="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65000"/>
                </a:lnSpc>
                <a:spcBef>
                  <a:spcPct val="45000"/>
                </a:spcBef>
              </a:pPr>
              <a:r>
                <a:rPr lang="it-IT" altLang="it-IT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MTF(f*)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     63±5 m</a:t>
              </a:r>
              <a:r>
                <a:rPr lang="it-IT" altLang="it-IT" sz="24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-1         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39±13 m</a:t>
              </a:r>
              <a:r>
                <a:rPr lang="it-IT" altLang="it-IT" sz="24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-1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  </a:t>
              </a:r>
              <a:r>
                <a:rPr lang="it-IT" altLang="it-IT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non compatib</a:t>
              </a:r>
              <a:r>
                <a:rPr lang="it-IT" altLang="it-IT" sz="24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.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     60±10 m</a:t>
              </a:r>
              <a:r>
                <a:rPr lang="it-IT" altLang="it-IT" sz="24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-1</a:t>
              </a:r>
              <a:endPara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endParaRPr>
            </a:p>
            <a:p>
              <a:pPr algn="just">
                <a:lnSpc>
                  <a:spcPct val="65000"/>
                </a:lnSpc>
                <a:spcBef>
                  <a:spcPct val="45000"/>
                </a:spcBef>
              </a:pPr>
              <a:r>
                <a:rPr lang="it-IT" altLang="it-IT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MTF(f**)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  104±10 m</a:t>
              </a:r>
              <a:r>
                <a:rPr lang="it-IT" altLang="it-IT" sz="24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-1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 101±9 m</a:t>
              </a:r>
              <a:r>
                <a:rPr lang="it-IT" altLang="it-IT" sz="24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-1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                              103±10 m</a:t>
              </a:r>
              <a:r>
                <a:rPr lang="it-IT" altLang="it-IT" sz="24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-1</a:t>
              </a:r>
              <a:endPara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endParaRPr>
            </a:p>
            <a:p>
              <a:pPr algn="just">
                <a:lnSpc>
                  <a:spcPct val="65000"/>
                </a:lnSpc>
                <a:spcBef>
                  <a:spcPct val="45000"/>
                </a:spcBef>
              </a:pP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Probabile mancanza di dettagli del volto in direzione di 45°.</a:t>
              </a:r>
            </a:p>
          </p:txBody>
        </p:sp>
        <p:sp>
          <p:nvSpPr>
            <p:cNvPr id="402440" name="Text Box 8">
              <a:extLst>
                <a:ext uri="{FF2B5EF4-FFF2-40B4-BE49-F238E27FC236}">
                  <a16:creationId xmlns:a16="http://schemas.microsoft.com/office/drawing/2014/main" id="{74AF31C3-3603-A8B2-7B5B-588B7123B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432"/>
              <a:ext cx="92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Media    pesata</a:t>
              </a:r>
            </a:p>
          </p:txBody>
        </p:sp>
        <p:pic>
          <p:nvPicPr>
            <p:cNvPr id="402441" name="Picture 9">
              <a:extLst>
                <a:ext uri="{FF2B5EF4-FFF2-40B4-BE49-F238E27FC236}">
                  <a16:creationId xmlns:a16="http://schemas.microsoft.com/office/drawing/2014/main" id="{128A265D-DFED-DBC9-F010-9FE6BC5ED652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" y="455"/>
              <a:ext cx="695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442" name="Picture 10">
              <a:extLst>
                <a:ext uri="{FF2B5EF4-FFF2-40B4-BE49-F238E27FC236}">
                  <a16:creationId xmlns:a16="http://schemas.microsoft.com/office/drawing/2014/main" id="{21CA0ECC-730A-93B1-F946-544C44FE581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422"/>
              <a:ext cx="641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2449" name="Rectangle 17">
              <a:extLst>
                <a:ext uri="{FF2B5EF4-FFF2-40B4-BE49-F238E27FC236}">
                  <a16:creationId xmlns:a16="http://schemas.microsoft.com/office/drawing/2014/main" id="{B303B3C7-F537-8A10-7FB1-CB5E84EAC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2"/>
              <a:ext cx="5614" cy="104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2450" name="Line 18">
              <a:extLst>
                <a:ext uri="{FF2B5EF4-FFF2-40B4-BE49-F238E27FC236}">
                  <a16:creationId xmlns:a16="http://schemas.microsoft.com/office/drawing/2014/main" id="{EC1E94E4-50F1-7B14-3DE3-14BE8B27C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" y="402"/>
              <a:ext cx="0" cy="105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2451" name="Line 19">
              <a:extLst>
                <a:ext uri="{FF2B5EF4-FFF2-40B4-BE49-F238E27FC236}">
                  <a16:creationId xmlns:a16="http://schemas.microsoft.com/office/drawing/2014/main" id="{BFFDA8E8-64D9-A811-7FA2-BFF81D3AC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8" y="382"/>
              <a:ext cx="0" cy="105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2453" name="Line 21">
              <a:extLst>
                <a:ext uri="{FF2B5EF4-FFF2-40B4-BE49-F238E27FC236}">
                  <a16:creationId xmlns:a16="http://schemas.microsoft.com/office/drawing/2014/main" id="{6B2E6BF7-DEC1-6219-D02C-573905A16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420"/>
              <a:ext cx="0" cy="105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2454" name="Line 22">
              <a:extLst>
                <a:ext uri="{FF2B5EF4-FFF2-40B4-BE49-F238E27FC236}">
                  <a16:creationId xmlns:a16="http://schemas.microsoft.com/office/drawing/2014/main" id="{BAE46ED6-0E78-B957-4E24-DBA461827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8" y="398"/>
              <a:ext cx="0" cy="105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7" grpId="0" autoUpdateAnimBg="0"/>
      <p:bldP spid="40243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2" name="Rectangle 6">
            <a:extLst>
              <a:ext uri="{FF2B5EF4-FFF2-40B4-BE49-F238E27FC236}">
                <a16:creationId xmlns:a16="http://schemas.microsoft.com/office/drawing/2014/main" id="{99E9F6A3-F92D-BA85-06C9-A223EEC40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3232150"/>
            <a:ext cx="7907338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1. INTRODUZIONE 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2. RISOLUZIONE DI IMMAGINI TRAMITE CURVE MTF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3. LA TECNICA DI ESPOSIZIONE DI BORDI 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4.  LA TECNICA PROPOSTA 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5.  APPLICAZIONE DELLA TECNICA 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7. COMMENTI </a:t>
            </a:r>
            <a:r>
              <a:rPr lang="it-IT" altLang="it-IT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 </a:t>
            </a:r>
            <a:br>
              <a:rPr lang="en-GB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8. CONCLUSIONI</a:t>
            </a:r>
          </a:p>
        </p:txBody>
      </p:sp>
      <p:sp>
        <p:nvSpPr>
          <p:cNvPr id="372752" name="Text Box 16">
            <a:extLst>
              <a:ext uri="{FF2B5EF4-FFF2-40B4-BE49-F238E27FC236}">
                <a16:creationId xmlns:a16="http://schemas.microsoft.com/office/drawing/2014/main" id="{03F65B2B-6FE0-42AD-84B3-6FBE6A79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S0MMARIO</a:t>
            </a:r>
            <a:endParaRPr lang="it-IT" altLang="it-IT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2753" name="Rectangle 17">
            <a:extLst>
              <a:ext uri="{FF2B5EF4-FFF2-40B4-BE49-F238E27FC236}">
                <a16:creationId xmlns:a16="http://schemas.microsoft.com/office/drawing/2014/main" id="{BF6F1231-0605-3590-BB7E-2CE7EFF5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5897563"/>
            <a:ext cx="85518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t-IT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RISULTATO PRINCIPALE: </a:t>
            </a:r>
            <a:br>
              <a:rPr lang="en-US" altLang="it-IT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en-US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La 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risoluzione dell’immagine sindonica è di 4,9±0,5 mm.</a:t>
            </a:r>
            <a:endParaRPr lang="it-IT" altLang="it-IT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72793" name="Group 57">
            <a:extLst>
              <a:ext uri="{FF2B5EF4-FFF2-40B4-BE49-F238E27FC236}">
                <a16:creationId xmlns:a16="http://schemas.microsoft.com/office/drawing/2014/main" id="{EBAC29EE-6C4F-F98A-3067-7DC8EB5225F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76250"/>
            <a:ext cx="8991600" cy="2871788"/>
            <a:chOff x="96" y="300"/>
            <a:chExt cx="5664" cy="1809"/>
          </a:xfrm>
        </p:grpSpPr>
        <p:sp>
          <p:nvSpPr>
            <p:cNvPr id="372791" name="Rectangle 55">
              <a:extLst>
                <a:ext uri="{FF2B5EF4-FFF2-40B4-BE49-F238E27FC236}">
                  <a16:creationId xmlns:a16="http://schemas.microsoft.com/office/drawing/2014/main" id="{2B667720-38CB-C9BD-3CD7-97B626D1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00"/>
              <a:ext cx="5664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t-IT" sz="24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SCOPO: </a:t>
              </a:r>
              <a:br>
                <a:rPr lang="en-US" altLang="it-IT" sz="24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</a:b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estensione della tradizionale tecnica MTF per valutare la discussa risoluzione dell’immagine corporea della Sindone. </a:t>
              </a:r>
            </a:p>
          </p:txBody>
        </p:sp>
        <p:pic>
          <p:nvPicPr>
            <p:cNvPr id="372792" name="Picture 56">
              <a:extLst>
                <a:ext uri="{FF2B5EF4-FFF2-40B4-BE49-F238E27FC236}">
                  <a16:creationId xmlns:a16="http://schemas.microsoft.com/office/drawing/2014/main" id="{534D09D1-C961-8D20-68AA-580483746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1113"/>
              <a:ext cx="3867" cy="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 autoUpdateAnimBg="0"/>
      <p:bldP spid="37275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>
            <a:extLst>
              <a:ext uri="{FF2B5EF4-FFF2-40B4-BE49-F238E27FC236}">
                <a16:creationId xmlns:a16="http://schemas.microsoft.com/office/drawing/2014/main" id="{AE89D619-5472-52CE-83F0-0C453A59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8. CONCLUSIONI</a:t>
            </a:r>
          </a:p>
        </p:txBody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92297ACF-08C8-BD32-FE7E-829C3672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200" b="0" i="1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1400" b="0">
                <a:solidFill>
                  <a:schemeClr val="tx1"/>
                </a:solidFill>
              </a:rPr>
              <a:t> </a:t>
            </a:r>
            <a:endParaRPr lang="it-IT" altLang="it-IT" b="0">
              <a:solidFill>
                <a:schemeClr val="tx1"/>
              </a:solidFill>
            </a:endParaRPr>
          </a:p>
        </p:txBody>
      </p:sp>
      <p:sp>
        <p:nvSpPr>
          <p:cNvPr id="403460" name="Text Box 4">
            <a:extLst>
              <a:ext uri="{FF2B5EF4-FFF2-40B4-BE49-F238E27FC236}">
                <a16:creationId xmlns:a16="http://schemas.microsoft.com/office/drawing/2014/main" id="{DC916612-B5F5-6096-660F-5D760542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038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45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Il metodo permette di valutare le curve MTF di immagini di cui non è noto il sistema di acquisizione e l’ingresso anche se la qualità del risultato è inferiore (minima incertezza=±0,1).</a:t>
            </a:r>
          </a:p>
        </p:txBody>
      </p:sp>
      <p:sp>
        <p:nvSpPr>
          <p:cNvPr id="403463" name="Text Box 7">
            <a:extLst>
              <a:ext uri="{FF2B5EF4-FFF2-40B4-BE49-F238E27FC236}">
                <a16:creationId xmlns:a16="http://schemas.microsoft.com/office/drawing/2014/main" id="{9AE5F4D5-9CE5-A227-E1C4-7C302CDA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2513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Nelle immagini sindoniche è risultata una anomalia alle frequenze spaziali inferiori a 20 m</a:t>
            </a:r>
            <a:r>
              <a:rPr lang="it-IT" altLang="it-IT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-1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che, se verificata, potrà portare a nuove informazioni sulla formazione dell’immagine.</a:t>
            </a:r>
            <a:endParaRPr lang="it-IT" altLang="it-IT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3466" name="Text Box 10">
            <a:extLst>
              <a:ext uri="{FF2B5EF4-FFF2-40B4-BE49-F238E27FC236}">
                <a16:creationId xmlns:a16="http://schemas.microsoft.com/office/drawing/2014/main" id="{284A2D60-49EB-1E9E-1BE7-32B746029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8988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Formazione dell’immagine sindonica: questi risultati  sono a favore di un fenomeno radiativo, contrari all’ipotesi diffusiva ed aprono una nuova ipotesi, una tecnica simile a BEO-GDV.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403472" name="Group 16">
            <a:extLst>
              <a:ext uri="{FF2B5EF4-FFF2-40B4-BE49-F238E27FC236}">
                <a16:creationId xmlns:a16="http://schemas.microsoft.com/office/drawing/2014/main" id="{782115CF-9118-43A8-DCBB-CF00D85387F0}"/>
              </a:ext>
            </a:extLst>
          </p:cNvPr>
          <p:cNvGrpSpPr>
            <a:grpSpLocks/>
          </p:cNvGrpSpPr>
          <p:nvPr/>
        </p:nvGrpSpPr>
        <p:grpSpPr bwMode="auto">
          <a:xfrm>
            <a:off x="-14288" y="1746250"/>
            <a:ext cx="9158288" cy="1022350"/>
            <a:chOff x="-9" y="1190"/>
            <a:chExt cx="5769" cy="644"/>
          </a:xfrm>
        </p:grpSpPr>
        <p:sp>
          <p:nvSpPr>
            <p:cNvPr id="403461" name="Text Box 5">
              <a:extLst>
                <a:ext uri="{FF2B5EF4-FFF2-40B4-BE49-F238E27FC236}">
                  <a16:creationId xmlns:a16="http://schemas.microsoft.com/office/drawing/2014/main" id="{3D4FBBB1-1155-AE04-3887-997376DE6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" y="1190"/>
              <a:ext cx="4690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45000"/>
                </a:spcBef>
              </a:pP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Il metodo è stato prima applicato ad un’immagine generata da gas sprigionati da cordicelle;             la risoluzione al 5% MTF è risultata 9±3 mm.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grpSp>
          <p:nvGrpSpPr>
            <p:cNvPr id="403471" name="Group 15">
              <a:extLst>
                <a:ext uri="{FF2B5EF4-FFF2-40B4-BE49-F238E27FC236}">
                  <a16:creationId xmlns:a16="http://schemas.microsoft.com/office/drawing/2014/main" id="{D9BC70F9-75CD-78B2-CB47-AFC1613766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" y="1192"/>
              <a:ext cx="1048" cy="642"/>
              <a:chOff x="4593" y="1410"/>
              <a:chExt cx="1167" cy="532"/>
            </a:xfrm>
          </p:grpSpPr>
          <p:pic>
            <p:nvPicPr>
              <p:cNvPr id="403467" name="Picture 11">
                <a:extLst>
                  <a:ext uri="{FF2B5EF4-FFF2-40B4-BE49-F238E27FC236}">
                    <a16:creationId xmlns:a16="http://schemas.microsoft.com/office/drawing/2014/main" id="{51A0FA71-7BE5-BE28-711E-FD5CC7B8E430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3" y="1410"/>
                <a:ext cx="570" cy="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468" name="Picture 12">
                <a:extLst>
                  <a:ext uri="{FF2B5EF4-FFF2-40B4-BE49-F238E27FC236}">
                    <a16:creationId xmlns:a16="http://schemas.microsoft.com/office/drawing/2014/main" id="{FB845DAA-9545-31F5-DBC5-DD42E7808866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" y="1418"/>
                <a:ext cx="589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3475" name="Group 19">
            <a:extLst>
              <a:ext uri="{FF2B5EF4-FFF2-40B4-BE49-F238E27FC236}">
                <a16:creationId xmlns:a16="http://schemas.microsoft.com/office/drawing/2014/main" id="{95DDB77D-0BB1-6AB5-2EC0-528CDAA49B1B}"/>
              </a:ext>
            </a:extLst>
          </p:cNvPr>
          <p:cNvGrpSpPr>
            <a:grpSpLocks/>
          </p:cNvGrpSpPr>
          <p:nvPr/>
        </p:nvGrpSpPr>
        <p:grpSpPr bwMode="auto">
          <a:xfrm>
            <a:off x="0" y="2832100"/>
            <a:ext cx="9144000" cy="2076450"/>
            <a:chOff x="0" y="1784"/>
            <a:chExt cx="5760" cy="1308"/>
          </a:xfrm>
        </p:grpSpPr>
        <p:sp>
          <p:nvSpPr>
            <p:cNvPr id="403462" name="Text Box 6">
              <a:extLst>
                <a:ext uri="{FF2B5EF4-FFF2-40B4-BE49-F238E27FC236}">
                  <a16:creationId xmlns:a16="http://schemas.microsoft.com/office/drawing/2014/main" id="{9BE1FECC-BDCC-F519-50D6-BD51F2B5E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84"/>
              <a:ext cx="5760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45000"/>
                </a:spcBef>
              </a:pP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La risoluzione delle immagini sindoniche è 4,9±0,5 mm (MTF(f**)) è compatibile con BEO-GDV, pari 5,3±0.3 mm; quella di immagini PP arriva a 12±2 mm.</a:t>
              </a:r>
            </a:p>
          </p:txBody>
        </p:sp>
        <p:grpSp>
          <p:nvGrpSpPr>
            <p:cNvPr id="403474" name="Group 18">
              <a:extLst>
                <a:ext uri="{FF2B5EF4-FFF2-40B4-BE49-F238E27FC236}">
                  <a16:creationId xmlns:a16="http://schemas.microsoft.com/office/drawing/2014/main" id="{EE14759D-7568-5347-4243-961E85231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" y="2374"/>
              <a:ext cx="3756" cy="718"/>
              <a:chOff x="893" y="2374"/>
              <a:chExt cx="3756" cy="718"/>
            </a:xfrm>
          </p:grpSpPr>
          <p:pic>
            <p:nvPicPr>
              <p:cNvPr id="403464" name="Picture 8">
                <a:extLst>
                  <a:ext uri="{FF2B5EF4-FFF2-40B4-BE49-F238E27FC236}">
                    <a16:creationId xmlns:a16="http://schemas.microsoft.com/office/drawing/2014/main" id="{9584432C-BB0A-CD3C-9B59-A8519195E083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5" y="2385"/>
                <a:ext cx="804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465" name="Picture 9">
                <a:extLst>
                  <a:ext uri="{FF2B5EF4-FFF2-40B4-BE49-F238E27FC236}">
                    <a16:creationId xmlns:a16="http://schemas.microsoft.com/office/drawing/2014/main" id="{4451519A-BC41-A997-A90C-A4B8FE2A6C20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" y="2385"/>
                <a:ext cx="788" cy="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469" name="Picture 13">
                <a:extLst>
                  <a:ext uri="{FF2B5EF4-FFF2-40B4-BE49-F238E27FC236}">
                    <a16:creationId xmlns:a16="http://schemas.microsoft.com/office/drawing/2014/main" id="{69791E17-3A72-EA28-32BE-3FEBE3D8CF8E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" y="2407"/>
                <a:ext cx="760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470" name="Picture 14">
                <a:extLst>
                  <a:ext uri="{FF2B5EF4-FFF2-40B4-BE49-F238E27FC236}">
                    <a16:creationId xmlns:a16="http://schemas.microsoft.com/office/drawing/2014/main" id="{3A2BB8DE-3121-6EC5-CB60-83123390E15C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" y="2374"/>
                <a:ext cx="792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3" grpId="0" autoUpdateAnimBg="0"/>
      <p:bldP spid="40346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3" name="Rectangle 5">
            <a:extLst>
              <a:ext uri="{FF2B5EF4-FFF2-40B4-BE49-F238E27FC236}">
                <a16:creationId xmlns:a16="http://schemas.microsoft.com/office/drawing/2014/main" id="{BE523C34-6EE9-62D3-C4CC-169BDDED8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2888" y="5399088"/>
            <a:ext cx="9578976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it-IT" altLang="it-IT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"Reliquia lo è certamente…”</a:t>
            </a:r>
            <a:r>
              <a:rPr lang="it-IT" altLang="it-IT" sz="2400" i="1">
                <a:solidFill>
                  <a:srgbClr val="FFFF00"/>
                </a:solidFill>
              </a:rPr>
              <a:t> </a:t>
            </a:r>
            <a:r>
              <a:rPr lang="it-IT" altLang="it-IT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(Giovanni Paolo II, 28 aprile 1989)</a:t>
            </a:r>
          </a:p>
          <a:p>
            <a:pPr>
              <a:lnSpc>
                <a:spcPct val="75000"/>
              </a:lnSpc>
            </a:pPr>
            <a:r>
              <a:rPr lang="it-IT" altLang="it-IT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“La Sindone è provocazione all’intelligenza … </a:t>
            </a:r>
          </a:p>
          <a:p>
            <a:pPr>
              <a:lnSpc>
                <a:spcPct val="75000"/>
              </a:lnSpc>
            </a:pPr>
            <a:r>
              <a:rPr lang="it-IT" altLang="it-IT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Chiesa affida agli scienziati il compito di continuare </a:t>
            </a:r>
          </a:p>
          <a:p>
            <a:pPr>
              <a:lnSpc>
                <a:spcPct val="75000"/>
              </a:lnSpc>
            </a:pPr>
            <a:r>
              <a:rPr lang="it-IT" altLang="it-IT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 indagare”</a:t>
            </a:r>
            <a:r>
              <a:rPr lang="it-IT" altLang="it-IT" sz="2400">
                <a:solidFill>
                  <a:srgbClr val="FFFF00"/>
                </a:solidFill>
              </a:rPr>
              <a:t>      </a:t>
            </a:r>
            <a:r>
              <a:rPr lang="it-IT" altLang="it-IT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(Giovanni Paolo II, Torino 1998)</a:t>
            </a:r>
          </a:p>
        </p:txBody>
      </p:sp>
      <p:pic>
        <p:nvPicPr>
          <p:cNvPr id="370695" name="Picture 7">
            <a:extLst>
              <a:ext uri="{FF2B5EF4-FFF2-40B4-BE49-F238E27FC236}">
                <a16:creationId xmlns:a16="http://schemas.microsoft.com/office/drawing/2014/main" id="{04FE691D-E98E-8337-83AF-E614F0372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Text Box 3">
            <a:extLst>
              <a:ext uri="{FF2B5EF4-FFF2-40B4-BE49-F238E27FC236}">
                <a16:creationId xmlns:a16="http://schemas.microsoft.com/office/drawing/2014/main" id="{99D4EF4E-6A0D-286B-3723-84AA755C1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INTRODUZIONE</a:t>
            </a:r>
            <a:endParaRPr lang="it-IT" altLang="it-IT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2981" name="Rectangle 5">
            <a:extLst>
              <a:ext uri="{FF2B5EF4-FFF2-40B4-BE49-F238E27FC236}">
                <a16:creationId xmlns:a16="http://schemas.microsoft.com/office/drawing/2014/main" id="{B81074BB-8B9C-0BEC-2C12-631AE434A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2625"/>
            <a:ext cx="89916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Le curve MTF servono per caratterizzare obiettivi fotografici e vengono determinate confrontando immagini in ingresso con riproduzioni. 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endParaRPr lang="it-IT" altLang="it-IT" sz="2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83000" name="Rectangle 24">
            <a:extLst>
              <a:ext uri="{FF2B5EF4-FFF2-40B4-BE49-F238E27FC236}">
                <a16:creationId xmlns:a16="http://schemas.microsoft.com/office/drawing/2014/main" id="{3EC6514A-C58E-97EA-B2B7-D88C4C0D8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25838"/>
            <a:ext cx="914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Con questo studio si intende generalizzare la procedura 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estendendola anche a casi in cui non è possibile caratterizzare il sistema di acquisizione.</a:t>
            </a:r>
            <a:endParaRPr lang="it-IT" altLang="it-IT" sz="2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83051" name="Group 75">
            <a:extLst>
              <a:ext uri="{FF2B5EF4-FFF2-40B4-BE49-F238E27FC236}">
                <a16:creationId xmlns:a16="http://schemas.microsoft.com/office/drawing/2014/main" id="{5D7C29C1-F1B1-D95A-953F-513860675FA7}"/>
              </a:ext>
            </a:extLst>
          </p:cNvPr>
          <p:cNvGrpSpPr>
            <a:grpSpLocks/>
          </p:cNvGrpSpPr>
          <p:nvPr/>
        </p:nvGrpSpPr>
        <p:grpSpPr bwMode="auto">
          <a:xfrm>
            <a:off x="1851025" y="4922838"/>
            <a:ext cx="5846763" cy="1760537"/>
            <a:chOff x="1094" y="3101"/>
            <a:chExt cx="3683" cy="1109"/>
          </a:xfrm>
        </p:grpSpPr>
        <p:sp>
          <p:nvSpPr>
            <p:cNvPr id="383002" name="Rectangle 26">
              <a:extLst>
                <a:ext uri="{FF2B5EF4-FFF2-40B4-BE49-F238E27FC236}">
                  <a16:creationId xmlns:a16="http://schemas.microsoft.com/office/drawing/2014/main" id="{A5D50667-3F0F-3C2F-9A53-DE5573974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3113"/>
              <a:ext cx="3534" cy="109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3003" name="Rectangle 27">
              <a:extLst>
                <a:ext uri="{FF2B5EF4-FFF2-40B4-BE49-F238E27FC236}">
                  <a16:creationId xmlns:a16="http://schemas.microsoft.com/office/drawing/2014/main" id="{0E9447CD-CF4F-B308-70D6-DE01A2EE2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" y="3165"/>
              <a:ext cx="1295" cy="41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3005" name="Text Box 29">
              <a:extLst>
                <a:ext uri="{FF2B5EF4-FFF2-40B4-BE49-F238E27FC236}">
                  <a16:creationId xmlns:a16="http://schemas.microsoft.com/office/drawing/2014/main" id="{CE0B180C-DEF4-B4C2-E20B-7A28CA28A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9" y="3145"/>
              <a:ext cx="31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0" hangingPunct="0"/>
              <a:r>
                <a:rPr lang="it-IT" altLang="it-IT" sz="2800">
                  <a:solidFill>
                    <a:srgbClr val="FF3300"/>
                  </a:solidFill>
                </a:rPr>
                <a:t>?</a:t>
              </a:r>
            </a:p>
          </p:txBody>
        </p:sp>
        <p:sp>
          <p:nvSpPr>
            <p:cNvPr id="383006" name="Text Box 30">
              <a:extLst>
                <a:ext uri="{FF2B5EF4-FFF2-40B4-BE49-F238E27FC236}">
                  <a16:creationId xmlns:a16="http://schemas.microsoft.com/office/drawing/2014/main" id="{2CE908E0-1E78-F4A9-13D0-8E0AADBDD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" y="3205"/>
              <a:ext cx="125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algn="ctr" eaLnBrk="0" hangingPunct="0"/>
              <a:r>
                <a:rPr lang="it-IT" altLang="it-IT">
                  <a:solidFill>
                    <a:srgbClr val="000000"/>
                  </a:solidFill>
                </a:rPr>
                <a:t>SISTEMA DI ACQUISIZIONE</a:t>
              </a:r>
            </a:p>
          </p:txBody>
        </p:sp>
        <p:sp>
          <p:nvSpPr>
            <p:cNvPr id="383007" name="Text Box 31">
              <a:extLst>
                <a:ext uri="{FF2B5EF4-FFF2-40B4-BE49-F238E27FC236}">
                  <a16:creationId xmlns:a16="http://schemas.microsoft.com/office/drawing/2014/main" id="{248C344C-880F-CCEA-FBED-A39BA90D1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" y="3690"/>
              <a:ext cx="1017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0" hangingPunct="0"/>
              <a:r>
                <a:rPr lang="it-IT" altLang="it-IT">
                  <a:solidFill>
                    <a:srgbClr val="000000"/>
                  </a:solidFill>
                </a:rPr>
                <a:t>IMMAGINE </a:t>
              </a:r>
            </a:p>
            <a:p>
              <a:pPr eaLnBrk="0" hangingPunct="0"/>
              <a:r>
                <a:rPr lang="it-IT" altLang="it-IT">
                  <a:solidFill>
                    <a:srgbClr val="000000"/>
                  </a:solidFill>
                </a:rPr>
                <a:t>IN USCITA</a:t>
              </a:r>
            </a:p>
          </p:txBody>
        </p:sp>
        <p:sp>
          <p:nvSpPr>
            <p:cNvPr id="383008" name="AutoShape 32">
              <a:extLst>
                <a:ext uri="{FF2B5EF4-FFF2-40B4-BE49-F238E27FC236}">
                  <a16:creationId xmlns:a16="http://schemas.microsoft.com/office/drawing/2014/main" id="{61FBB9CA-D085-085C-E196-8C62A0379B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15" y="3834"/>
              <a:ext cx="173" cy="176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90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3009" name="AutoShape 33">
              <a:extLst>
                <a:ext uri="{FF2B5EF4-FFF2-40B4-BE49-F238E27FC236}">
                  <a16:creationId xmlns:a16="http://schemas.microsoft.com/office/drawing/2014/main" id="{19BCC094-33E5-B0E9-DB18-1F3065B954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508" y="3844"/>
              <a:ext cx="171" cy="163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905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383010" name="Picture 34">
              <a:extLst>
                <a:ext uri="{FF2B5EF4-FFF2-40B4-BE49-F238E27FC236}">
                  <a16:creationId xmlns:a16="http://schemas.microsoft.com/office/drawing/2014/main" id="{2F268DCF-1525-6DC5-9FF0-F07767726BF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3159"/>
              <a:ext cx="538" cy="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3011" name="Text Box 35">
              <a:extLst>
                <a:ext uri="{FF2B5EF4-FFF2-40B4-BE49-F238E27FC236}">
                  <a16:creationId xmlns:a16="http://schemas.microsoft.com/office/drawing/2014/main" id="{22D2617C-29A5-4662-9B73-1715F539A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3646"/>
              <a:ext cx="13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0" hangingPunct="0"/>
              <a:r>
                <a:rPr lang="it-IT" altLang="it-IT">
                  <a:solidFill>
                    <a:srgbClr val="000000"/>
                  </a:solidFill>
                </a:rPr>
                <a:t>IMMAGINE </a:t>
              </a:r>
            </a:p>
            <a:p>
              <a:pPr eaLnBrk="0" hangingPunct="0"/>
              <a:r>
                <a:rPr lang="it-IT" altLang="it-IT">
                  <a:solidFill>
                    <a:srgbClr val="000000"/>
                  </a:solidFill>
                </a:rPr>
                <a:t>IN INGRESSO</a:t>
              </a:r>
            </a:p>
          </p:txBody>
        </p:sp>
        <p:sp>
          <p:nvSpPr>
            <p:cNvPr id="383012" name="AutoShape 36">
              <a:extLst>
                <a:ext uri="{FF2B5EF4-FFF2-40B4-BE49-F238E27FC236}">
                  <a16:creationId xmlns:a16="http://schemas.microsoft.com/office/drawing/2014/main" id="{5C8AB03C-76FF-DC14-1E94-B196D50BC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3606"/>
              <a:ext cx="192" cy="324"/>
            </a:xfrm>
            <a:prstGeom prst="upArrow">
              <a:avLst>
                <a:gd name="adj1" fmla="val 50000"/>
                <a:gd name="adj2" fmla="val 4218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383014" name="Picture 38">
              <a:extLst>
                <a:ext uri="{FF2B5EF4-FFF2-40B4-BE49-F238E27FC236}">
                  <a16:creationId xmlns:a16="http://schemas.microsoft.com/office/drawing/2014/main" id="{AF1F0CA0-89E4-D281-269A-0E6CF7A14DB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" y="3136"/>
              <a:ext cx="544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3015" name="Text Box 39">
              <a:extLst>
                <a:ext uri="{FF2B5EF4-FFF2-40B4-BE49-F238E27FC236}">
                  <a16:creationId xmlns:a16="http://schemas.microsoft.com/office/drawing/2014/main" id="{F49F7481-8BA2-944F-4B39-E071EC1ED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4" y="3101"/>
              <a:ext cx="2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0" hangingPunct="0"/>
              <a:r>
                <a:rPr lang="it-IT" altLang="it-IT" sz="2800">
                  <a:solidFill>
                    <a:srgbClr val="FF3300"/>
                  </a:solidFill>
                </a:rPr>
                <a:t>?</a:t>
              </a:r>
            </a:p>
          </p:txBody>
        </p:sp>
        <p:sp>
          <p:nvSpPr>
            <p:cNvPr id="383017" name="Text Box 41">
              <a:extLst>
                <a:ext uri="{FF2B5EF4-FFF2-40B4-BE49-F238E27FC236}">
                  <a16:creationId xmlns:a16="http://schemas.microsoft.com/office/drawing/2014/main" id="{2BC9A321-0540-FD33-6948-147C4B22B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616"/>
              <a:ext cx="67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MTF(f</a:t>
              </a:r>
              <a:r>
                <a:rPr lang="it-IT" altLang="it-IT" sz="2000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it-IT" altLang="it-IT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3018" name="Line 42">
              <a:extLst>
                <a:ext uri="{FF2B5EF4-FFF2-40B4-BE49-F238E27FC236}">
                  <a16:creationId xmlns:a16="http://schemas.microsoft.com/office/drawing/2014/main" id="{C75DA91D-FE51-3BEF-A88B-F1DC4003B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4142"/>
              <a:ext cx="9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3019" name="Line 43">
              <a:extLst>
                <a:ext uri="{FF2B5EF4-FFF2-40B4-BE49-F238E27FC236}">
                  <a16:creationId xmlns:a16="http://schemas.microsoft.com/office/drawing/2014/main" id="{C9D81531-470A-4569-F80E-699BBC071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3660"/>
              <a:ext cx="0" cy="4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3020" name="Freeform 44">
              <a:extLst>
                <a:ext uri="{FF2B5EF4-FFF2-40B4-BE49-F238E27FC236}">
                  <a16:creationId xmlns:a16="http://schemas.microsoft.com/office/drawing/2014/main" id="{E1597486-036B-5FA6-A048-C5AC7AA72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3812"/>
              <a:ext cx="754" cy="330"/>
            </a:xfrm>
            <a:custGeom>
              <a:avLst/>
              <a:gdLst>
                <a:gd name="T0" fmla="*/ 0 w 817"/>
                <a:gd name="T1" fmla="*/ 0 h 590"/>
                <a:gd name="T2" fmla="*/ 182 w 817"/>
                <a:gd name="T3" fmla="*/ 91 h 590"/>
                <a:gd name="T4" fmla="*/ 318 w 817"/>
                <a:gd name="T5" fmla="*/ 363 h 590"/>
                <a:gd name="T6" fmla="*/ 545 w 817"/>
                <a:gd name="T7" fmla="*/ 544 h 590"/>
                <a:gd name="T8" fmla="*/ 817 w 817"/>
                <a:gd name="T9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590">
                  <a:moveTo>
                    <a:pt x="0" y="0"/>
                  </a:moveTo>
                  <a:cubicBezTo>
                    <a:pt x="64" y="15"/>
                    <a:pt x="129" y="31"/>
                    <a:pt x="182" y="91"/>
                  </a:cubicBezTo>
                  <a:cubicBezTo>
                    <a:pt x="235" y="151"/>
                    <a:pt x="258" y="288"/>
                    <a:pt x="318" y="363"/>
                  </a:cubicBezTo>
                  <a:cubicBezTo>
                    <a:pt x="378" y="438"/>
                    <a:pt x="462" y="506"/>
                    <a:pt x="545" y="544"/>
                  </a:cubicBezTo>
                  <a:cubicBezTo>
                    <a:pt x="628" y="582"/>
                    <a:pt x="722" y="586"/>
                    <a:pt x="817" y="59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3021" name="Text Box 45">
              <a:extLst>
                <a:ext uri="{FF2B5EF4-FFF2-40B4-BE49-F238E27FC236}">
                  <a16:creationId xmlns:a16="http://schemas.microsoft.com/office/drawing/2014/main" id="{62D9AFDB-BBEC-F424-EA19-1ED5713A5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" y="3761"/>
              <a:ext cx="2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endParaRPr lang="it-IT" altLang="it-IT" sz="11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3022" name="Text Box 46">
              <a:extLst>
                <a:ext uri="{FF2B5EF4-FFF2-40B4-BE49-F238E27FC236}">
                  <a16:creationId xmlns:a16="http://schemas.microsoft.com/office/drawing/2014/main" id="{DEA7A727-DE7B-6370-961F-B66A8EEA3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6" y="3989"/>
              <a:ext cx="31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1100" b="0">
                  <a:solidFill>
                    <a:srgbClr val="000000"/>
                  </a:solidFill>
                  <a:latin typeface="Symbol" panose="05050102010706020507" pitchFamily="18" charset="2"/>
                </a:rPr>
                <a:t>w, </a:t>
              </a:r>
              <a:r>
                <a:rPr lang="it-IT" altLang="it-IT" sz="11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it-IT" altLang="it-IT" sz="1100" b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83023" name="AutoShape 47">
              <a:extLst>
                <a:ext uri="{FF2B5EF4-FFF2-40B4-BE49-F238E27FC236}">
                  <a16:creationId xmlns:a16="http://schemas.microsoft.com/office/drawing/2014/main" id="{0EE19674-7DBD-0209-48AB-48B1703EE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3323"/>
              <a:ext cx="235" cy="127"/>
            </a:xfrm>
            <a:prstGeom prst="rightArrow">
              <a:avLst>
                <a:gd name="adj1" fmla="val 50000"/>
                <a:gd name="adj2" fmla="val 46260"/>
              </a:avLst>
            </a:prstGeom>
            <a:pattFill prst="pct10">
              <a:fgClr>
                <a:srgbClr val="DDDDDD"/>
              </a:fgClr>
              <a:bgClr>
                <a:srgbClr val="FFFFFF"/>
              </a:bgClr>
            </a:pattFill>
            <a:ln w="28575">
              <a:solidFill>
                <a:srgbClr val="969696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3025" name="AutoShape 49">
              <a:extLst>
                <a:ext uri="{FF2B5EF4-FFF2-40B4-BE49-F238E27FC236}">
                  <a16:creationId xmlns:a16="http://schemas.microsoft.com/office/drawing/2014/main" id="{46A483D4-C3AB-4F43-46DA-9B902AFFD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344"/>
              <a:ext cx="235" cy="127"/>
            </a:xfrm>
            <a:prstGeom prst="rightArrow">
              <a:avLst>
                <a:gd name="adj1" fmla="val 50000"/>
                <a:gd name="adj2" fmla="val 46260"/>
              </a:avLst>
            </a:prstGeom>
            <a:pattFill prst="pct10">
              <a:fgClr>
                <a:srgbClr val="DDDDDD"/>
              </a:fgClr>
              <a:bgClr>
                <a:srgbClr val="FFFFFF"/>
              </a:bgClr>
            </a:pattFill>
            <a:ln w="28575">
              <a:solidFill>
                <a:srgbClr val="969696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83061" name="Group 85">
            <a:extLst>
              <a:ext uri="{FF2B5EF4-FFF2-40B4-BE49-F238E27FC236}">
                <a16:creationId xmlns:a16="http://schemas.microsoft.com/office/drawing/2014/main" id="{28C05205-573E-3A7E-70EA-E1BD5086DEBA}"/>
              </a:ext>
            </a:extLst>
          </p:cNvPr>
          <p:cNvGrpSpPr>
            <a:grpSpLocks/>
          </p:cNvGrpSpPr>
          <p:nvPr/>
        </p:nvGrpSpPr>
        <p:grpSpPr bwMode="auto">
          <a:xfrm>
            <a:off x="1889125" y="1741488"/>
            <a:ext cx="5932488" cy="1858962"/>
            <a:chOff x="1190" y="1097"/>
            <a:chExt cx="3737" cy="1171"/>
          </a:xfrm>
        </p:grpSpPr>
        <p:sp>
          <p:nvSpPr>
            <p:cNvPr id="383028" name="Rectangle 52">
              <a:extLst>
                <a:ext uri="{FF2B5EF4-FFF2-40B4-BE49-F238E27FC236}">
                  <a16:creationId xmlns:a16="http://schemas.microsoft.com/office/drawing/2014/main" id="{DB2FDD39-0E10-59C9-118D-EBA37F88B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1097"/>
              <a:ext cx="3534" cy="109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3029" name="Rectangle 53">
              <a:extLst>
                <a:ext uri="{FF2B5EF4-FFF2-40B4-BE49-F238E27FC236}">
                  <a16:creationId xmlns:a16="http://schemas.microsoft.com/office/drawing/2014/main" id="{55B278BA-E280-5A9C-FA4A-76523145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1149"/>
              <a:ext cx="1295" cy="41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3031" name="Text Box 55">
              <a:extLst>
                <a:ext uri="{FF2B5EF4-FFF2-40B4-BE49-F238E27FC236}">
                  <a16:creationId xmlns:a16="http://schemas.microsoft.com/office/drawing/2014/main" id="{D081E489-4971-EC4B-663B-442719CC3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1189"/>
              <a:ext cx="125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algn="ctr" eaLnBrk="0" hangingPunct="0"/>
              <a:r>
                <a:rPr lang="it-IT" altLang="it-IT">
                  <a:solidFill>
                    <a:srgbClr val="000000"/>
                  </a:solidFill>
                </a:rPr>
                <a:t>SISTEMA DI ACQUISIZIONE</a:t>
              </a:r>
            </a:p>
          </p:txBody>
        </p:sp>
        <p:sp>
          <p:nvSpPr>
            <p:cNvPr id="383032" name="Text Box 56">
              <a:extLst>
                <a:ext uri="{FF2B5EF4-FFF2-40B4-BE49-F238E27FC236}">
                  <a16:creationId xmlns:a16="http://schemas.microsoft.com/office/drawing/2014/main" id="{B024CEDE-DA45-AE9B-8D04-F909F78B3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0" y="1794"/>
              <a:ext cx="1017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0" hangingPunct="0"/>
              <a:r>
                <a:rPr lang="it-IT" altLang="it-IT">
                  <a:solidFill>
                    <a:srgbClr val="000000"/>
                  </a:solidFill>
                </a:rPr>
                <a:t>IMMAGINE </a:t>
              </a:r>
            </a:p>
            <a:p>
              <a:pPr eaLnBrk="0" hangingPunct="0"/>
              <a:r>
                <a:rPr lang="it-IT" altLang="it-IT">
                  <a:solidFill>
                    <a:srgbClr val="000000"/>
                  </a:solidFill>
                </a:rPr>
                <a:t>IN USCITA</a:t>
              </a:r>
            </a:p>
          </p:txBody>
        </p:sp>
        <p:sp>
          <p:nvSpPr>
            <p:cNvPr id="383033" name="AutoShape 57">
              <a:extLst>
                <a:ext uri="{FF2B5EF4-FFF2-40B4-BE49-F238E27FC236}">
                  <a16:creationId xmlns:a16="http://schemas.microsoft.com/office/drawing/2014/main" id="{84E48EF5-E935-53C8-9412-B708E0A623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211" y="1818"/>
              <a:ext cx="173" cy="176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3034" name="AutoShape 58">
              <a:extLst>
                <a:ext uri="{FF2B5EF4-FFF2-40B4-BE49-F238E27FC236}">
                  <a16:creationId xmlns:a16="http://schemas.microsoft.com/office/drawing/2014/main" id="{905E25F6-E4F3-079B-A43B-767F165548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604" y="1828"/>
              <a:ext cx="171" cy="163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3036" name="Text Box 60">
              <a:extLst>
                <a:ext uri="{FF2B5EF4-FFF2-40B4-BE49-F238E27FC236}">
                  <a16:creationId xmlns:a16="http://schemas.microsoft.com/office/drawing/2014/main" id="{C1ED00E5-BBE0-BF12-9880-A4E6198FD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1774"/>
              <a:ext cx="13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/>
            <a:p>
              <a:pPr eaLnBrk="0" hangingPunct="0"/>
              <a:r>
                <a:rPr lang="it-IT" altLang="it-IT">
                  <a:solidFill>
                    <a:srgbClr val="000000"/>
                  </a:solidFill>
                </a:rPr>
                <a:t>IMMAGINE </a:t>
              </a:r>
            </a:p>
            <a:p>
              <a:pPr eaLnBrk="0" hangingPunct="0"/>
              <a:r>
                <a:rPr lang="it-IT" altLang="it-IT">
                  <a:solidFill>
                    <a:srgbClr val="000000"/>
                  </a:solidFill>
                </a:rPr>
                <a:t>IN INGRESSO</a:t>
              </a:r>
            </a:p>
          </p:txBody>
        </p:sp>
        <p:sp>
          <p:nvSpPr>
            <p:cNvPr id="383040" name="Text Box 64">
              <a:extLst>
                <a:ext uri="{FF2B5EF4-FFF2-40B4-BE49-F238E27FC236}">
                  <a16:creationId xmlns:a16="http://schemas.microsoft.com/office/drawing/2014/main" id="{2ED0A8A7-BF55-3E7B-3C73-7417D9488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6" y="1600"/>
              <a:ext cx="67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MTF(f</a:t>
              </a:r>
              <a:r>
                <a:rPr lang="it-IT" altLang="it-IT" sz="2000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it-IT" altLang="it-IT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3041" name="Line 65">
              <a:extLst>
                <a:ext uri="{FF2B5EF4-FFF2-40B4-BE49-F238E27FC236}">
                  <a16:creationId xmlns:a16="http://schemas.microsoft.com/office/drawing/2014/main" id="{F7BE6F2E-D3A9-9341-72A9-30AA14BF6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5" y="2126"/>
              <a:ext cx="9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3042" name="Line 66">
              <a:extLst>
                <a:ext uri="{FF2B5EF4-FFF2-40B4-BE49-F238E27FC236}">
                  <a16:creationId xmlns:a16="http://schemas.microsoft.com/office/drawing/2014/main" id="{270030AB-B333-877E-01F6-425FFC392A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5" y="1644"/>
              <a:ext cx="0" cy="4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3043" name="Freeform 67">
              <a:extLst>
                <a:ext uri="{FF2B5EF4-FFF2-40B4-BE49-F238E27FC236}">
                  <a16:creationId xmlns:a16="http://schemas.microsoft.com/office/drawing/2014/main" id="{290DF8FD-C519-76B0-8DFB-E9540879E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796"/>
              <a:ext cx="754" cy="330"/>
            </a:xfrm>
            <a:custGeom>
              <a:avLst/>
              <a:gdLst>
                <a:gd name="T0" fmla="*/ 0 w 817"/>
                <a:gd name="T1" fmla="*/ 0 h 590"/>
                <a:gd name="T2" fmla="*/ 182 w 817"/>
                <a:gd name="T3" fmla="*/ 91 h 590"/>
                <a:gd name="T4" fmla="*/ 318 w 817"/>
                <a:gd name="T5" fmla="*/ 363 h 590"/>
                <a:gd name="T6" fmla="*/ 545 w 817"/>
                <a:gd name="T7" fmla="*/ 544 h 590"/>
                <a:gd name="T8" fmla="*/ 817 w 817"/>
                <a:gd name="T9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590">
                  <a:moveTo>
                    <a:pt x="0" y="0"/>
                  </a:moveTo>
                  <a:cubicBezTo>
                    <a:pt x="64" y="15"/>
                    <a:pt x="129" y="31"/>
                    <a:pt x="182" y="91"/>
                  </a:cubicBezTo>
                  <a:cubicBezTo>
                    <a:pt x="235" y="151"/>
                    <a:pt x="258" y="288"/>
                    <a:pt x="318" y="363"/>
                  </a:cubicBezTo>
                  <a:cubicBezTo>
                    <a:pt x="378" y="438"/>
                    <a:pt x="462" y="506"/>
                    <a:pt x="545" y="544"/>
                  </a:cubicBezTo>
                  <a:cubicBezTo>
                    <a:pt x="628" y="582"/>
                    <a:pt x="722" y="586"/>
                    <a:pt x="817" y="59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3044" name="Text Box 68">
              <a:extLst>
                <a:ext uri="{FF2B5EF4-FFF2-40B4-BE49-F238E27FC236}">
                  <a16:creationId xmlns:a16="http://schemas.microsoft.com/office/drawing/2014/main" id="{5BD2AC92-100E-BC07-D0A6-8BCE2305D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1745"/>
              <a:ext cx="2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endParaRPr lang="it-IT" altLang="it-IT" sz="11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3045" name="Text Box 69">
              <a:extLst>
                <a:ext uri="{FF2B5EF4-FFF2-40B4-BE49-F238E27FC236}">
                  <a16:creationId xmlns:a16="http://schemas.microsoft.com/office/drawing/2014/main" id="{78317660-B5BA-577F-12B3-2B092AB6F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973"/>
              <a:ext cx="31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1100" b="0">
                  <a:solidFill>
                    <a:srgbClr val="000000"/>
                  </a:solidFill>
                  <a:latin typeface="Symbol" panose="05050102010706020507" pitchFamily="18" charset="2"/>
                </a:rPr>
                <a:t>w, </a:t>
              </a:r>
              <a:r>
                <a:rPr lang="it-IT" altLang="it-IT" sz="11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it-IT" altLang="it-IT" sz="1100" b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83046" name="AutoShape 70">
              <a:extLst>
                <a:ext uri="{FF2B5EF4-FFF2-40B4-BE49-F238E27FC236}">
                  <a16:creationId xmlns:a16="http://schemas.microsoft.com/office/drawing/2014/main" id="{E6C551AA-D879-537B-CC75-1916773FE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1299"/>
              <a:ext cx="235" cy="127"/>
            </a:xfrm>
            <a:prstGeom prst="rightArrow">
              <a:avLst>
                <a:gd name="adj1" fmla="val 50000"/>
                <a:gd name="adj2" fmla="val 46260"/>
              </a:avLst>
            </a:prstGeom>
            <a:pattFill prst="pct10">
              <a:fgClr>
                <a:srgbClr val="DDDDDD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3048" name="AutoShape 72">
              <a:extLst>
                <a:ext uri="{FF2B5EF4-FFF2-40B4-BE49-F238E27FC236}">
                  <a16:creationId xmlns:a16="http://schemas.microsoft.com/office/drawing/2014/main" id="{7881FB77-BDB3-3C92-DDE7-B1809D1A9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311"/>
              <a:ext cx="235" cy="127"/>
            </a:xfrm>
            <a:prstGeom prst="rightArrow">
              <a:avLst>
                <a:gd name="adj1" fmla="val 50000"/>
                <a:gd name="adj2" fmla="val 46260"/>
              </a:avLst>
            </a:prstGeom>
            <a:pattFill prst="pct10">
              <a:fgClr>
                <a:srgbClr val="DDDDDD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3050" name="AutoShape 74">
              <a:extLst>
                <a:ext uri="{FF2B5EF4-FFF2-40B4-BE49-F238E27FC236}">
                  <a16:creationId xmlns:a16="http://schemas.microsoft.com/office/drawing/2014/main" id="{E721163C-8C48-4803-42BC-1446435BE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1626"/>
              <a:ext cx="192" cy="324"/>
            </a:xfrm>
            <a:prstGeom prst="upArrow">
              <a:avLst>
                <a:gd name="adj1" fmla="val 50000"/>
                <a:gd name="adj2" fmla="val 4218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383059" name="Picture 83">
              <a:extLst>
                <a:ext uri="{FF2B5EF4-FFF2-40B4-BE49-F238E27FC236}">
                  <a16:creationId xmlns:a16="http://schemas.microsoft.com/office/drawing/2014/main" id="{641BA228-4680-7C8C-4821-0343FCC79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" y="1166"/>
              <a:ext cx="744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3060" name="Picture 84">
              <a:extLst>
                <a:ext uri="{FF2B5EF4-FFF2-40B4-BE49-F238E27FC236}">
                  <a16:creationId xmlns:a16="http://schemas.microsoft.com/office/drawing/2014/main" id="{F1E095B8-BA8A-7F78-6E8F-331C43E3A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150"/>
              <a:ext cx="707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Text Box 3">
            <a:extLst>
              <a:ext uri="{FF2B5EF4-FFF2-40B4-BE49-F238E27FC236}">
                <a16:creationId xmlns:a16="http://schemas.microsoft.com/office/drawing/2014/main" id="{E37D8A77-60DE-DBE8-B734-AE30CBFBE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INTRODUZIONE</a:t>
            </a:r>
            <a:endParaRPr lang="it-IT" altLang="it-IT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84027" name="Group 27">
            <a:extLst>
              <a:ext uri="{FF2B5EF4-FFF2-40B4-BE49-F238E27FC236}">
                <a16:creationId xmlns:a16="http://schemas.microsoft.com/office/drawing/2014/main" id="{2D381EB3-47C3-93B3-8349-98CD18D6594B}"/>
              </a:ext>
            </a:extLst>
          </p:cNvPr>
          <p:cNvGrpSpPr>
            <a:grpSpLocks/>
          </p:cNvGrpSpPr>
          <p:nvPr/>
        </p:nvGrpSpPr>
        <p:grpSpPr bwMode="auto">
          <a:xfrm>
            <a:off x="0" y="623888"/>
            <a:ext cx="9144000" cy="5834062"/>
            <a:chOff x="0" y="393"/>
            <a:chExt cx="5760" cy="3675"/>
          </a:xfrm>
        </p:grpSpPr>
        <p:sp>
          <p:nvSpPr>
            <p:cNvPr id="384005" name="Rectangle 5">
              <a:extLst>
                <a:ext uri="{FF2B5EF4-FFF2-40B4-BE49-F238E27FC236}">
                  <a16:creationId xmlns:a16="http://schemas.microsoft.com/office/drawing/2014/main" id="{E3F9681C-CA2C-6EDF-F552-2330DD57C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6"/>
              <a:ext cx="2832" cy="1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Si considera come esempio il Volto sindonico perché la sua risoluzione, ha destato discussioni anche in riferimento al processo di formazione dell’immagine.</a:t>
              </a:r>
            </a:p>
          </p:txBody>
        </p:sp>
        <p:pic>
          <p:nvPicPr>
            <p:cNvPr id="384023" name="Picture 23">
              <a:extLst>
                <a:ext uri="{FF2B5EF4-FFF2-40B4-BE49-F238E27FC236}">
                  <a16:creationId xmlns:a16="http://schemas.microsoft.com/office/drawing/2014/main" id="{B5B097D8-2636-D157-869D-B35B0A38E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93"/>
              <a:ext cx="2976" cy="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4024" name="Rectangle 24">
            <a:extLst>
              <a:ext uri="{FF2B5EF4-FFF2-40B4-BE49-F238E27FC236}">
                <a16:creationId xmlns:a16="http://schemas.microsoft.com/office/drawing/2014/main" id="{69B8E325-DFAF-2916-A6D5-17604390C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3250"/>
            <a:ext cx="42672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La Scienza non spiega ancora il processo di formazione dell’immagine.</a:t>
            </a:r>
          </a:p>
        </p:txBody>
      </p:sp>
      <p:sp>
        <p:nvSpPr>
          <p:cNvPr id="384025" name="Rectangle 25">
            <a:extLst>
              <a:ext uri="{FF2B5EF4-FFF2-40B4-BE49-F238E27FC236}">
                <a16:creationId xmlns:a16="http://schemas.microsoft.com/office/drawing/2014/main" id="{50571F01-2BB6-10F5-6A72-C5B3241CC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05350"/>
            <a:ext cx="45339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Le caratteristiche metrologiche dell’immagine possono aiutare la comprensione del fenomeno.</a:t>
            </a:r>
          </a:p>
        </p:txBody>
      </p:sp>
      <p:sp>
        <p:nvSpPr>
          <p:cNvPr id="384026" name="Rectangle 26">
            <a:extLst>
              <a:ext uri="{FF2B5EF4-FFF2-40B4-BE49-F238E27FC236}">
                <a16:creationId xmlns:a16="http://schemas.microsoft.com/office/drawing/2014/main" id="{08AC7171-6C6B-4A5E-77A0-BC47C13C1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L’ipotesi radiativa è la più probabile.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4" grpId="0" autoUpdateAnimBg="0"/>
      <p:bldP spid="384025" grpId="0" autoUpdateAnimBg="0"/>
      <p:bldP spid="3840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>
            <a:extLst>
              <a:ext uri="{FF2B5EF4-FFF2-40B4-BE49-F238E27FC236}">
                <a16:creationId xmlns:a16="http://schemas.microsoft.com/office/drawing/2014/main" id="{9DE4D025-5F54-2058-10F9-EE65B83F9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RISOLUZIONE DI IMMAGINI TRAMITE MTF</a:t>
            </a:r>
          </a:p>
          <a:p>
            <a:pPr algn="ctr"/>
            <a:endParaRPr lang="it-IT" altLang="it-IT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34A754AD-572F-D15F-09A6-9CA7FD4DF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600575"/>
            <a:ext cx="89916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it-IT" altLang="it-IT" sz="2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Ingresso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: serie di linee chiare e scure, verticali ed aventi frequenza spaziale crescente.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sz="2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Uscita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: finestre di acquisizione (a) e (b).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Le finestre (c) e (d) riportano l’andamento della luminanza di altrettante linee orizzontali; si noti inoltre l’aliasing in (d).</a:t>
            </a:r>
          </a:p>
        </p:txBody>
      </p:sp>
      <p:grpSp>
        <p:nvGrpSpPr>
          <p:cNvPr id="386109" name="Group 61">
            <a:extLst>
              <a:ext uri="{FF2B5EF4-FFF2-40B4-BE49-F238E27FC236}">
                <a16:creationId xmlns:a16="http://schemas.microsoft.com/office/drawing/2014/main" id="{06AC3595-9912-E0FF-B012-9FC725404E8F}"/>
              </a:ext>
            </a:extLst>
          </p:cNvPr>
          <p:cNvGrpSpPr>
            <a:grpSpLocks/>
          </p:cNvGrpSpPr>
          <p:nvPr/>
        </p:nvGrpSpPr>
        <p:grpSpPr bwMode="auto">
          <a:xfrm>
            <a:off x="0" y="868363"/>
            <a:ext cx="9144000" cy="3735387"/>
            <a:chOff x="0" y="547"/>
            <a:chExt cx="5760" cy="2353"/>
          </a:xfrm>
        </p:grpSpPr>
        <p:grpSp>
          <p:nvGrpSpPr>
            <p:cNvPr id="386094" name="Group 46">
              <a:extLst>
                <a:ext uri="{FF2B5EF4-FFF2-40B4-BE49-F238E27FC236}">
                  <a16:creationId xmlns:a16="http://schemas.microsoft.com/office/drawing/2014/main" id="{39912AD0-9DBC-A838-146F-EB85D4E77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47"/>
              <a:ext cx="5760" cy="2353"/>
              <a:chOff x="1274" y="9876"/>
              <a:chExt cx="9541" cy="1802"/>
            </a:xfrm>
          </p:grpSpPr>
          <p:pic>
            <p:nvPicPr>
              <p:cNvPr id="386095" name="Picture 47">
                <a:extLst>
                  <a:ext uri="{FF2B5EF4-FFF2-40B4-BE49-F238E27FC236}">
                    <a16:creationId xmlns:a16="http://schemas.microsoft.com/office/drawing/2014/main" id="{7A246E73-38C3-5392-AC5D-6BEF298DE108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81" t="23340"/>
              <a:stretch>
                <a:fillRect/>
              </a:stretch>
            </p:blipFill>
            <p:spPr bwMode="auto">
              <a:xfrm>
                <a:off x="1285" y="9876"/>
                <a:ext cx="7113" cy="1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6096" name="Rectangle 48">
                <a:extLst>
                  <a:ext uri="{FF2B5EF4-FFF2-40B4-BE49-F238E27FC236}">
                    <a16:creationId xmlns:a16="http://schemas.microsoft.com/office/drawing/2014/main" id="{4294C00F-8A08-164D-322B-CD612E245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0025"/>
                <a:ext cx="7099" cy="682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6097" name="Rectangle 49">
                <a:extLst>
                  <a:ext uri="{FF2B5EF4-FFF2-40B4-BE49-F238E27FC236}">
                    <a16:creationId xmlns:a16="http://schemas.microsoft.com/office/drawing/2014/main" id="{80C3A59D-AE1C-428C-0371-1B0B9D483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0853"/>
                <a:ext cx="7099" cy="693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6098" name="Text Box 50">
                <a:extLst>
                  <a:ext uri="{FF2B5EF4-FFF2-40B4-BE49-F238E27FC236}">
                    <a16:creationId xmlns:a16="http://schemas.microsoft.com/office/drawing/2014/main" id="{993CEDBB-CE81-4BE9-2EB9-3A4145502C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9" y="10240"/>
                <a:ext cx="343" cy="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it-IT" altLang="it-IT" sz="12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86099" name="Text Box 51">
                <a:extLst>
                  <a:ext uri="{FF2B5EF4-FFF2-40B4-BE49-F238E27FC236}">
                    <a16:creationId xmlns:a16="http://schemas.microsoft.com/office/drawing/2014/main" id="{697F2787-536F-3CA4-107B-43AE74E60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7" y="10970"/>
                <a:ext cx="871" cy="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it-IT" altLang="it-IT" sz="12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86100" name="Rectangle 52">
                <a:extLst>
                  <a:ext uri="{FF2B5EF4-FFF2-40B4-BE49-F238E27FC236}">
                    <a16:creationId xmlns:a16="http://schemas.microsoft.com/office/drawing/2014/main" id="{670DBBC5-001F-0322-CEB1-003AC7329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" y="9879"/>
                <a:ext cx="7127" cy="16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386101" name="Picture 53">
                <a:extLst>
                  <a:ext uri="{FF2B5EF4-FFF2-40B4-BE49-F238E27FC236}">
                    <a16:creationId xmlns:a16="http://schemas.microsoft.com/office/drawing/2014/main" id="{6C5756B3-06E5-F09E-7800-BF470981DB00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4" y="10007"/>
                <a:ext cx="2025" cy="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6102" name="Picture 54">
                <a:extLst>
                  <a:ext uri="{FF2B5EF4-FFF2-40B4-BE49-F238E27FC236}">
                    <a16:creationId xmlns:a16="http://schemas.microsoft.com/office/drawing/2014/main" id="{3D6BBA9F-D2D6-5C37-59C3-6EA4829383A3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6" y="10869"/>
                <a:ext cx="1984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6103" name="Text Box 55">
                <a:extLst>
                  <a:ext uri="{FF2B5EF4-FFF2-40B4-BE49-F238E27FC236}">
                    <a16:creationId xmlns:a16="http://schemas.microsoft.com/office/drawing/2014/main" id="{315026FA-3748-E0F6-1B9F-C1E9A260A7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09" y="9915"/>
                <a:ext cx="706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it-IT" altLang="it-IT" sz="12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86104" name="Text Box 56">
                <a:extLst>
                  <a:ext uri="{FF2B5EF4-FFF2-40B4-BE49-F238E27FC236}">
                    <a16:creationId xmlns:a16="http://schemas.microsoft.com/office/drawing/2014/main" id="{C4844157-4E6F-B673-9EDB-2CB4B0CE1C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02" y="10823"/>
                <a:ext cx="706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it-IT" altLang="it-IT" sz="12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386105" name="Text Box 57">
              <a:extLst>
                <a:ext uri="{FF2B5EF4-FFF2-40B4-BE49-F238E27FC236}">
                  <a16:creationId xmlns:a16="http://schemas.microsoft.com/office/drawing/2014/main" id="{6EC8EB72-BAD9-E072-1647-1CA0D53AE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109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</a:p>
          </p:txBody>
        </p:sp>
        <p:sp>
          <p:nvSpPr>
            <p:cNvPr id="386106" name="Text Box 58">
              <a:extLst>
                <a:ext uri="{FF2B5EF4-FFF2-40B4-BE49-F238E27FC236}">
                  <a16:creationId xmlns:a16="http://schemas.microsoft.com/office/drawing/2014/main" id="{AA807CB1-E937-991C-C45D-FDA6E4603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21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</a:p>
          </p:txBody>
        </p:sp>
        <p:sp>
          <p:nvSpPr>
            <p:cNvPr id="386107" name="Text Box 59">
              <a:extLst>
                <a:ext uri="{FF2B5EF4-FFF2-40B4-BE49-F238E27FC236}">
                  <a16:creationId xmlns:a16="http://schemas.microsoft.com/office/drawing/2014/main" id="{54D83C1A-617C-B234-A0DD-D1E6631E2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72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386108" name="Text Box 60">
              <a:extLst>
                <a:ext uri="{FF2B5EF4-FFF2-40B4-BE49-F238E27FC236}">
                  <a16:creationId xmlns:a16="http://schemas.microsoft.com/office/drawing/2014/main" id="{6DEE5470-FE01-35C4-00B5-029C2C98B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4" y="190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</a:p>
          </p:txBody>
        </p:sp>
      </p:grp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>
            <a:extLst>
              <a:ext uri="{FF2B5EF4-FFF2-40B4-BE49-F238E27FC236}">
                <a16:creationId xmlns:a16="http://schemas.microsoft.com/office/drawing/2014/main" id="{0A2FC1B6-E5D7-7401-64FF-BDE734B50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RISOLUZIONE DI IMMAGINI TRAMITE MTF</a:t>
            </a:r>
          </a:p>
          <a:p>
            <a:pPr algn="ctr"/>
            <a:endParaRPr lang="it-IT" altLang="it-IT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87106" name="Group 34">
            <a:extLst>
              <a:ext uri="{FF2B5EF4-FFF2-40B4-BE49-F238E27FC236}">
                <a16:creationId xmlns:a16="http://schemas.microsoft.com/office/drawing/2014/main" id="{2FDA22A1-6D6F-1369-F1ED-B09866989F61}"/>
              </a:ext>
            </a:extLst>
          </p:cNvPr>
          <p:cNvGrpSpPr>
            <a:grpSpLocks/>
          </p:cNvGrpSpPr>
          <p:nvPr/>
        </p:nvGrpSpPr>
        <p:grpSpPr bwMode="auto">
          <a:xfrm>
            <a:off x="0" y="744538"/>
            <a:ext cx="9144000" cy="2090737"/>
            <a:chOff x="0" y="469"/>
            <a:chExt cx="5760" cy="1317"/>
          </a:xfrm>
        </p:grpSpPr>
        <p:sp>
          <p:nvSpPr>
            <p:cNvPr id="387095" name="Rectangle 23">
              <a:extLst>
                <a:ext uri="{FF2B5EF4-FFF2-40B4-BE49-F238E27FC236}">
                  <a16:creationId xmlns:a16="http://schemas.microsoft.com/office/drawing/2014/main" id="{DFDF8D52-2C55-15A5-229B-68078B403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9"/>
              <a:ext cx="5760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LA FUNZIONE MTF  </a:t>
              </a:r>
            </a:p>
            <a:p>
              <a:pPr algn="just" eaLnBrk="0" hangingPunct="0"/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L’uscita 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g(x,y)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è data dalla convoluzione della funzione di trasferimento 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h(x,y)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e l’ingresso 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f(x,y)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(luminanza dell’immagine): </a:t>
              </a:r>
              <a:r>
                <a:rPr lang="it-IT" altLang="it-IT" sz="600" b="0">
                  <a:solidFill>
                    <a:schemeClr val="tx1"/>
                  </a:solidFill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387102" name="Group 30">
              <a:extLst>
                <a:ext uri="{FF2B5EF4-FFF2-40B4-BE49-F238E27FC236}">
                  <a16:creationId xmlns:a16="http://schemas.microsoft.com/office/drawing/2014/main" id="{57420FEF-FCD1-6D1E-56F7-679D0DF1C9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1" y="1228"/>
              <a:ext cx="4259" cy="558"/>
              <a:chOff x="2021" y="1335"/>
              <a:chExt cx="3181" cy="466"/>
            </a:xfrm>
          </p:grpSpPr>
          <p:sp>
            <p:nvSpPr>
              <p:cNvPr id="387096" name="Rectangle 24">
                <a:extLst>
                  <a:ext uri="{FF2B5EF4-FFF2-40B4-BE49-F238E27FC236}">
                    <a16:creationId xmlns:a16="http://schemas.microsoft.com/office/drawing/2014/main" id="{DE337881-10F9-8330-EFB3-65E7772FD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1" y="1335"/>
                <a:ext cx="3181" cy="4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387094" name="Object 22">
                <a:extLst>
                  <a:ext uri="{FF2B5EF4-FFF2-40B4-BE49-F238E27FC236}">
                    <a16:creationId xmlns:a16="http://schemas.microsoft.com/office/drawing/2014/main" id="{CF1754D7-6892-445B-91B9-9CDCAAFEC33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46" y="1375"/>
              <a:ext cx="3142" cy="4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2603160" imgH="330120" progId="Equation.3">
                      <p:embed/>
                    </p:oleObj>
                  </mc:Choice>
                  <mc:Fallback>
                    <p:oleObj name="Equation" r:id="rId2" imgW="2603160" imgH="33012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6" y="1375"/>
                            <a:ext cx="3142" cy="40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87104" name="Group 32">
            <a:extLst>
              <a:ext uri="{FF2B5EF4-FFF2-40B4-BE49-F238E27FC236}">
                <a16:creationId xmlns:a16="http://schemas.microsoft.com/office/drawing/2014/main" id="{BFD04A7D-EA17-6742-53EF-2539B3BB00FB}"/>
              </a:ext>
            </a:extLst>
          </p:cNvPr>
          <p:cNvGrpSpPr>
            <a:grpSpLocks/>
          </p:cNvGrpSpPr>
          <p:nvPr/>
        </p:nvGrpSpPr>
        <p:grpSpPr bwMode="auto">
          <a:xfrm>
            <a:off x="0" y="3076575"/>
            <a:ext cx="9144000" cy="1173163"/>
            <a:chOff x="0" y="1830"/>
            <a:chExt cx="5760" cy="739"/>
          </a:xfrm>
        </p:grpSpPr>
        <p:grpSp>
          <p:nvGrpSpPr>
            <p:cNvPr id="387101" name="Group 29">
              <a:extLst>
                <a:ext uri="{FF2B5EF4-FFF2-40B4-BE49-F238E27FC236}">
                  <a16:creationId xmlns:a16="http://schemas.microsoft.com/office/drawing/2014/main" id="{5A89251C-E452-6DA4-1517-F86B13F617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9" y="1865"/>
              <a:ext cx="4100" cy="704"/>
              <a:chOff x="969" y="2153"/>
              <a:chExt cx="3296" cy="585"/>
            </a:xfrm>
          </p:grpSpPr>
          <p:sp>
            <p:nvSpPr>
              <p:cNvPr id="387098" name="Rectangle 26">
                <a:extLst>
                  <a:ext uri="{FF2B5EF4-FFF2-40B4-BE49-F238E27FC236}">
                    <a16:creationId xmlns:a16="http://schemas.microsoft.com/office/drawing/2014/main" id="{F4610DC9-F4EA-09F5-BE5A-12CC98E75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2153"/>
                <a:ext cx="3291" cy="58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387093" name="Object 21">
                <a:extLst>
                  <a:ext uri="{FF2B5EF4-FFF2-40B4-BE49-F238E27FC236}">
                    <a16:creationId xmlns:a16="http://schemas.microsoft.com/office/drawing/2014/main" id="{4974A8ED-9CBD-2517-EB63-E811B7757A3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69" y="2160"/>
              <a:ext cx="3219" cy="5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2705100" imgH="457200" progId="Equation.3">
                      <p:embed/>
                    </p:oleObj>
                  </mc:Choice>
                  <mc:Fallback>
                    <p:oleObj r:id="rId4" imgW="2705100" imgH="4572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9" y="2160"/>
                            <a:ext cx="3219" cy="5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7097" name="Rectangle 25">
              <a:extLst>
                <a:ext uri="{FF2B5EF4-FFF2-40B4-BE49-F238E27FC236}">
                  <a16:creationId xmlns:a16="http://schemas.microsoft.com/office/drawing/2014/main" id="{174BA4C6-B9FF-1927-1100-61F679BF2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30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Risulta:</a:t>
              </a:r>
              <a:endParaRPr lang="it-IT" altLang="it-IT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87105" name="Group 33">
            <a:extLst>
              <a:ext uri="{FF2B5EF4-FFF2-40B4-BE49-F238E27FC236}">
                <a16:creationId xmlns:a16="http://schemas.microsoft.com/office/drawing/2014/main" id="{E6115968-E650-35CB-6AE9-BA244D36FDC7}"/>
              </a:ext>
            </a:extLst>
          </p:cNvPr>
          <p:cNvGrpSpPr>
            <a:grpSpLocks/>
          </p:cNvGrpSpPr>
          <p:nvPr/>
        </p:nvGrpSpPr>
        <p:grpSpPr bwMode="auto">
          <a:xfrm>
            <a:off x="0" y="4391025"/>
            <a:ext cx="9144000" cy="2205038"/>
            <a:chOff x="0" y="2766"/>
            <a:chExt cx="5760" cy="1389"/>
          </a:xfrm>
        </p:grpSpPr>
        <p:grpSp>
          <p:nvGrpSpPr>
            <p:cNvPr id="387100" name="Group 28">
              <a:extLst>
                <a:ext uri="{FF2B5EF4-FFF2-40B4-BE49-F238E27FC236}">
                  <a16:creationId xmlns:a16="http://schemas.microsoft.com/office/drawing/2014/main" id="{FBB308C6-2D5D-2C68-02D1-F1D65BD1E4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3387"/>
              <a:ext cx="1956" cy="768"/>
              <a:chOff x="1559" y="3205"/>
              <a:chExt cx="1672" cy="585"/>
            </a:xfrm>
          </p:grpSpPr>
          <p:sp>
            <p:nvSpPr>
              <p:cNvPr id="387099" name="Rectangle 27">
                <a:extLst>
                  <a:ext uri="{FF2B5EF4-FFF2-40B4-BE49-F238E27FC236}">
                    <a16:creationId xmlns:a16="http://schemas.microsoft.com/office/drawing/2014/main" id="{A1BC9C0A-779D-F4FE-4C55-6A06B4132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9" y="3205"/>
                <a:ext cx="1672" cy="58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387091" name="Object 19">
                <a:extLst>
                  <a:ext uri="{FF2B5EF4-FFF2-40B4-BE49-F238E27FC236}">
                    <a16:creationId xmlns:a16="http://schemas.microsoft.com/office/drawing/2014/main" id="{5C4B948F-84F0-1EAA-07B1-D725F5958D2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91" y="3221"/>
              <a:ext cx="1563" cy="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1548728" imgH="533169" progId="Equation.3">
                      <p:embed/>
                    </p:oleObj>
                  </mc:Choice>
                  <mc:Fallback>
                    <p:oleObj r:id="rId6" imgW="1548728" imgH="533169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1" y="3221"/>
                            <a:ext cx="1563" cy="5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7103" name="Rectangle 31">
              <a:extLst>
                <a:ext uri="{FF2B5EF4-FFF2-40B4-BE49-F238E27FC236}">
                  <a16:creationId xmlns:a16="http://schemas.microsoft.com/office/drawing/2014/main" id="{4FDF0BB3-99D3-080D-951F-6579FD888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66"/>
              <a:ext cx="57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In un’immagine digitale 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(m,n 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pixel), la 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MTF(f</a:t>
              </a:r>
              <a:r>
                <a:rPr lang="it-IT" altLang="it-IT" sz="2400" i="1" baseline="-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x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,</a:t>
              </a:r>
              <a:r>
                <a:rPr lang="it-IT" altLang="it-IT" sz="2400" i="1" baseline="-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f</a:t>
              </a:r>
              <a:r>
                <a:rPr lang="it-IT" altLang="it-IT" sz="2400" i="1" baseline="-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y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)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è data dal rapporto dei moduli delle rispettive trasformate di Fourier.</a:t>
              </a:r>
              <a:endPara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2">
            <a:extLst>
              <a:ext uri="{FF2B5EF4-FFF2-40B4-BE49-F238E27FC236}">
                <a16:creationId xmlns:a16="http://schemas.microsoft.com/office/drawing/2014/main" id="{3D26CA28-4600-5C4C-468C-1EB39DD9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RISOLUZIONE DI IMMAGINI TRAMITE MTF</a:t>
            </a:r>
          </a:p>
          <a:p>
            <a:pPr algn="ctr"/>
            <a:endParaRPr lang="it-IT" altLang="it-IT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5C75E00F-266E-357C-224D-1A269805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4538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La MTF caratterizza, nel dominio della frequenza spaziale </a:t>
            </a:r>
            <a:r>
              <a:rPr lang="it-IT" altLang="it-IT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(f)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e lungo una direzione predefinita, la risoluzione spaziale dell’immagine. </a:t>
            </a:r>
            <a:r>
              <a:rPr lang="it-IT" altLang="it-IT" sz="600" b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88109" name="Rectangle 13">
            <a:extLst>
              <a:ext uri="{FF2B5EF4-FFF2-40B4-BE49-F238E27FC236}">
                <a16:creationId xmlns:a16="http://schemas.microsoft.com/office/drawing/2014/main" id="{189FE88B-8C2C-4E71-32EC-DC43890D7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1863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L’ascissa è la frequenza spaziale (o coppie di linee per unità di lunghezza). Qui si fa riferimento alla risoluzione rapporto:  </a:t>
            </a: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 uscita/ingresso pari al 50%, (limite visivo)  </a:t>
            </a:r>
            <a:r>
              <a:rPr lang="it-IT" altLang="it-IT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f*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;</a:t>
            </a: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- uscita/ingresso pari al 5% (tipico di obiettivi fotografici) </a:t>
            </a:r>
            <a:r>
              <a:rPr lang="it-IT" altLang="it-IT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f**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88133" name="Group 37">
            <a:extLst>
              <a:ext uri="{FF2B5EF4-FFF2-40B4-BE49-F238E27FC236}">
                <a16:creationId xmlns:a16="http://schemas.microsoft.com/office/drawing/2014/main" id="{7F3F63B7-4C38-D0D6-71EE-F8BA03AFD2B5}"/>
              </a:ext>
            </a:extLst>
          </p:cNvPr>
          <p:cNvGrpSpPr>
            <a:grpSpLocks/>
          </p:cNvGrpSpPr>
          <p:nvPr/>
        </p:nvGrpSpPr>
        <p:grpSpPr bwMode="auto">
          <a:xfrm>
            <a:off x="1458913" y="2027238"/>
            <a:ext cx="6600825" cy="2474912"/>
            <a:chOff x="919" y="1277"/>
            <a:chExt cx="4158" cy="1559"/>
          </a:xfrm>
        </p:grpSpPr>
        <p:sp>
          <p:nvSpPr>
            <p:cNvPr id="388123" name="Rectangle 27">
              <a:extLst>
                <a:ext uri="{FF2B5EF4-FFF2-40B4-BE49-F238E27FC236}">
                  <a16:creationId xmlns:a16="http://schemas.microsoft.com/office/drawing/2014/main" id="{FBAFEB38-6279-0914-A538-D2663BABA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277"/>
              <a:ext cx="3961" cy="154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8111" name="Line 15">
              <a:extLst>
                <a:ext uri="{FF2B5EF4-FFF2-40B4-BE49-F238E27FC236}">
                  <a16:creationId xmlns:a16="http://schemas.microsoft.com/office/drawing/2014/main" id="{2455BA6B-5513-F701-04E4-9A3E3C18A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" y="2549"/>
              <a:ext cx="29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8112" name="Line 16">
              <a:extLst>
                <a:ext uri="{FF2B5EF4-FFF2-40B4-BE49-F238E27FC236}">
                  <a16:creationId xmlns:a16="http://schemas.microsoft.com/office/drawing/2014/main" id="{2E8493DB-A240-D70A-6665-1C8EE55C18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4" y="1329"/>
              <a:ext cx="0" cy="12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8113" name="Freeform 17">
              <a:extLst>
                <a:ext uri="{FF2B5EF4-FFF2-40B4-BE49-F238E27FC236}">
                  <a16:creationId xmlns:a16="http://schemas.microsoft.com/office/drawing/2014/main" id="{A2EB7B5F-9ECA-EDCC-060A-6E10ADFAC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1727"/>
              <a:ext cx="2474" cy="798"/>
            </a:xfrm>
            <a:custGeom>
              <a:avLst/>
              <a:gdLst>
                <a:gd name="T0" fmla="*/ 0 w 1407"/>
                <a:gd name="T1" fmla="*/ 0 h 771"/>
                <a:gd name="T2" fmla="*/ 273 w 1407"/>
                <a:gd name="T3" fmla="*/ 91 h 771"/>
                <a:gd name="T4" fmla="*/ 726 w 1407"/>
                <a:gd name="T5" fmla="*/ 499 h 771"/>
                <a:gd name="T6" fmla="*/ 1089 w 1407"/>
                <a:gd name="T7" fmla="*/ 680 h 771"/>
                <a:gd name="T8" fmla="*/ 1407 w 1407"/>
                <a:gd name="T9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7" h="771">
                  <a:moveTo>
                    <a:pt x="0" y="0"/>
                  </a:moveTo>
                  <a:cubicBezTo>
                    <a:pt x="76" y="4"/>
                    <a:pt x="152" y="8"/>
                    <a:pt x="273" y="91"/>
                  </a:cubicBezTo>
                  <a:cubicBezTo>
                    <a:pt x="394" y="174"/>
                    <a:pt x="590" y="401"/>
                    <a:pt x="726" y="499"/>
                  </a:cubicBezTo>
                  <a:cubicBezTo>
                    <a:pt x="862" y="597"/>
                    <a:pt x="975" y="635"/>
                    <a:pt x="1089" y="680"/>
                  </a:cubicBezTo>
                  <a:cubicBezTo>
                    <a:pt x="1203" y="725"/>
                    <a:pt x="1305" y="748"/>
                    <a:pt x="1407" y="771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8114" name="Text Box 18">
              <a:extLst>
                <a:ext uri="{FF2B5EF4-FFF2-40B4-BE49-F238E27FC236}">
                  <a16:creationId xmlns:a16="http://schemas.microsoft.com/office/drawing/2014/main" id="{EB821571-6E16-3E22-6C37-58D81716A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1296"/>
              <a:ext cx="89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MTF </a:t>
              </a:r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( </a:t>
              </a:r>
              <a:r>
                <a:rPr lang="it-IT" altLang="it-IT" sz="2400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 </a:t>
              </a:r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)</a:t>
              </a:r>
              <a:endParaRPr lang="it-IT" altLang="it-IT" sz="24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88115" name="Text Box 19">
              <a:extLst>
                <a:ext uri="{FF2B5EF4-FFF2-40B4-BE49-F238E27FC236}">
                  <a16:creationId xmlns:a16="http://schemas.microsoft.com/office/drawing/2014/main" id="{852714A1-D5A8-2EB3-A168-45C19E5A9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" y="1615"/>
              <a:ext cx="48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12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8116" name="Line 20">
              <a:extLst>
                <a:ext uri="{FF2B5EF4-FFF2-40B4-BE49-F238E27FC236}">
                  <a16:creationId xmlns:a16="http://schemas.microsoft.com/office/drawing/2014/main" id="{CD72D5CE-AC44-A4D5-3B59-AD3730A63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3" y="2488"/>
              <a:ext cx="1" cy="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8117" name="Line 21">
              <a:extLst>
                <a:ext uri="{FF2B5EF4-FFF2-40B4-BE49-F238E27FC236}">
                  <a16:creationId xmlns:a16="http://schemas.microsoft.com/office/drawing/2014/main" id="{1B01DAC9-A827-F545-F8A9-102435B70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8" y="2503"/>
              <a:ext cx="232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8118" name="Text Box 22">
              <a:extLst>
                <a:ext uri="{FF2B5EF4-FFF2-40B4-BE49-F238E27FC236}">
                  <a16:creationId xmlns:a16="http://schemas.microsoft.com/office/drawing/2014/main" id="{9EA83E60-1F26-F59D-3120-A7844B21C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1663"/>
              <a:ext cx="51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it-IT" altLang="it-IT" sz="1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8119" name="Text Box 23">
              <a:extLst>
                <a:ext uri="{FF2B5EF4-FFF2-40B4-BE49-F238E27FC236}">
                  <a16:creationId xmlns:a16="http://schemas.microsoft.com/office/drawing/2014/main" id="{D849B086-AA1D-DB67-7F23-4235E8D29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37"/>
              <a:ext cx="531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f**</a:t>
              </a:r>
            </a:p>
          </p:txBody>
        </p:sp>
        <p:sp>
          <p:nvSpPr>
            <p:cNvPr id="388120" name="Text Box 24">
              <a:extLst>
                <a:ext uri="{FF2B5EF4-FFF2-40B4-BE49-F238E27FC236}">
                  <a16:creationId xmlns:a16="http://schemas.microsoft.com/office/drawing/2014/main" id="{C593F89E-1F70-5A6B-8517-266C8DE64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" y="2523"/>
              <a:ext cx="32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12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8121" name="Text Box 25">
              <a:extLst>
                <a:ext uri="{FF2B5EF4-FFF2-40B4-BE49-F238E27FC236}">
                  <a16:creationId xmlns:a16="http://schemas.microsoft.com/office/drawing/2014/main" id="{2FB73806-F81A-2B48-F5B4-43304FA92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" y="2302"/>
              <a:ext cx="4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0.05</a:t>
              </a:r>
            </a:p>
          </p:txBody>
        </p:sp>
        <p:sp>
          <p:nvSpPr>
            <p:cNvPr id="388122" name="Text Box 26">
              <a:extLst>
                <a:ext uri="{FF2B5EF4-FFF2-40B4-BE49-F238E27FC236}">
                  <a16:creationId xmlns:a16="http://schemas.microsoft.com/office/drawing/2014/main" id="{E6D5E88D-BCA5-889B-9164-2FFA25C4CE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2193"/>
              <a:ext cx="121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   </a:t>
              </a:r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[</a:t>
              </a:r>
              <a:r>
                <a:rPr lang="it-IT" altLang="it-IT" sz="2400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m</a:t>
              </a:r>
              <a:r>
                <a:rPr lang="it-IT" altLang="it-IT" sz="2400" i="1" baseline="300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-1</a:t>
              </a:r>
              <a:r>
                <a:rPr lang="it-IT" altLang="it-IT" sz="2400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]  </a:t>
              </a:r>
            </a:p>
          </p:txBody>
        </p:sp>
        <p:sp>
          <p:nvSpPr>
            <p:cNvPr id="388124" name="Line 28">
              <a:extLst>
                <a:ext uri="{FF2B5EF4-FFF2-40B4-BE49-F238E27FC236}">
                  <a16:creationId xmlns:a16="http://schemas.microsoft.com/office/drawing/2014/main" id="{D13D1890-2339-46B8-C042-17A54C2A42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9" y="2139"/>
              <a:ext cx="10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8125" name="Line 29">
              <a:extLst>
                <a:ext uri="{FF2B5EF4-FFF2-40B4-BE49-F238E27FC236}">
                  <a16:creationId xmlns:a16="http://schemas.microsoft.com/office/drawing/2014/main" id="{5F722D8D-AA24-CB9D-3870-BF0571AD5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8" y="2154"/>
              <a:ext cx="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8126" name="Text Box 30">
              <a:extLst>
                <a:ext uri="{FF2B5EF4-FFF2-40B4-BE49-F238E27FC236}">
                  <a16:creationId xmlns:a16="http://schemas.microsoft.com/office/drawing/2014/main" id="{9B3076E9-746F-B8EA-CA61-0FAD3A778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4" y="2522"/>
              <a:ext cx="40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 b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f*</a:t>
              </a:r>
            </a:p>
          </p:txBody>
        </p:sp>
        <p:sp>
          <p:nvSpPr>
            <p:cNvPr id="388130" name="Text Box 34">
              <a:extLst>
                <a:ext uri="{FF2B5EF4-FFF2-40B4-BE49-F238E27FC236}">
                  <a16:creationId xmlns:a16="http://schemas.microsoft.com/office/drawing/2014/main" id="{D13542D2-1A93-53A8-ACCC-9EF8A4B68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71"/>
              <a:ext cx="4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altLang="it-IT" sz="2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388131" name="Line 35">
              <a:extLst>
                <a:ext uri="{FF2B5EF4-FFF2-40B4-BE49-F238E27FC236}">
                  <a16:creationId xmlns:a16="http://schemas.microsoft.com/office/drawing/2014/main" id="{E69F6F8D-7F35-01E9-961E-C0764593E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3" y="2487"/>
              <a:ext cx="0" cy="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>
            <a:extLst>
              <a:ext uri="{FF2B5EF4-FFF2-40B4-BE49-F238E27FC236}">
                <a16:creationId xmlns:a16="http://schemas.microsoft.com/office/drawing/2014/main" id="{E29E8146-3EE2-50D0-71B0-6B57220A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RISOLUZIONE DI IMMAGINI TRAMITE MTF</a:t>
            </a:r>
          </a:p>
          <a:p>
            <a:pPr algn="ctr"/>
            <a:endParaRPr lang="it-IT" altLang="it-IT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89488" name="Group 368">
            <a:extLst>
              <a:ext uri="{FF2B5EF4-FFF2-40B4-BE49-F238E27FC236}">
                <a16:creationId xmlns:a16="http://schemas.microsoft.com/office/drawing/2014/main" id="{E37DB8AD-4042-8376-F3BF-83CFB6C6C25B}"/>
              </a:ext>
            </a:extLst>
          </p:cNvPr>
          <p:cNvGrpSpPr>
            <a:grpSpLocks/>
          </p:cNvGrpSpPr>
          <p:nvPr/>
        </p:nvGrpSpPr>
        <p:grpSpPr bwMode="auto">
          <a:xfrm>
            <a:off x="0" y="744538"/>
            <a:ext cx="9637713" cy="4235450"/>
            <a:chOff x="0" y="469"/>
            <a:chExt cx="6071" cy="2668"/>
          </a:xfrm>
        </p:grpSpPr>
        <p:sp>
          <p:nvSpPr>
            <p:cNvPr id="389486" name="Rectangle 366">
              <a:extLst>
                <a:ext uri="{FF2B5EF4-FFF2-40B4-BE49-F238E27FC236}">
                  <a16:creationId xmlns:a16="http://schemas.microsoft.com/office/drawing/2014/main" id="{0BAA1C67-E7B0-3415-5289-DE8F2D0A6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094"/>
              <a:ext cx="4105" cy="7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123" name="Rectangle 3">
              <a:extLst>
                <a:ext uri="{FF2B5EF4-FFF2-40B4-BE49-F238E27FC236}">
                  <a16:creationId xmlns:a16="http://schemas.microsoft.com/office/drawing/2014/main" id="{74E5070B-E655-12D4-E69F-749FDA5D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9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ESEMPIO: 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	</a:t>
              </a:r>
              <a:r>
                <a:rPr lang="en-GB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f(x) = a + b cos (2</a:t>
              </a:r>
              <a:r>
                <a:rPr lang="en-GB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  <a:cs typeface="Times New Roman" panose="02020603050405020304" pitchFamily="18" charset="0"/>
                </a:rPr>
                <a:t>p</a:t>
              </a:r>
              <a:r>
                <a:rPr lang="en-GB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f’ x) 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it-IT" altLang="it-IT" sz="600" b="0">
                  <a:solidFill>
                    <a:schemeClr val="tx1"/>
                  </a:solidFill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89124" name="Rectangle 4">
              <a:extLst>
                <a:ext uri="{FF2B5EF4-FFF2-40B4-BE49-F238E27FC236}">
                  <a16:creationId xmlns:a16="http://schemas.microsoft.com/office/drawing/2014/main" id="{F1093697-6B01-771C-83B6-957F62EA7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6"/>
              <a:ext cx="174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Le modulazioni</a:t>
              </a:r>
            </a:p>
            <a:p>
              <a:pPr algn="ctr"/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sono definite:</a:t>
              </a:r>
            </a:p>
          </p:txBody>
        </p:sp>
        <p:grpSp>
          <p:nvGrpSpPr>
            <p:cNvPr id="389481" name="Group 361">
              <a:extLst>
                <a:ext uri="{FF2B5EF4-FFF2-40B4-BE49-F238E27FC236}">
                  <a16:creationId xmlns:a16="http://schemas.microsoft.com/office/drawing/2014/main" id="{E5EE640A-74A3-F436-7DF6-88E1DEAD09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44"/>
              <a:ext cx="6071" cy="1533"/>
              <a:chOff x="0" y="852"/>
              <a:chExt cx="6071" cy="1533"/>
            </a:xfrm>
          </p:grpSpPr>
          <p:sp>
            <p:nvSpPr>
              <p:cNvPr id="389480" name="Rectangle 360">
                <a:extLst>
                  <a:ext uri="{FF2B5EF4-FFF2-40B4-BE49-F238E27FC236}">
                    <a16:creationId xmlns:a16="http://schemas.microsoft.com/office/drawing/2014/main" id="{49E196A2-52C5-FBC0-4D72-FB91BFCFF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56"/>
                <a:ext cx="5760" cy="141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389143" name="Group 23">
                <a:extLst>
                  <a:ext uri="{FF2B5EF4-FFF2-40B4-BE49-F238E27FC236}">
                    <a16:creationId xmlns:a16="http://schemas.microsoft.com/office/drawing/2014/main" id="{A2FF3A66-52E8-D229-AD79-72FCC3BBCC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52"/>
                <a:ext cx="6071" cy="1533"/>
                <a:chOff x="1192" y="10599"/>
                <a:chExt cx="9925" cy="2781"/>
              </a:xfrm>
            </p:grpSpPr>
            <p:grpSp>
              <p:nvGrpSpPr>
                <p:cNvPr id="389144" name="Group 24">
                  <a:extLst>
                    <a:ext uri="{FF2B5EF4-FFF2-40B4-BE49-F238E27FC236}">
                      <a16:creationId xmlns:a16="http://schemas.microsoft.com/office/drawing/2014/main" id="{F3AE0A95-BA25-658D-69D7-062E9DF77F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92" y="11179"/>
                  <a:ext cx="3703" cy="1816"/>
                  <a:chOff x="1205" y="11317"/>
                  <a:chExt cx="3703" cy="1816"/>
                </a:xfrm>
              </p:grpSpPr>
              <p:sp>
                <p:nvSpPr>
                  <p:cNvPr id="389145" name="Line 25">
                    <a:extLst>
                      <a:ext uri="{FF2B5EF4-FFF2-40B4-BE49-F238E27FC236}">
                        <a16:creationId xmlns:a16="http://schemas.microsoft.com/office/drawing/2014/main" id="{38A41710-98DC-FF3A-4882-A822545D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76" y="11377"/>
                    <a:ext cx="13" cy="175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9146" name="Text Box 26">
                    <a:extLst>
                      <a:ext uri="{FF2B5EF4-FFF2-40B4-BE49-F238E27FC236}">
                        <a16:creationId xmlns:a16="http://schemas.microsoft.com/office/drawing/2014/main" id="{B852D996-86EE-C662-0550-5EE7A73A83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5" y="11317"/>
                    <a:ext cx="373" cy="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r>
                      <a:rPr lang="it-IT" altLang="it-IT" sz="1200" b="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y</a:t>
                    </a:r>
                  </a:p>
                </p:txBody>
              </p:sp>
              <p:sp>
                <p:nvSpPr>
                  <p:cNvPr id="389147" name="Line 27">
                    <a:extLst>
                      <a:ext uri="{FF2B5EF4-FFF2-40B4-BE49-F238E27FC236}">
                        <a16:creationId xmlns:a16="http://schemas.microsoft.com/office/drawing/2014/main" id="{99B28C67-6CC0-F539-F1D5-FBA33AF580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76" y="13131"/>
                    <a:ext cx="3332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89148" name="Group 28">
                  <a:extLst>
                    <a:ext uri="{FF2B5EF4-FFF2-40B4-BE49-F238E27FC236}">
                      <a16:creationId xmlns:a16="http://schemas.microsoft.com/office/drawing/2014/main" id="{1C85A408-29A4-CE39-6C5F-38D2895C46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76" y="10599"/>
                  <a:ext cx="9541" cy="2781"/>
                  <a:chOff x="1576" y="11005"/>
                  <a:chExt cx="9541" cy="2781"/>
                </a:xfrm>
              </p:grpSpPr>
              <p:pic>
                <p:nvPicPr>
                  <p:cNvPr id="389149" name="Picture 29">
                    <a:extLst>
                      <a:ext uri="{FF2B5EF4-FFF2-40B4-BE49-F238E27FC236}">
                        <a16:creationId xmlns:a16="http://schemas.microsoft.com/office/drawing/2014/main" id="{0A8D1972-829A-2AC3-6E81-B573FE2062CC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76" y="11833"/>
                    <a:ext cx="3216" cy="1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389150" name="Group 30">
                    <a:extLst>
                      <a:ext uri="{FF2B5EF4-FFF2-40B4-BE49-F238E27FC236}">
                        <a16:creationId xmlns:a16="http://schemas.microsoft.com/office/drawing/2014/main" id="{74330447-B816-33AC-919D-1166814753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86" y="11005"/>
                    <a:ext cx="6031" cy="2781"/>
                    <a:chOff x="5086" y="11005"/>
                    <a:chExt cx="6031" cy="2781"/>
                  </a:xfrm>
                </p:grpSpPr>
                <p:sp>
                  <p:nvSpPr>
                    <p:cNvPr id="389151" name="Rectangle 31">
                      <a:extLst>
                        <a:ext uri="{FF2B5EF4-FFF2-40B4-BE49-F238E27FC236}">
                          <a16:creationId xmlns:a16="http://schemas.microsoft.com/office/drawing/2014/main" id="{EC52828E-71F1-945A-DE14-7421411F1CC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70" y="11590"/>
                      <a:ext cx="12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52" name="Rectangle 32">
                      <a:extLst>
                        <a:ext uri="{FF2B5EF4-FFF2-40B4-BE49-F238E27FC236}">
                          <a16:creationId xmlns:a16="http://schemas.microsoft.com/office/drawing/2014/main" id="{05A9AC14-DFAA-E37C-D0F4-0A53DFB6C0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98" y="11590"/>
                      <a:ext cx="12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53" name="Rectangle 33">
                      <a:extLst>
                        <a:ext uri="{FF2B5EF4-FFF2-40B4-BE49-F238E27FC236}">
                          <a16:creationId xmlns:a16="http://schemas.microsoft.com/office/drawing/2014/main" id="{7FE681BE-A81E-E775-0DF2-FA6A0D693E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25" y="13190"/>
                      <a:ext cx="12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54" name="Rectangle 34">
                      <a:extLst>
                        <a:ext uri="{FF2B5EF4-FFF2-40B4-BE49-F238E27FC236}">
                          <a16:creationId xmlns:a16="http://schemas.microsoft.com/office/drawing/2014/main" id="{D49B07C4-51C9-5495-C1B9-C8C5B343F7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85" y="13190"/>
                      <a:ext cx="12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55" name="Line 35">
                      <a:extLst>
                        <a:ext uri="{FF2B5EF4-FFF2-40B4-BE49-F238E27FC236}">
                          <a16:creationId xmlns:a16="http://schemas.microsoft.com/office/drawing/2014/main" id="{F8C32C45-5F95-41DF-F259-806F0DD3D6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27" y="11029"/>
                      <a:ext cx="0" cy="24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56" name="Line 36">
                      <a:extLst>
                        <a:ext uri="{FF2B5EF4-FFF2-40B4-BE49-F238E27FC236}">
                          <a16:creationId xmlns:a16="http://schemas.microsoft.com/office/drawing/2014/main" id="{7B53BEF2-D77C-D0CF-23BE-348BAE8A87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27" y="13438"/>
                      <a:ext cx="4731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57" name="Freeform 37">
                      <a:extLst>
                        <a:ext uri="{FF2B5EF4-FFF2-40B4-BE49-F238E27FC236}">
                          <a16:creationId xmlns:a16="http://schemas.microsoft.com/office/drawing/2014/main" id="{9132FE15-E8CA-2B3F-93B0-AE84C8B2B6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27" y="11434"/>
                      <a:ext cx="36" cy="77"/>
                    </a:xfrm>
                    <a:custGeom>
                      <a:avLst/>
                      <a:gdLst>
                        <a:gd name="T0" fmla="*/ 0 w 45"/>
                        <a:gd name="T1" fmla="*/ 0 h 120"/>
                        <a:gd name="T2" fmla="*/ 15 w 45"/>
                        <a:gd name="T3" fmla="*/ 45 h 120"/>
                        <a:gd name="T4" fmla="*/ 30 w 45"/>
                        <a:gd name="T5" fmla="*/ 75 h 120"/>
                        <a:gd name="T6" fmla="*/ 45 w 45"/>
                        <a:gd name="T7" fmla="*/ 12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120">
                          <a:moveTo>
                            <a:pt x="0" y="0"/>
                          </a:moveTo>
                          <a:lnTo>
                            <a:pt x="15" y="45"/>
                          </a:lnTo>
                          <a:lnTo>
                            <a:pt x="30" y="75"/>
                          </a:lnTo>
                          <a:lnTo>
                            <a:pt x="45" y="12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58" name="Freeform 38">
                      <a:extLst>
                        <a:ext uri="{FF2B5EF4-FFF2-40B4-BE49-F238E27FC236}">
                          <a16:creationId xmlns:a16="http://schemas.microsoft.com/office/drawing/2014/main" id="{4A7F5C8F-8AAC-105F-3035-8B1CFCB517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63" y="11511"/>
                      <a:ext cx="37" cy="212"/>
                    </a:xfrm>
                    <a:custGeom>
                      <a:avLst/>
                      <a:gdLst>
                        <a:gd name="T0" fmla="*/ 0 w 45"/>
                        <a:gd name="T1" fmla="*/ 0 h 330"/>
                        <a:gd name="T2" fmla="*/ 15 w 45"/>
                        <a:gd name="T3" fmla="*/ 60 h 330"/>
                        <a:gd name="T4" fmla="*/ 15 w 45"/>
                        <a:gd name="T5" fmla="*/ 135 h 330"/>
                        <a:gd name="T6" fmla="*/ 30 w 45"/>
                        <a:gd name="T7" fmla="*/ 225 h 330"/>
                        <a:gd name="T8" fmla="*/ 45 w 45"/>
                        <a:gd name="T9" fmla="*/ 330 h 3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330">
                          <a:moveTo>
                            <a:pt x="0" y="0"/>
                          </a:moveTo>
                          <a:lnTo>
                            <a:pt x="15" y="60"/>
                          </a:lnTo>
                          <a:lnTo>
                            <a:pt x="15" y="135"/>
                          </a:lnTo>
                          <a:lnTo>
                            <a:pt x="30" y="225"/>
                          </a:lnTo>
                          <a:lnTo>
                            <a:pt x="45" y="33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59" name="Freeform 39">
                      <a:extLst>
                        <a:ext uri="{FF2B5EF4-FFF2-40B4-BE49-F238E27FC236}">
                          <a16:creationId xmlns:a16="http://schemas.microsoft.com/office/drawing/2014/main" id="{DCCEFE18-A481-BCFB-3D71-9808149399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00" y="11723"/>
                      <a:ext cx="36" cy="309"/>
                    </a:xfrm>
                    <a:custGeom>
                      <a:avLst/>
                      <a:gdLst>
                        <a:gd name="T0" fmla="*/ 0 w 45"/>
                        <a:gd name="T1" fmla="*/ 0 h 480"/>
                        <a:gd name="T2" fmla="*/ 15 w 45"/>
                        <a:gd name="T3" fmla="*/ 105 h 480"/>
                        <a:gd name="T4" fmla="*/ 15 w 45"/>
                        <a:gd name="T5" fmla="*/ 225 h 480"/>
                        <a:gd name="T6" fmla="*/ 45 w 45"/>
                        <a:gd name="T7" fmla="*/ 48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80">
                          <a:moveTo>
                            <a:pt x="0" y="0"/>
                          </a:moveTo>
                          <a:lnTo>
                            <a:pt x="15" y="105"/>
                          </a:lnTo>
                          <a:lnTo>
                            <a:pt x="15" y="225"/>
                          </a:lnTo>
                          <a:lnTo>
                            <a:pt x="45" y="48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60" name="Freeform 40">
                      <a:extLst>
                        <a:ext uri="{FF2B5EF4-FFF2-40B4-BE49-F238E27FC236}">
                          <a16:creationId xmlns:a16="http://schemas.microsoft.com/office/drawing/2014/main" id="{7A765B1E-1921-5F35-F805-051C0AE539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36" y="12032"/>
                      <a:ext cx="36" cy="356"/>
                    </a:xfrm>
                    <a:custGeom>
                      <a:avLst/>
                      <a:gdLst>
                        <a:gd name="T0" fmla="*/ 0 w 45"/>
                        <a:gd name="T1" fmla="*/ 0 h 555"/>
                        <a:gd name="T2" fmla="*/ 15 w 45"/>
                        <a:gd name="T3" fmla="*/ 135 h 555"/>
                        <a:gd name="T4" fmla="*/ 15 w 45"/>
                        <a:gd name="T5" fmla="*/ 270 h 555"/>
                        <a:gd name="T6" fmla="*/ 30 w 45"/>
                        <a:gd name="T7" fmla="*/ 420 h 555"/>
                        <a:gd name="T8" fmla="*/ 45 w 45"/>
                        <a:gd name="T9" fmla="*/ 555 h 5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555">
                          <a:moveTo>
                            <a:pt x="0" y="0"/>
                          </a:moveTo>
                          <a:lnTo>
                            <a:pt x="15" y="135"/>
                          </a:lnTo>
                          <a:lnTo>
                            <a:pt x="15" y="270"/>
                          </a:lnTo>
                          <a:lnTo>
                            <a:pt x="30" y="420"/>
                          </a:lnTo>
                          <a:lnTo>
                            <a:pt x="45" y="55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61" name="Freeform 41">
                      <a:extLst>
                        <a:ext uri="{FF2B5EF4-FFF2-40B4-BE49-F238E27FC236}">
                          <a16:creationId xmlns:a16="http://schemas.microsoft.com/office/drawing/2014/main" id="{468D2012-BE02-4B9B-FA8A-EB5757E270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72" y="12388"/>
                      <a:ext cx="36" cy="318"/>
                    </a:xfrm>
                    <a:custGeom>
                      <a:avLst/>
                      <a:gdLst>
                        <a:gd name="T0" fmla="*/ 0 w 45"/>
                        <a:gd name="T1" fmla="*/ 0 h 495"/>
                        <a:gd name="T2" fmla="*/ 15 w 45"/>
                        <a:gd name="T3" fmla="*/ 255 h 495"/>
                        <a:gd name="T4" fmla="*/ 30 w 45"/>
                        <a:gd name="T5" fmla="*/ 375 h 495"/>
                        <a:gd name="T6" fmla="*/ 45 w 45"/>
                        <a:gd name="T7" fmla="*/ 495 h 4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95">
                          <a:moveTo>
                            <a:pt x="0" y="0"/>
                          </a:moveTo>
                          <a:lnTo>
                            <a:pt x="15" y="255"/>
                          </a:lnTo>
                          <a:lnTo>
                            <a:pt x="30" y="375"/>
                          </a:lnTo>
                          <a:lnTo>
                            <a:pt x="45" y="4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62" name="Freeform 42">
                      <a:extLst>
                        <a:ext uri="{FF2B5EF4-FFF2-40B4-BE49-F238E27FC236}">
                          <a16:creationId xmlns:a16="http://schemas.microsoft.com/office/drawing/2014/main" id="{F6D8A7E7-ABA5-39E5-0FA3-3EC1413040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08" y="12706"/>
                      <a:ext cx="37" cy="232"/>
                    </a:xfrm>
                    <a:custGeom>
                      <a:avLst/>
                      <a:gdLst>
                        <a:gd name="T0" fmla="*/ 0 w 45"/>
                        <a:gd name="T1" fmla="*/ 0 h 360"/>
                        <a:gd name="T2" fmla="*/ 15 w 45"/>
                        <a:gd name="T3" fmla="*/ 195 h 360"/>
                        <a:gd name="T4" fmla="*/ 30 w 45"/>
                        <a:gd name="T5" fmla="*/ 285 h 360"/>
                        <a:gd name="T6" fmla="*/ 45 w 45"/>
                        <a:gd name="T7" fmla="*/ 360 h 3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360">
                          <a:moveTo>
                            <a:pt x="0" y="0"/>
                          </a:moveTo>
                          <a:lnTo>
                            <a:pt x="15" y="195"/>
                          </a:lnTo>
                          <a:lnTo>
                            <a:pt x="30" y="285"/>
                          </a:lnTo>
                          <a:lnTo>
                            <a:pt x="45" y="36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63" name="Freeform 43">
                      <a:extLst>
                        <a:ext uri="{FF2B5EF4-FFF2-40B4-BE49-F238E27FC236}">
                          <a16:creationId xmlns:a16="http://schemas.microsoft.com/office/drawing/2014/main" id="{1B35B679-3057-13FA-FEEF-A70CA90C76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45" y="12938"/>
                      <a:ext cx="36" cy="96"/>
                    </a:xfrm>
                    <a:custGeom>
                      <a:avLst/>
                      <a:gdLst>
                        <a:gd name="T0" fmla="*/ 0 w 45"/>
                        <a:gd name="T1" fmla="*/ 0 h 150"/>
                        <a:gd name="T2" fmla="*/ 15 w 45"/>
                        <a:gd name="T3" fmla="*/ 60 h 150"/>
                        <a:gd name="T4" fmla="*/ 15 w 45"/>
                        <a:gd name="T5" fmla="*/ 105 h 150"/>
                        <a:gd name="T6" fmla="*/ 30 w 45"/>
                        <a:gd name="T7" fmla="*/ 135 h 150"/>
                        <a:gd name="T8" fmla="*/ 45 w 45"/>
                        <a:gd name="T9" fmla="*/ 150 h 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150">
                          <a:moveTo>
                            <a:pt x="0" y="0"/>
                          </a:moveTo>
                          <a:lnTo>
                            <a:pt x="15" y="60"/>
                          </a:lnTo>
                          <a:lnTo>
                            <a:pt x="15" y="105"/>
                          </a:lnTo>
                          <a:lnTo>
                            <a:pt x="30" y="135"/>
                          </a:lnTo>
                          <a:lnTo>
                            <a:pt x="45" y="15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64" name="Freeform 44">
                      <a:extLst>
                        <a:ext uri="{FF2B5EF4-FFF2-40B4-BE49-F238E27FC236}">
                          <a16:creationId xmlns:a16="http://schemas.microsoft.com/office/drawing/2014/main" id="{A0C2352E-0776-E624-394B-5F9039007D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81" y="12976"/>
                      <a:ext cx="37" cy="58"/>
                    </a:xfrm>
                    <a:custGeom>
                      <a:avLst/>
                      <a:gdLst>
                        <a:gd name="T0" fmla="*/ 0 w 45"/>
                        <a:gd name="T1" fmla="*/ 90 h 90"/>
                        <a:gd name="T2" fmla="*/ 15 w 45"/>
                        <a:gd name="T3" fmla="*/ 90 h 90"/>
                        <a:gd name="T4" fmla="*/ 15 w 45"/>
                        <a:gd name="T5" fmla="*/ 60 h 90"/>
                        <a:gd name="T6" fmla="*/ 45 w 45"/>
                        <a:gd name="T7" fmla="*/ 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90">
                          <a:moveTo>
                            <a:pt x="0" y="90"/>
                          </a:moveTo>
                          <a:lnTo>
                            <a:pt x="15" y="90"/>
                          </a:lnTo>
                          <a:lnTo>
                            <a:pt x="15" y="6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65" name="Freeform 45">
                      <a:extLst>
                        <a:ext uri="{FF2B5EF4-FFF2-40B4-BE49-F238E27FC236}">
                          <a16:creationId xmlns:a16="http://schemas.microsoft.com/office/drawing/2014/main" id="{6E1AD62A-D903-FA9C-BDF1-D1F053DA25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18" y="12784"/>
                      <a:ext cx="36" cy="192"/>
                    </a:xfrm>
                    <a:custGeom>
                      <a:avLst/>
                      <a:gdLst>
                        <a:gd name="T0" fmla="*/ 0 w 45"/>
                        <a:gd name="T1" fmla="*/ 300 h 300"/>
                        <a:gd name="T2" fmla="*/ 15 w 45"/>
                        <a:gd name="T3" fmla="*/ 240 h 300"/>
                        <a:gd name="T4" fmla="*/ 30 w 45"/>
                        <a:gd name="T5" fmla="*/ 180 h 300"/>
                        <a:gd name="T6" fmla="*/ 30 w 45"/>
                        <a:gd name="T7" fmla="*/ 90 h 300"/>
                        <a:gd name="T8" fmla="*/ 45 w 45"/>
                        <a:gd name="T9" fmla="*/ 0 h 3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300">
                          <a:moveTo>
                            <a:pt x="0" y="300"/>
                          </a:moveTo>
                          <a:lnTo>
                            <a:pt x="15" y="240"/>
                          </a:lnTo>
                          <a:lnTo>
                            <a:pt x="30" y="180"/>
                          </a:lnTo>
                          <a:lnTo>
                            <a:pt x="30" y="9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66" name="Freeform 46">
                      <a:extLst>
                        <a:ext uri="{FF2B5EF4-FFF2-40B4-BE49-F238E27FC236}">
                          <a16:creationId xmlns:a16="http://schemas.microsoft.com/office/drawing/2014/main" id="{55D34B49-3A27-4070-A6DA-3C94C076C5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54" y="12485"/>
                      <a:ext cx="24" cy="299"/>
                    </a:xfrm>
                    <a:custGeom>
                      <a:avLst/>
                      <a:gdLst>
                        <a:gd name="T0" fmla="*/ 0 w 30"/>
                        <a:gd name="T1" fmla="*/ 465 h 465"/>
                        <a:gd name="T2" fmla="*/ 15 w 30"/>
                        <a:gd name="T3" fmla="*/ 360 h 465"/>
                        <a:gd name="T4" fmla="*/ 15 w 30"/>
                        <a:gd name="T5" fmla="*/ 240 h 465"/>
                        <a:gd name="T6" fmla="*/ 30 w 30"/>
                        <a:gd name="T7" fmla="*/ 0 h 4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0" h="465">
                          <a:moveTo>
                            <a:pt x="0" y="465"/>
                          </a:moveTo>
                          <a:lnTo>
                            <a:pt x="15" y="360"/>
                          </a:lnTo>
                          <a:lnTo>
                            <a:pt x="15" y="24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67" name="Freeform 47">
                      <a:extLst>
                        <a:ext uri="{FF2B5EF4-FFF2-40B4-BE49-F238E27FC236}">
                          <a16:creationId xmlns:a16="http://schemas.microsoft.com/office/drawing/2014/main" id="{8A42AB6D-CD87-BEEC-D64E-40CA34A5A2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78" y="12138"/>
                      <a:ext cx="37" cy="347"/>
                    </a:xfrm>
                    <a:custGeom>
                      <a:avLst/>
                      <a:gdLst>
                        <a:gd name="T0" fmla="*/ 0 w 45"/>
                        <a:gd name="T1" fmla="*/ 540 h 540"/>
                        <a:gd name="T2" fmla="*/ 15 w 45"/>
                        <a:gd name="T3" fmla="*/ 270 h 540"/>
                        <a:gd name="T4" fmla="*/ 45 w 45"/>
                        <a:gd name="T5" fmla="*/ 0 h 5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540">
                          <a:moveTo>
                            <a:pt x="0" y="540"/>
                          </a:moveTo>
                          <a:lnTo>
                            <a:pt x="15" y="27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68" name="Freeform 48">
                      <a:extLst>
                        <a:ext uri="{FF2B5EF4-FFF2-40B4-BE49-F238E27FC236}">
                          <a16:creationId xmlns:a16="http://schemas.microsoft.com/office/drawing/2014/main" id="{88F7AF11-3850-9C7A-396B-002BB56BF9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915" y="11800"/>
                      <a:ext cx="36" cy="338"/>
                    </a:xfrm>
                    <a:custGeom>
                      <a:avLst/>
                      <a:gdLst>
                        <a:gd name="T0" fmla="*/ 0 w 45"/>
                        <a:gd name="T1" fmla="*/ 525 h 525"/>
                        <a:gd name="T2" fmla="*/ 15 w 45"/>
                        <a:gd name="T3" fmla="*/ 255 h 525"/>
                        <a:gd name="T4" fmla="*/ 30 w 45"/>
                        <a:gd name="T5" fmla="*/ 120 h 525"/>
                        <a:gd name="T6" fmla="*/ 45 w 45"/>
                        <a:gd name="T7" fmla="*/ 0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25">
                          <a:moveTo>
                            <a:pt x="0" y="525"/>
                          </a:moveTo>
                          <a:lnTo>
                            <a:pt x="15" y="255"/>
                          </a:lnTo>
                          <a:lnTo>
                            <a:pt x="30" y="12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69" name="Freeform 49">
                      <a:extLst>
                        <a:ext uri="{FF2B5EF4-FFF2-40B4-BE49-F238E27FC236}">
                          <a16:creationId xmlns:a16="http://schemas.microsoft.com/office/drawing/2014/main" id="{552024A9-FAB2-EB4F-8251-52B72FE2FB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951" y="11560"/>
                      <a:ext cx="36" cy="240"/>
                    </a:xfrm>
                    <a:custGeom>
                      <a:avLst/>
                      <a:gdLst>
                        <a:gd name="T0" fmla="*/ 0 w 45"/>
                        <a:gd name="T1" fmla="*/ 375 h 375"/>
                        <a:gd name="T2" fmla="*/ 15 w 45"/>
                        <a:gd name="T3" fmla="*/ 165 h 375"/>
                        <a:gd name="T4" fmla="*/ 30 w 45"/>
                        <a:gd name="T5" fmla="*/ 75 h 375"/>
                        <a:gd name="T6" fmla="*/ 45 w 45"/>
                        <a:gd name="T7" fmla="*/ 0 h 3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375">
                          <a:moveTo>
                            <a:pt x="0" y="375"/>
                          </a:moveTo>
                          <a:lnTo>
                            <a:pt x="15" y="165"/>
                          </a:lnTo>
                          <a:lnTo>
                            <a:pt x="30" y="7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70" name="Freeform 50">
                      <a:extLst>
                        <a:ext uri="{FF2B5EF4-FFF2-40B4-BE49-F238E27FC236}">
                          <a16:creationId xmlns:a16="http://schemas.microsoft.com/office/drawing/2014/main" id="{4C3B38ED-4945-CB80-118A-564A8A3DA7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987" y="11434"/>
                      <a:ext cx="38" cy="126"/>
                    </a:xfrm>
                    <a:custGeom>
                      <a:avLst/>
                      <a:gdLst>
                        <a:gd name="T0" fmla="*/ 0 w 45"/>
                        <a:gd name="T1" fmla="*/ 195 h 195"/>
                        <a:gd name="T2" fmla="*/ 15 w 45"/>
                        <a:gd name="T3" fmla="*/ 135 h 195"/>
                        <a:gd name="T4" fmla="*/ 15 w 45"/>
                        <a:gd name="T5" fmla="*/ 75 h 195"/>
                        <a:gd name="T6" fmla="*/ 30 w 45"/>
                        <a:gd name="T7" fmla="*/ 30 h 195"/>
                        <a:gd name="T8" fmla="*/ 45 w 45"/>
                        <a:gd name="T9" fmla="*/ 0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195">
                          <a:moveTo>
                            <a:pt x="0" y="195"/>
                          </a:moveTo>
                          <a:lnTo>
                            <a:pt x="15" y="135"/>
                          </a:lnTo>
                          <a:lnTo>
                            <a:pt x="15" y="75"/>
                          </a:lnTo>
                          <a:lnTo>
                            <a:pt x="30" y="3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71" name="Freeform 51">
                      <a:extLst>
                        <a:ext uri="{FF2B5EF4-FFF2-40B4-BE49-F238E27FC236}">
                          <a16:creationId xmlns:a16="http://schemas.microsoft.com/office/drawing/2014/main" id="{15CF3920-997A-3A0A-CE49-ABD11171E2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25" y="11434"/>
                      <a:ext cx="35" cy="39"/>
                    </a:xfrm>
                    <a:custGeom>
                      <a:avLst/>
                      <a:gdLst>
                        <a:gd name="T0" fmla="*/ 0 w 45"/>
                        <a:gd name="T1" fmla="*/ 0 h 60"/>
                        <a:gd name="T2" fmla="*/ 15 w 45"/>
                        <a:gd name="T3" fmla="*/ 0 h 60"/>
                        <a:gd name="T4" fmla="*/ 15 w 45"/>
                        <a:gd name="T5" fmla="*/ 15 h 60"/>
                        <a:gd name="T6" fmla="*/ 45 w 45"/>
                        <a:gd name="T7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60">
                          <a:moveTo>
                            <a:pt x="0" y="0"/>
                          </a:moveTo>
                          <a:lnTo>
                            <a:pt x="15" y="0"/>
                          </a:lnTo>
                          <a:lnTo>
                            <a:pt x="15" y="15"/>
                          </a:lnTo>
                          <a:lnTo>
                            <a:pt x="45" y="6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72" name="Freeform 52">
                      <a:extLst>
                        <a:ext uri="{FF2B5EF4-FFF2-40B4-BE49-F238E27FC236}">
                          <a16:creationId xmlns:a16="http://schemas.microsoft.com/office/drawing/2014/main" id="{CDF505E6-3CEE-109D-175E-3DF99B6353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60" y="11473"/>
                      <a:ext cx="36" cy="173"/>
                    </a:xfrm>
                    <a:custGeom>
                      <a:avLst/>
                      <a:gdLst>
                        <a:gd name="T0" fmla="*/ 0 w 45"/>
                        <a:gd name="T1" fmla="*/ 0 h 270"/>
                        <a:gd name="T2" fmla="*/ 15 w 45"/>
                        <a:gd name="T3" fmla="*/ 45 h 270"/>
                        <a:gd name="T4" fmla="*/ 15 w 45"/>
                        <a:gd name="T5" fmla="*/ 105 h 270"/>
                        <a:gd name="T6" fmla="*/ 30 w 45"/>
                        <a:gd name="T7" fmla="*/ 180 h 270"/>
                        <a:gd name="T8" fmla="*/ 45 w 45"/>
                        <a:gd name="T9" fmla="*/ 270 h 2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70">
                          <a:moveTo>
                            <a:pt x="0" y="0"/>
                          </a:moveTo>
                          <a:lnTo>
                            <a:pt x="15" y="45"/>
                          </a:lnTo>
                          <a:lnTo>
                            <a:pt x="15" y="105"/>
                          </a:lnTo>
                          <a:lnTo>
                            <a:pt x="30" y="180"/>
                          </a:lnTo>
                          <a:lnTo>
                            <a:pt x="45" y="27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73" name="Freeform 53">
                      <a:extLst>
                        <a:ext uri="{FF2B5EF4-FFF2-40B4-BE49-F238E27FC236}">
                          <a16:creationId xmlns:a16="http://schemas.microsoft.com/office/drawing/2014/main" id="{98B8057A-6B76-DDFD-8FE2-6A91A84533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96" y="11646"/>
                      <a:ext cx="37" cy="289"/>
                    </a:xfrm>
                    <a:custGeom>
                      <a:avLst/>
                      <a:gdLst>
                        <a:gd name="T0" fmla="*/ 0 w 45"/>
                        <a:gd name="T1" fmla="*/ 0 h 450"/>
                        <a:gd name="T2" fmla="*/ 15 w 45"/>
                        <a:gd name="T3" fmla="*/ 105 h 450"/>
                        <a:gd name="T4" fmla="*/ 15 w 45"/>
                        <a:gd name="T5" fmla="*/ 210 h 450"/>
                        <a:gd name="T6" fmla="*/ 45 w 45"/>
                        <a:gd name="T7" fmla="*/ 450 h 4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50">
                          <a:moveTo>
                            <a:pt x="0" y="0"/>
                          </a:moveTo>
                          <a:lnTo>
                            <a:pt x="15" y="105"/>
                          </a:lnTo>
                          <a:lnTo>
                            <a:pt x="15" y="210"/>
                          </a:lnTo>
                          <a:lnTo>
                            <a:pt x="45" y="45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74" name="Freeform 54">
                      <a:extLst>
                        <a:ext uri="{FF2B5EF4-FFF2-40B4-BE49-F238E27FC236}">
                          <a16:creationId xmlns:a16="http://schemas.microsoft.com/office/drawing/2014/main" id="{B4ED7F30-6A91-F592-C2B4-051FF78B28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33" y="11935"/>
                      <a:ext cx="36" cy="347"/>
                    </a:xfrm>
                    <a:custGeom>
                      <a:avLst/>
                      <a:gdLst>
                        <a:gd name="T0" fmla="*/ 0 w 45"/>
                        <a:gd name="T1" fmla="*/ 0 h 540"/>
                        <a:gd name="T2" fmla="*/ 15 w 45"/>
                        <a:gd name="T3" fmla="*/ 135 h 540"/>
                        <a:gd name="T4" fmla="*/ 15 w 45"/>
                        <a:gd name="T5" fmla="*/ 270 h 540"/>
                        <a:gd name="T6" fmla="*/ 45 w 45"/>
                        <a:gd name="T7" fmla="*/ 540 h 5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40">
                          <a:moveTo>
                            <a:pt x="0" y="0"/>
                          </a:moveTo>
                          <a:lnTo>
                            <a:pt x="15" y="135"/>
                          </a:lnTo>
                          <a:lnTo>
                            <a:pt x="15" y="270"/>
                          </a:lnTo>
                          <a:lnTo>
                            <a:pt x="45" y="54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75" name="Freeform 55">
                      <a:extLst>
                        <a:ext uri="{FF2B5EF4-FFF2-40B4-BE49-F238E27FC236}">
                          <a16:creationId xmlns:a16="http://schemas.microsoft.com/office/drawing/2014/main" id="{19238F2E-08C5-90A2-958E-3F906A4818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69" y="12282"/>
                      <a:ext cx="37" cy="338"/>
                    </a:xfrm>
                    <a:custGeom>
                      <a:avLst/>
                      <a:gdLst>
                        <a:gd name="T0" fmla="*/ 0 w 45"/>
                        <a:gd name="T1" fmla="*/ 0 h 525"/>
                        <a:gd name="T2" fmla="*/ 15 w 45"/>
                        <a:gd name="T3" fmla="*/ 270 h 525"/>
                        <a:gd name="T4" fmla="*/ 30 w 45"/>
                        <a:gd name="T5" fmla="*/ 405 h 525"/>
                        <a:gd name="T6" fmla="*/ 45 w 45"/>
                        <a:gd name="T7" fmla="*/ 525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25">
                          <a:moveTo>
                            <a:pt x="0" y="0"/>
                          </a:moveTo>
                          <a:lnTo>
                            <a:pt x="15" y="270"/>
                          </a:lnTo>
                          <a:lnTo>
                            <a:pt x="30" y="405"/>
                          </a:lnTo>
                          <a:lnTo>
                            <a:pt x="45" y="5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76" name="Freeform 56">
                      <a:extLst>
                        <a:ext uri="{FF2B5EF4-FFF2-40B4-BE49-F238E27FC236}">
                          <a16:creationId xmlns:a16="http://schemas.microsoft.com/office/drawing/2014/main" id="{7A1F29F6-863F-1AD3-5291-F534FD598B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06" y="12620"/>
                      <a:ext cx="35" cy="260"/>
                    </a:xfrm>
                    <a:custGeom>
                      <a:avLst/>
                      <a:gdLst>
                        <a:gd name="T0" fmla="*/ 0 w 45"/>
                        <a:gd name="T1" fmla="*/ 0 h 405"/>
                        <a:gd name="T2" fmla="*/ 15 w 45"/>
                        <a:gd name="T3" fmla="*/ 225 h 405"/>
                        <a:gd name="T4" fmla="*/ 30 w 45"/>
                        <a:gd name="T5" fmla="*/ 315 h 405"/>
                        <a:gd name="T6" fmla="*/ 45 w 45"/>
                        <a:gd name="T7" fmla="*/ 405 h 4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05">
                          <a:moveTo>
                            <a:pt x="0" y="0"/>
                          </a:moveTo>
                          <a:lnTo>
                            <a:pt x="15" y="225"/>
                          </a:lnTo>
                          <a:lnTo>
                            <a:pt x="30" y="315"/>
                          </a:lnTo>
                          <a:lnTo>
                            <a:pt x="45" y="40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77" name="Freeform 57">
                      <a:extLst>
                        <a:ext uri="{FF2B5EF4-FFF2-40B4-BE49-F238E27FC236}">
                          <a16:creationId xmlns:a16="http://schemas.microsoft.com/office/drawing/2014/main" id="{BCCFFD31-77F5-2E52-01BB-F4B71CDEA2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41" y="12880"/>
                      <a:ext cx="37" cy="145"/>
                    </a:xfrm>
                    <a:custGeom>
                      <a:avLst/>
                      <a:gdLst>
                        <a:gd name="T0" fmla="*/ 0 w 45"/>
                        <a:gd name="T1" fmla="*/ 0 h 225"/>
                        <a:gd name="T2" fmla="*/ 15 w 45"/>
                        <a:gd name="T3" fmla="*/ 75 h 225"/>
                        <a:gd name="T4" fmla="*/ 15 w 45"/>
                        <a:gd name="T5" fmla="*/ 135 h 225"/>
                        <a:gd name="T6" fmla="*/ 30 w 45"/>
                        <a:gd name="T7" fmla="*/ 195 h 225"/>
                        <a:gd name="T8" fmla="*/ 45 w 45"/>
                        <a:gd name="T9" fmla="*/ 225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25">
                          <a:moveTo>
                            <a:pt x="0" y="0"/>
                          </a:moveTo>
                          <a:lnTo>
                            <a:pt x="15" y="75"/>
                          </a:lnTo>
                          <a:lnTo>
                            <a:pt x="15" y="135"/>
                          </a:lnTo>
                          <a:lnTo>
                            <a:pt x="30" y="195"/>
                          </a:lnTo>
                          <a:lnTo>
                            <a:pt x="45" y="2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78" name="Freeform 58">
                      <a:extLst>
                        <a:ext uri="{FF2B5EF4-FFF2-40B4-BE49-F238E27FC236}">
                          <a16:creationId xmlns:a16="http://schemas.microsoft.com/office/drawing/2014/main" id="{0F116AC8-9A54-C5EB-AD80-E079DE85C9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78" y="13015"/>
                      <a:ext cx="37" cy="10"/>
                    </a:xfrm>
                    <a:custGeom>
                      <a:avLst/>
                      <a:gdLst>
                        <a:gd name="T0" fmla="*/ 0 w 45"/>
                        <a:gd name="T1" fmla="*/ 15 h 15"/>
                        <a:gd name="T2" fmla="*/ 15 w 45"/>
                        <a:gd name="T3" fmla="*/ 15 h 15"/>
                        <a:gd name="T4" fmla="*/ 45 w 45"/>
                        <a:gd name="T5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15">
                          <a:moveTo>
                            <a:pt x="0" y="15"/>
                          </a:moveTo>
                          <a:lnTo>
                            <a:pt x="15" y="1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79" name="Freeform 59">
                      <a:extLst>
                        <a:ext uri="{FF2B5EF4-FFF2-40B4-BE49-F238E27FC236}">
                          <a16:creationId xmlns:a16="http://schemas.microsoft.com/office/drawing/2014/main" id="{6E4AF265-996F-50B7-64C6-B5B57DEF9E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15" y="12851"/>
                      <a:ext cx="36" cy="164"/>
                    </a:xfrm>
                    <a:custGeom>
                      <a:avLst/>
                      <a:gdLst>
                        <a:gd name="T0" fmla="*/ 0 w 45"/>
                        <a:gd name="T1" fmla="*/ 255 h 255"/>
                        <a:gd name="T2" fmla="*/ 15 w 45"/>
                        <a:gd name="T3" fmla="*/ 210 h 255"/>
                        <a:gd name="T4" fmla="*/ 15 w 45"/>
                        <a:gd name="T5" fmla="*/ 150 h 255"/>
                        <a:gd name="T6" fmla="*/ 30 w 45"/>
                        <a:gd name="T7" fmla="*/ 75 h 255"/>
                        <a:gd name="T8" fmla="*/ 45 w 45"/>
                        <a:gd name="T9" fmla="*/ 0 h 2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55">
                          <a:moveTo>
                            <a:pt x="0" y="255"/>
                          </a:moveTo>
                          <a:lnTo>
                            <a:pt x="15" y="210"/>
                          </a:lnTo>
                          <a:lnTo>
                            <a:pt x="15" y="150"/>
                          </a:lnTo>
                          <a:lnTo>
                            <a:pt x="30" y="7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80" name="Freeform 60">
                      <a:extLst>
                        <a:ext uri="{FF2B5EF4-FFF2-40B4-BE49-F238E27FC236}">
                          <a16:creationId xmlns:a16="http://schemas.microsoft.com/office/drawing/2014/main" id="{4878AA2F-7508-047D-5966-630097207A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51" y="12572"/>
                      <a:ext cx="37" cy="279"/>
                    </a:xfrm>
                    <a:custGeom>
                      <a:avLst/>
                      <a:gdLst>
                        <a:gd name="T0" fmla="*/ 0 w 45"/>
                        <a:gd name="T1" fmla="*/ 435 h 435"/>
                        <a:gd name="T2" fmla="*/ 15 w 45"/>
                        <a:gd name="T3" fmla="*/ 345 h 435"/>
                        <a:gd name="T4" fmla="*/ 15 w 45"/>
                        <a:gd name="T5" fmla="*/ 240 h 435"/>
                        <a:gd name="T6" fmla="*/ 45 w 45"/>
                        <a:gd name="T7" fmla="*/ 0 h 4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35">
                          <a:moveTo>
                            <a:pt x="0" y="435"/>
                          </a:moveTo>
                          <a:lnTo>
                            <a:pt x="15" y="345"/>
                          </a:lnTo>
                          <a:lnTo>
                            <a:pt x="15" y="24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81" name="Freeform 61">
                      <a:extLst>
                        <a:ext uri="{FF2B5EF4-FFF2-40B4-BE49-F238E27FC236}">
                          <a16:creationId xmlns:a16="http://schemas.microsoft.com/office/drawing/2014/main" id="{DC4A07E8-A739-FC2D-BBC2-9451501EFC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88" y="12234"/>
                      <a:ext cx="36" cy="338"/>
                    </a:xfrm>
                    <a:custGeom>
                      <a:avLst/>
                      <a:gdLst>
                        <a:gd name="T0" fmla="*/ 0 w 45"/>
                        <a:gd name="T1" fmla="*/ 525 h 525"/>
                        <a:gd name="T2" fmla="*/ 15 w 45"/>
                        <a:gd name="T3" fmla="*/ 405 h 525"/>
                        <a:gd name="T4" fmla="*/ 15 w 45"/>
                        <a:gd name="T5" fmla="*/ 270 h 525"/>
                        <a:gd name="T6" fmla="*/ 45 w 45"/>
                        <a:gd name="T7" fmla="*/ 0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25">
                          <a:moveTo>
                            <a:pt x="0" y="525"/>
                          </a:moveTo>
                          <a:lnTo>
                            <a:pt x="15" y="405"/>
                          </a:lnTo>
                          <a:lnTo>
                            <a:pt x="15" y="27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82" name="Freeform 62">
                      <a:extLst>
                        <a:ext uri="{FF2B5EF4-FFF2-40B4-BE49-F238E27FC236}">
                          <a16:creationId xmlns:a16="http://schemas.microsoft.com/office/drawing/2014/main" id="{D0E77208-5061-6FB4-CA72-7AFAD638CA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24" y="11897"/>
                      <a:ext cx="36" cy="337"/>
                    </a:xfrm>
                    <a:custGeom>
                      <a:avLst/>
                      <a:gdLst>
                        <a:gd name="T0" fmla="*/ 0 w 45"/>
                        <a:gd name="T1" fmla="*/ 525 h 525"/>
                        <a:gd name="T2" fmla="*/ 15 w 45"/>
                        <a:gd name="T3" fmla="*/ 255 h 525"/>
                        <a:gd name="T4" fmla="*/ 30 w 45"/>
                        <a:gd name="T5" fmla="*/ 120 h 525"/>
                        <a:gd name="T6" fmla="*/ 45 w 45"/>
                        <a:gd name="T7" fmla="*/ 0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25">
                          <a:moveTo>
                            <a:pt x="0" y="525"/>
                          </a:moveTo>
                          <a:lnTo>
                            <a:pt x="15" y="255"/>
                          </a:lnTo>
                          <a:lnTo>
                            <a:pt x="30" y="12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83" name="Freeform 63">
                      <a:extLst>
                        <a:ext uri="{FF2B5EF4-FFF2-40B4-BE49-F238E27FC236}">
                          <a16:creationId xmlns:a16="http://schemas.microsoft.com/office/drawing/2014/main" id="{0CD1AFA1-28CD-BC1C-9FD9-4042966B59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60" y="11617"/>
                      <a:ext cx="37" cy="280"/>
                    </a:xfrm>
                    <a:custGeom>
                      <a:avLst/>
                      <a:gdLst>
                        <a:gd name="T0" fmla="*/ 0 w 45"/>
                        <a:gd name="T1" fmla="*/ 435 h 435"/>
                        <a:gd name="T2" fmla="*/ 15 w 45"/>
                        <a:gd name="T3" fmla="*/ 195 h 435"/>
                        <a:gd name="T4" fmla="*/ 30 w 45"/>
                        <a:gd name="T5" fmla="*/ 90 h 435"/>
                        <a:gd name="T6" fmla="*/ 45 w 45"/>
                        <a:gd name="T7" fmla="*/ 0 h 4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35">
                          <a:moveTo>
                            <a:pt x="0" y="435"/>
                          </a:moveTo>
                          <a:lnTo>
                            <a:pt x="15" y="195"/>
                          </a:lnTo>
                          <a:lnTo>
                            <a:pt x="30" y="9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84" name="Freeform 64">
                      <a:extLst>
                        <a:ext uri="{FF2B5EF4-FFF2-40B4-BE49-F238E27FC236}">
                          <a16:creationId xmlns:a16="http://schemas.microsoft.com/office/drawing/2014/main" id="{A016648B-E1CE-5F1E-92F4-614F970D8B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97" y="11453"/>
                      <a:ext cx="36" cy="164"/>
                    </a:xfrm>
                    <a:custGeom>
                      <a:avLst/>
                      <a:gdLst>
                        <a:gd name="T0" fmla="*/ 0 w 45"/>
                        <a:gd name="T1" fmla="*/ 255 h 255"/>
                        <a:gd name="T2" fmla="*/ 15 w 45"/>
                        <a:gd name="T3" fmla="*/ 180 h 255"/>
                        <a:gd name="T4" fmla="*/ 30 w 45"/>
                        <a:gd name="T5" fmla="*/ 105 h 255"/>
                        <a:gd name="T6" fmla="*/ 30 w 45"/>
                        <a:gd name="T7" fmla="*/ 45 h 255"/>
                        <a:gd name="T8" fmla="*/ 45 w 45"/>
                        <a:gd name="T9" fmla="*/ 0 h 2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55">
                          <a:moveTo>
                            <a:pt x="0" y="255"/>
                          </a:moveTo>
                          <a:lnTo>
                            <a:pt x="15" y="180"/>
                          </a:lnTo>
                          <a:lnTo>
                            <a:pt x="30" y="105"/>
                          </a:lnTo>
                          <a:lnTo>
                            <a:pt x="30" y="4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85" name="Freeform 65">
                      <a:extLst>
                        <a:ext uri="{FF2B5EF4-FFF2-40B4-BE49-F238E27FC236}">
                          <a16:creationId xmlns:a16="http://schemas.microsoft.com/office/drawing/2014/main" id="{41DF12C5-02A2-E397-9F88-47667E3640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33" y="11444"/>
                      <a:ext cx="24" cy="9"/>
                    </a:xfrm>
                    <a:custGeom>
                      <a:avLst/>
                      <a:gdLst>
                        <a:gd name="T0" fmla="*/ 0 w 30"/>
                        <a:gd name="T1" fmla="*/ 15 h 15"/>
                        <a:gd name="T2" fmla="*/ 15 w 30"/>
                        <a:gd name="T3" fmla="*/ 0 h 15"/>
                        <a:gd name="T4" fmla="*/ 30 w 30"/>
                        <a:gd name="T5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">
                          <a:moveTo>
                            <a:pt x="0" y="15"/>
                          </a:moveTo>
                          <a:lnTo>
                            <a:pt x="15" y="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86" name="Freeform 66">
                      <a:extLst>
                        <a:ext uri="{FF2B5EF4-FFF2-40B4-BE49-F238E27FC236}">
                          <a16:creationId xmlns:a16="http://schemas.microsoft.com/office/drawing/2014/main" id="{4CFE9718-A95D-7097-46FC-1DAB40240B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57" y="11444"/>
                      <a:ext cx="37" cy="144"/>
                    </a:xfrm>
                    <a:custGeom>
                      <a:avLst/>
                      <a:gdLst>
                        <a:gd name="T0" fmla="*/ 0 w 45"/>
                        <a:gd name="T1" fmla="*/ 0 h 225"/>
                        <a:gd name="T2" fmla="*/ 15 w 45"/>
                        <a:gd name="T3" fmla="*/ 30 h 225"/>
                        <a:gd name="T4" fmla="*/ 15 w 45"/>
                        <a:gd name="T5" fmla="*/ 90 h 225"/>
                        <a:gd name="T6" fmla="*/ 30 w 45"/>
                        <a:gd name="T7" fmla="*/ 150 h 225"/>
                        <a:gd name="T8" fmla="*/ 45 w 45"/>
                        <a:gd name="T9" fmla="*/ 225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25">
                          <a:moveTo>
                            <a:pt x="0" y="0"/>
                          </a:moveTo>
                          <a:lnTo>
                            <a:pt x="15" y="30"/>
                          </a:lnTo>
                          <a:lnTo>
                            <a:pt x="15" y="90"/>
                          </a:lnTo>
                          <a:lnTo>
                            <a:pt x="30" y="150"/>
                          </a:lnTo>
                          <a:lnTo>
                            <a:pt x="45" y="2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87" name="Freeform 67">
                      <a:extLst>
                        <a:ext uri="{FF2B5EF4-FFF2-40B4-BE49-F238E27FC236}">
                          <a16:creationId xmlns:a16="http://schemas.microsoft.com/office/drawing/2014/main" id="{AFF72C28-4FFB-712D-5C27-C22BACEE99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94" y="11588"/>
                      <a:ext cx="36" cy="261"/>
                    </a:xfrm>
                    <a:custGeom>
                      <a:avLst/>
                      <a:gdLst>
                        <a:gd name="T0" fmla="*/ 0 w 45"/>
                        <a:gd name="T1" fmla="*/ 0 h 405"/>
                        <a:gd name="T2" fmla="*/ 15 w 45"/>
                        <a:gd name="T3" fmla="*/ 90 h 405"/>
                        <a:gd name="T4" fmla="*/ 15 w 45"/>
                        <a:gd name="T5" fmla="*/ 180 h 405"/>
                        <a:gd name="T6" fmla="*/ 45 w 45"/>
                        <a:gd name="T7" fmla="*/ 405 h 4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05">
                          <a:moveTo>
                            <a:pt x="0" y="0"/>
                          </a:moveTo>
                          <a:lnTo>
                            <a:pt x="15" y="90"/>
                          </a:lnTo>
                          <a:lnTo>
                            <a:pt x="15" y="180"/>
                          </a:lnTo>
                          <a:lnTo>
                            <a:pt x="45" y="40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88" name="Freeform 68">
                      <a:extLst>
                        <a:ext uri="{FF2B5EF4-FFF2-40B4-BE49-F238E27FC236}">
                          <a16:creationId xmlns:a16="http://schemas.microsoft.com/office/drawing/2014/main" id="{334CC1AD-DE92-9891-CC6F-5DFB540FDF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30" y="11849"/>
                      <a:ext cx="36" cy="337"/>
                    </a:xfrm>
                    <a:custGeom>
                      <a:avLst/>
                      <a:gdLst>
                        <a:gd name="T0" fmla="*/ 0 w 45"/>
                        <a:gd name="T1" fmla="*/ 0 h 525"/>
                        <a:gd name="T2" fmla="*/ 15 w 45"/>
                        <a:gd name="T3" fmla="*/ 120 h 525"/>
                        <a:gd name="T4" fmla="*/ 15 w 45"/>
                        <a:gd name="T5" fmla="*/ 255 h 525"/>
                        <a:gd name="T6" fmla="*/ 45 w 45"/>
                        <a:gd name="T7" fmla="*/ 525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25">
                          <a:moveTo>
                            <a:pt x="0" y="0"/>
                          </a:moveTo>
                          <a:lnTo>
                            <a:pt x="15" y="120"/>
                          </a:lnTo>
                          <a:lnTo>
                            <a:pt x="15" y="255"/>
                          </a:lnTo>
                          <a:lnTo>
                            <a:pt x="45" y="5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89" name="Freeform 69">
                      <a:extLst>
                        <a:ext uri="{FF2B5EF4-FFF2-40B4-BE49-F238E27FC236}">
                          <a16:creationId xmlns:a16="http://schemas.microsoft.com/office/drawing/2014/main" id="{E7B87514-D39A-22E9-3AB2-FD0FD70EB9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66" y="12186"/>
                      <a:ext cx="37" cy="347"/>
                    </a:xfrm>
                    <a:custGeom>
                      <a:avLst/>
                      <a:gdLst>
                        <a:gd name="T0" fmla="*/ 0 w 45"/>
                        <a:gd name="T1" fmla="*/ 0 h 540"/>
                        <a:gd name="T2" fmla="*/ 15 w 45"/>
                        <a:gd name="T3" fmla="*/ 270 h 540"/>
                        <a:gd name="T4" fmla="*/ 30 w 45"/>
                        <a:gd name="T5" fmla="*/ 405 h 540"/>
                        <a:gd name="T6" fmla="*/ 45 w 45"/>
                        <a:gd name="T7" fmla="*/ 540 h 5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40">
                          <a:moveTo>
                            <a:pt x="0" y="0"/>
                          </a:moveTo>
                          <a:lnTo>
                            <a:pt x="15" y="270"/>
                          </a:lnTo>
                          <a:lnTo>
                            <a:pt x="30" y="405"/>
                          </a:lnTo>
                          <a:lnTo>
                            <a:pt x="45" y="54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90" name="Freeform 70">
                      <a:extLst>
                        <a:ext uri="{FF2B5EF4-FFF2-40B4-BE49-F238E27FC236}">
                          <a16:creationId xmlns:a16="http://schemas.microsoft.com/office/drawing/2014/main" id="{0170B3E3-B7C0-B5C4-A04C-53AB582A03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03" y="12533"/>
                      <a:ext cx="36" cy="289"/>
                    </a:xfrm>
                    <a:custGeom>
                      <a:avLst/>
                      <a:gdLst>
                        <a:gd name="T0" fmla="*/ 0 w 45"/>
                        <a:gd name="T1" fmla="*/ 0 h 450"/>
                        <a:gd name="T2" fmla="*/ 15 w 45"/>
                        <a:gd name="T3" fmla="*/ 240 h 450"/>
                        <a:gd name="T4" fmla="*/ 30 w 45"/>
                        <a:gd name="T5" fmla="*/ 345 h 450"/>
                        <a:gd name="T6" fmla="*/ 45 w 45"/>
                        <a:gd name="T7" fmla="*/ 450 h 4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50">
                          <a:moveTo>
                            <a:pt x="0" y="0"/>
                          </a:moveTo>
                          <a:lnTo>
                            <a:pt x="15" y="240"/>
                          </a:lnTo>
                          <a:lnTo>
                            <a:pt x="30" y="345"/>
                          </a:lnTo>
                          <a:lnTo>
                            <a:pt x="45" y="45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91" name="Freeform 71">
                      <a:extLst>
                        <a:ext uri="{FF2B5EF4-FFF2-40B4-BE49-F238E27FC236}">
                          <a16:creationId xmlns:a16="http://schemas.microsoft.com/office/drawing/2014/main" id="{CCBC1CAD-60F0-FEE0-974F-E5FED3A4D6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39" y="12822"/>
                      <a:ext cx="37" cy="174"/>
                    </a:xfrm>
                    <a:custGeom>
                      <a:avLst/>
                      <a:gdLst>
                        <a:gd name="T0" fmla="*/ 0 w 45"/>
                        <a:gd name="T1" fmla="*/ 0 h 270"/>
                        <a:gd name="T2" fmla="*/ 15 w 45"/>
                        <a:gd name="T3" fmla="*/ 90 h 270"/>
                        <a:gd name="T4" fmla="*/ 15 w 45"/>
                        <a:gd name="T5" fmla="*/ 165 h 270"/>
                        <a:gd name="T6" fmla="*/ 30 w 45"/>
                        <a:gd name="T7" fmla="*/ 225 h 270"/>
                        <a:gd name="T8" fmla="*/ 45 w 45"/>
                        <a:gd name="T9" fmla="*/ 270 h 2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70">
                          <a:moveTo>
                            <a:pt x="0" y="0"/>
                          </a:moveTo>
                          <a:lnTo>
                            <a:pt x="15" y="90"/>
                          </a:lnTo>
                          <a:lnTo>
                            <a:pt x="15" y="165"/>
                          </a:lnTo>
                          <a:lnTo>
                            <a:pt x="30" y="225"/>
                          </a:lnTo>
                          <a:lnTo>
                            <a:pt x="45" y="27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92" name="Freeform 72">
                      <a:extLst>
                        <a:ext uri="{FF2B5EF4-FFF2-40B4-BE49-F238E27FC236}">
                          <a16:creationId xmlns:a16="http://schemas.microsoft.com/office/drawing/2014/main" id="{91827DCE-ADEF-D540-0BBB-1E9E8766D3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76" y="12996"/>
                      <a:ext cx="36" cy="38"/>
                    </a:xfrm>
                    <a:custGeom>
                      <a:avLst/>
                      <a:gdLst>
                        <a:gd name="T0" fmla="*/ 0 w 45"/>
                        <a:gd name="T1" fmla="*/ 0 h 60"/>
                        <a:gd name="T2" fmla="*/ 15 w 45"/>
                        <a:gd name="T3" fmla="*/ 45 h 60"/>
                        <a:gd name="T4" fmla="*/ 30 w 45"/>
                        <a:gd name="T5" fmla="*/ 60 h 60"/>
                        <a:gd name="T6" fmla="*/ 45 w 45"/>
                        <a:gd name="T7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60">
                          <a:moveTo>
                            <a:pt x="0" y="0"/>
                          </a:moveTo>
                          <a:lnTo>
                            <a:pt x="15" y="45"/>
                          </a:lnTo>
                          <a:lnTo>
                            <a:pt x="30" y="60"/>
                          </a:lnTo>
                          <a:lnTo>
                            <a:pt x="45" y="6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93" name="Freeform 73">
                      <a:extLst>
                        <a:ext uri="{FF2B5EF4-FFF2-40B4-BE49-F238E27FC236}">
                          <a16:creationId xmlns:a16="http://schemas.microsoft.com/office/drawing/2014/main" id="{1893E149-4234-C1EE-C9ED-4D75C9AC59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12" y="12909"/>
                      <a:ext cx="37" cy="125"/>
                    </a:xfrm>
                    <a:custGeom>
                      <a:avLst/>
                      <a:gdLst>
                        <a:gd name="T0" fmla="*/ 0 w 45"/>
                        <a:gd name="T1" fmla="*/ 195 h 195"/>
                        <a:gd name="T2" fmla="*/ 15 w 45"/>
                        <a:gd name="T3" fmla="*/ 165 h 195"/>
                        <a:gd name="T4" fmla="*/ 15 w 45"/>
                        <a:gd name="T5" fmla="*/ 120 h 195"/>
                        <a:gd name="T6" fmla="*/ 30 w 45"/>
                        <a:gd name="T7" fmla="*/ 60 h 195"/>
                        <a:gd name="T8" fmla="*/ 45 w 45"/>
                        <a:gd name="T9" fmla="*/ 0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195">
                          <a:moveTo>
                            <a:pt x="0" y="195"/>
                          </a:moveTo>
                          <a:lnTo>
                            <a:pt x="15" y="165"/>
                          </a:lnTo>
                          <a:lnTo>
                            <a:pt x="15" y="120"/>
                          </a:lnTo>
                          <a:lnTo>
                            <a:pt x="30" y="6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94" name="Freeform 74">
                      <a:extLst>
                        <a:ext uri="{FF2B5EF4-FFF2-40B4-BE49-F238E27FC236}">
                          <a16:creationId xmlns:a16="http://schemas.microsoft.com/office/drawing/2014/main" id="{F9B67C71-D563-E494-1796-FDB59A248C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49" y="12668"/>
                      <a:ext cx="36" cy="241"/>
                    </a:xfrm>
                    <a:custGeom>
                      <a:avLst/>
                      <a:gdLst>
                        <a:gd name="T0" fmla="*/ 0 w 45"/>
                        <a:gd name="T1" fmla="*/ 375 h 375"/>
                        <a:gd name="T2" fmla="*/ 15 w 45"/>
                        <a:gd name="T3" fmla="*/ 300 h 375"/>
                        <a:gd name="T4" fmla="*/ 15 w 45"/>
                        <a:gd name="T5" fmla="*/ 210 h 375"/>
                        <a:gd name="T6" fmla="*/ 45 w 45"/>
                        <a:gd name="T7" fmla="*/ 0 h 3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375">
                          <a:moveTo>
                            <a:pt x="0" y="375"/>
                          </a:moveTo>
                          <a:lnTo>
                            <a:pt x="15" y="300"/>
                          </a:lnTo>
                          <a:lnTo>
                            <a:pt x="15" y="21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95" name="Freeform 75">
                      <a:extLst>
                        <a:ext uri="{FF2B5EF4-FFF2-40B4-BE49-F238E27FC236}">
                          <a16:creationId xmlns:a16="http://schemas.microsoft.com/office/drawing/2014/main" id="{0F9F0B85-0115-A1D6-292B-3B1F0AECCD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85" y="12331"/>
                      <a:ext cx="36" cy="337"/>
                    </a:xfrm>
                    <a:custGeom>
                      <a:avLst/>
                      <a:gdLst>
                        <a:gd name="T0" fmla="*/ 0 w 45"/>
                        <a:gd name="T1" fmla="*/ 525 h 525"/>
                        <a:gd name="T2" fmla="*/ 15 w 45"/>
                        <a:gd name="T3" fmla="*/ 405 h 525"/>
                        <a:gd name="T4" fmla="*/ 15 w 45"/>
                        <a:gd name="T5" fmla="*/ 270 h 525"/>
                        <a:gd name="T6" fmla="*/ 45 w 45"/>
                        <a:gd name="T7" fmla="*/ 0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25">
                          <a:moveTo>
                            <a:pt x="0" y="525"/>
                          </a:moveTo>
                          <a:lnTo>
                            <a:pt x="15" y="405"/>
                          </a:lnTo>
                          <a:lnTo>
                            <a:pt x="15" y="27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96" name="Freeform 76">
                      <a:extLst>
                        <a:ext uri="{FF2B5EF4-FFF2-40B4-BE49-F238E27FC236}">
                          <a16:creationId xmlns:a16="http://schemas.microsoft.com/office/drawing/2014/main" id="{8297C4F5-6B49-C4A9-242A-C40B3DB471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21" y="11984"/>
                      <a:ext cx="36" cy="347"/>
                    </a:xfrm>
                    <a:custGeom>
                      <a:avLst/>
                      <a:gdLst>
                        <a:gd name="T0" fmla="*/ 0 w 45"/>
                        <a:gd name="T1" fmla="*/ 540 h 540"/>
                        <a:gd name="T2" fmla="*/ 15 w 45"/>
                        <a:gd name="T3" fmla="*/ 270 h 540"/>
                        <a:gd name="T4" fmla="*/ 45 w 45"/>
                        <a:gd name="T5" fmla="*/ 0 h 5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540">
                          <a:moveTo>
                            <a:pt x="0" y="540"/>
                          </a:moveTo>
                          <a:lnTo>
                            <a:pt x="15" y="27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97" name="Freeform 77">
                      <a:extLst>
                        <a:ext uri="{FF2B5EF4-FFF2-40B4-BE49-F238E27FC236}">
                          <a16:creationId xmlns:a16="http://schemas.microsoft.com/office/drawing/2014/main" id="{476AD57D-567E-E256-A7D2-FD1CBC45B5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57" y="11685"/>
                      <a:ext cx="37" cy="299"/>
                    </a:xfrm>
                    <a:custGeom>
                      <a:avLst/>
                      <a:gdLst>
                        <a:gd name="T0" fmla="*/ 0 w 45"/>
                        <a:gd name="T1" fmla="*/ 465 h 465"/>
                        <a:gd name="T2" fmla="*/ 15 w 45"/>
                        <a:gd name="T3" fmla="*/ 225 h 465"/>
                        <a:gd name="T4" fmla="*/ 30 w 45"/>
                        <a:gd name="T5" fmla="*/ 105 h 465"/>
                        <a:gd name="T6" fmla="*/ 45 w 45"/>
                        <a:gd name="T7" fmla="*/ 0 h 4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65">
                          <a:moveTo>
                            <a:pt x="0" y="465"/>
                          </a:moveTo>
                          <a:lnTo>
                            <a:pt x="15" y="225"/>
                          </a:lnTo>
                          <a:lnTo>
                            <a:pt x="30" y="10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98" name="Freeform 78">
                      <a:extLst>
                        <a:ext uri="{FF2B5EF4-FFF2-40B4-BE49-F238E27FC236}">
                          <a16:creationId xmlns:a16="http://schemas.microsoft.com/office/drawing/2014/main" id="{DF97FF67-E2B2-AAFE-DB88-606589DDC0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94" y="11492"/>
                      <a:ext cx="36" cy="193"/>
                    </a:xfrm>
                    <a:custGeom>
                      <a:avLst/>
                      <a:gdLst>
                        <a:gd name="T0" fmla="*/ 0 w 45"/>
                        <a:gd name="T1" fmla="*/ 300 h 300"/>
                        <a:gd name="T2" fmla="*/ 15 w 45"/>
                        <a:gd name="T3" fmla="*/ 210 h 300"/>
                        <a:gd name="T4" fmla="*/ 15 w 45"/>
                        <a:gd name="T5" fmla="*/ 120 h 300"/>
                        <a:gd name="T6" fmla="*/ 30 w 45"/>
                        <a:gd name="T7" fmla="*/ 60 h 300"/>
                        <a:gd name="T8" fmla="*/ 45 w 45"/>
                        <a:gd name="T9" fmla="*/ 0 h 3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300">
                          <a:moveTo>
                            <a:pt x="0" y="300"/>
                          </a:moveTo>
                          <a:lnTo>
                            <a:pt x="15" y="210"/>
                          </a:lnTo>
                          <a:lnTo>
                            <a:pt x="15" y="120"/>
                          </a:lnTo>
                          <a:lnTo>
                            <a:pt x="30" y="6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199" name="Freeform 79">
                      <a:extLst>
                        <a:ext uri="{FF2B5EF4-FFF2-40B4-BE49-F238E27FC236}">
                          <a16:creationId xmlns:a16="http://schemas.microsoft.com/office/drawing/2014/main" id="{B36ACDF4-EEC9-9F82-AF3A-9B73F96A7F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30" y="11434"/>
                      <a:ext cx="37" cy="58"/>
                    </a:xfrm>
                    <a:custGeom>
                      <a:avLst/>
                      <a:gdLst>
                        <a:gd name="T0" fmla="*/ 0 w 45"/>
                        <a:gd name="T1" fmla="*/ 90 h 90"/>
                        <a:gd name="T2" fmla="*/ 15 w 45"/>
                        <a:gd name="T3" fmla="*/ 30 h 90"/>
                        <a:gd name="T4" fmla="*/ 30 w 45"/>
                        <a:gd name="T5" fmla="*/ 0 h 90"/>
                        <a:gd name="T6" fmla="*/ 45 w 45"/>
                        <a:gd name="T7" fmla="*/ 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90">
                          <a:moveTo>
                            <a:pt x="0" y="90"/>
                          </a:moveTo>
                          <a:lnTo>
                            <a:pt x="15" y="30"/>
                          </a:lnTo>
                          <a:lnTo>
                            <a:pt x="30" y="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00" name="Freeform 80">
                      <a:extLst>
                        <a:ext uri="{FF2B5EF4-FFF2-40B4-BE49-F238E27FC236}">
                          <a16:creationId xmlns:a16="http://schemas.microsoft.com/office/drawing/2014/main" id="{D0D95FAC-34C7-E728-A290-A77393B753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67" y="11434"/>
                      <a:ext cx="36" cy="97"/>
                    </a:xfrm>
                    <a:custGeom>
                      <a:avLst/>
                      <a:gdLst>
                        <a:gd name="T0" fmla="*/ 0 w 45"/>
                        <a:gd name="T1" fmla="*/ 0 h 150"/>
                        <a:gd name="T2" fmla="*/ 15 w 45"/>
                        <a:gd name="T3" fmla="*/ 15 h 150"/>
                        <a:gd name="T4" fmla="*/ 15 w 45"/>
                        <a:gd name="T5" fmla="*/ 45 h 150"/>
                        <a:gd name="T6" fmla="*/ 30 w 45"/>
                        <a:gd name="T7" fmla="*/ 90 h 150"/>
                        <a:gd name="T8" fmla="*/ 45 w 45"/>
                        <a:gd name="T9" fmla="*/ 150 h 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150">
                          <a:moveTo>
                            <a:pt x="0" y="0"/>
                          </a:moveTo>
                          <a:lnTo>
                            <a:pt x="15" y="15"/>
                          </a:lnTo>
                          <a:lnTo>
                            <a:pt x="15" y="45"/>
                          </a:lnTo>
                          <a:lnTo>
                            <a:pt x="30" y="90"/>
                          </a:lnTo>
                          <a:lnTo>
                            <a:pt x="45" y="15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01" name="Freeform 81">
                      <a:extLst>
                        <a:ext uri="{FF2B5EF4-FFF2-40B4-BE49-F238E27FC236}">
                          <a16:creationId xmlns:a16="http://schemas.microsoft.com/office/drawing/2014/main" id="{0D2279B8-9424-7099-E69B-17F034F904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03" y="11531"/>
                      <a:ext cx="36" cy="231"/>
                    </a:xfrm>
                    <a:custGeom>
                      <a:avLst/>
                      <a:gdLst>
                        <a:gd name="T0" fmla="*/ 0 w 45"/>
                        <a:gd name="T1" fmla="*/ 0 h 360"/>
                        <a:gd name="T2" fmla="*/ 15 w 45"/>
                        <a:gd name="T3" fmla="*/ 75 h 360"/>
                        <a:gd name="T4" fmla="*/ 15 w 45"/>
                        <a:gd name="T5" fmla="*/ 165 h 360"/>
                        <a:gd name="T6" fmla="*/ 45 w 45"/>
                        <a:gd name="T7" fmla="*/ 360 h 3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360">
                          <a:moveTo>
                            <a:pt x="0" y="0"/>
                          </a:moveTo>
                          <a:lnTo>
                            <a:pt x="15" y="75"/>
                          </a:lnTo>
                          <a:lnTo>
                            <a:pt x="15" y="165"/>
                          </a:lnTo>
                          <a:lnTo>
                            <a:pt x="45" y="36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02" name="Freeform 82">
                      <a:extLst>
                        <a:ext uri="{FF2B5EF4-FFF2-40B4-BE49-F238E27FC236}">
                          <a16:creationId xmlns:a16="http://schemas.microsoft.com/office/drawing/2014/main" id="{87265796-4FE3-CF25-7C0C-C39B133433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39" y="11762"/>
                      <a:ext cx="37" cy="318"/>
                    </a:xfrm>
                    <a:custGeom>
                      <a:avLst/>
                      <a:gdLst>
                        <a:gd name="T0" fmla="*/ 0 w 45"/>
                        <a:gd name="T1" fmla="*/ 0 h 495"/>
                        <a:gd name="T2" fmla="*/ 15 w 45"/>
                        <a:gd name="T3" fmla="*/ 120 h 495"/>
                        <a:gd name="T4" fmla="*/ 15 w 45"/>
                        <a:gd name="T5" fmla="*/ 240 h 495"/>
                        <a:gd name="T6" fmla="*/ 45 w 45"/>
                        <a:gd name="T7" fmla="*/ 495 h 4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95">
                          <a:moveTo>
                            <a:pt x="0" y="0"/>
                          </a:moveTo>
                          <a:lnTo>
                            <a:pt x="15" y="120"/>
                          </a:lnTo>
                          <a:lnTo>
                            <a:pt x="15" y="240"/>
                          </a:lnTo>
                          <a:lnTo>
                            <a:pt x="45" y="4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03" name="Freeform 83">
                      <a:extLst>
                        <a:ext uri="{FF2B5EF4-FFF2-40B4-BE49-F238E27FC236}">
                          <a16:creationId xmlns:a16="http://schemas.microsoft.com/office/drawing/2014/main" id="{DC5F3F52-BAE9-E0FC-B1D1-7CE6AA8705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76" y="12080"/>
                      <a:ext cx="36" cy="357"/>
                    </a:xfrm>
                    <a:custGeom>
                      <a:avLst/>
                      <a:gdLst>
                        <a:gd name="T0" fmla="*/ 0 w 45"/>
                        <a:gd name="T1" fmla="*/ 0 h 555"/>
                        <a:gd name="T2" fmla="*/ 15 w 45"/>
                        <a:gd name="T3" fmla="*/ 135 h 555"/>
                        <a:gd name="T4" fmla="*/ 30 w 45"/>
                        <a:gd name="T5" fmla="*/ 285 h 555"/>
                        <a:gd name="T6" fmla="*/ 30 w 45"/>
                        <a:gd name="T7" fmla="*/ 420 h 555"/>
                        <a:gd name="T8" fmla="*/ 45 w 45"/>
                        <a:gd name="T9" fmla="*/ 555 h 5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555">
                          <a:moveTo>
                            <a:pt x="0" y="0"/>
                          </a:moveTo>
                          <a:lnTo>
                            <a:pt x="15" y="135"/>
                          </a:lnTo>
                          <a:lnTo>
                            <a:pt x="30" y="285"/>
                          </a:lnTo>
                          <a:lnTo>
                            <a:pt x="30" y="420"/>
                          </a:lnTo>
                          <a:lnTo>
                            <a:pt x="45" y="55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04" name="Freeform 84">
                      <a:extLst>
                        <a:ext uri="{FF2B5EF4-FFF2-40B4-BE49-F238E27FC236}">
                          <a16:creationId xmlns:a16="http://schemas.microsoft.com/office/drawing/2014/main" id="{4D82132E-99C9-B937-890B-5F3709A7F9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12" y="12437"/>
                      <a:ext cx="24" cy="308"/>
                    </a:xfrm>
                    <a:custGeom>
                      <a:avLst/>
                      <a:gdLst>
                        <a:gd name="T0" fmla="*/ 0 w 30"/>
                        <a:gd name="T1" fmla="*/ 0 h 480"/>
                        <a:gd name="T2" fmla="*/ 15 w 30"/>
                        <a:gd name="T3" fmla="*/ 255 h 480"/>
                        <a:gd name="T4" fmla="*/ 15 w 30"/>
                        <a:gd name="T5" fmla="*/ 375 h 480"/>
                        <a:gd name="T6" fmla="*/ 30 w 30"/>
                        <a:gd name="T7" fmla="*/ 48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0" h="480">
                          <a:moveTo>
                            <a:pt x="0" y="0"/>
                          </a:moveTo>
                          <a:lnTo>
                            <a:pt x="15" y="255"/>
                          </a:lnTo>
                          <a:lnTo>
                            <a:pt x="15" y="375"/>
                          </a:lnTo>
                          <a:lnTo>
                            <a:pt x="30" y="48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05" name="Freeform 85">
                      <a:extLst>
                        <a:ext uri="{FF2B5EF4-FFF2-40B4-BE49-F238E27FC236}">
                          <a16:creationId xmlns:a16="http://schemas.microsoft.com/office/drawing/2014/main" id="{1C05A64B-60A2-4C5A-C09D-A2440FE98A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36" y="12745"/>
                      <a:ext cx="38" cy="212"/>
                    </a:xfrm>
                    <a:custGeom>
                      <a:avLst/>
                      <a:gdLst>
                        <a:gd name="T0" fmla="*/ 0 w 45"/>
                        <a:gd name="T1" fmla="*/ 0 h 330"/>
                        <a:gd name="T2" fmla="*/ 15 w 45"/>
                        <a:gd name="T3" fmla="*/ 180 h 330"/>
                        <a:gd name="T4" fmla="*/ 30 w 45"/>
                        <a:gd name="T5" fmla="*/ 270 h 330"/>
                        <a:gd name="T6" fmla="*/ 45 w 45"/>
                        <a:gd name="T7" fmla="*/ 330 h 3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330">
                          <a:moveTo>
                            <a:pt x="0" y="0"/>
                          </a:moveTo>
                          <a:lnTo>
                            <a:pt x="15" y="180"/>
                          </a:lnTo>
                          <a:lnTo>
                            <a:pt x="30" y="270"/>
                          </a:lnTo>
                          <a:lnTo>
                            <a:pt x="45" y="33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06" name="Freeform 86">
                      <a:extLst>
                        <a:ext uri="{FF2B5EF4-FFF2-40B4-BE49-F238E27FC236}">
                          <a16:creationId xmlns:a16="http://schemas.microsoft.com/office/drawing/2014/main" id="{D4B823B9-1832-1C2E-494B-BA0BC45AFF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74" y="12957"/>
                      <a:ext cx="35" cy="77"/>
                    </a:xfrm>
                    <a:custGeom>
                      <a:avLst/>
                      <a:gdLst>
                        <a:gd name="T0" fmla="*/ 0 w 45"/>
                        <a:gd name="T1" fmla="*/ 0 h 120"/>
                        <a:gd name="T2" fmla="*/ 15 w 45"/>
                        <a:gd name="T3" fmla="*/ 45 h 120"/>
                        <a:gd name="T4" fmla="*/ 15 w 45"/>
                        <a:gd name="T5" fmla="*/ 90 h 120"/>
                        <a:gd name="T6" fmla="*/ 30 w 45"/>
                        <a:gd name="T7" fmla="*/ 105 h 120"/>
                        <a:gd name="T8" fmla="*/ 45 w 45"/>
                        <a:gd name="T9" fmla="*/ 12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120">
                          <a:moveTo>
                            <a:pt x="0" y="0"/>
                          </a:moveTo>
                          <a:lnTo>
                            <a:pt x="15" y="45"/>
                          </a:lnTo>
                          <a:lnTo>
                            <a:pt x="15" y="90"/>
                          </a:lnTo>
                          <a:lnTo>
                            <a:pt x="30" y="105"/>
                          </a:lnTo>
                          <a:lnTo>
                            <a:pt x="45" y="12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07" name="Freeform 87">
                      <a:extLst>
                        <a:ext uri="{FF2B5EF4-FFF2-40B4-BE49-F238E27FC236}">
                          <a16:creationId xmlns:a16="http://schemas.microsoft.com/office/drawing/2014/main" id="{062B3814-0F32-D408-1D69-5260113B3A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09" y="12957"/>
                      <a:ext cx="36" cy="77"/>
                    </a:xfrm>
                    <a:custGeom>
                      <a:avLst/>
                      <a:gdLst>
                        <a:gd name="T0" fmla="*/ 0 w 45"/>
                        <a:gd name="T1" fmla="*/ 120 h 120"/>
                        <a:gd name="T2" fmla="*/ 15 w 45"/>
                        <a:gd name="T3" fmla="*/ 105 h 120"/>
                        <a:gd name="T4" fmla="*/ 15 w 45"/>
                        <a:gd name="T5" fmla="*/ 90 h 120"/>
                        <a:gd name="T6" fmla="*/ 30 w 45"/>
                        <a:gd name="T7" fmla="*/ 45 h 120"/>
                        <a:gd name="T8" fmla="*/ 45 w 45"/>
                        <a:gd name="T9" fmla="*/ 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120">
                          <a:moveTo>
                            <a:pt x="0" y="120"/>
                          </a:moveTo>
                          <a:lnTo>
                            <a:pt x="15" y="105"/>
                          </a:lnTo>
                          <a:lnTo>
                            <a:pt x="15" y="90"/>
                          </a:lnTo>
                          <a:lnTo>
                            <a:pt x="30" y="4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08" name="Freeform 88">
                      <a:extLst>
                        <a:ext uri="{FF2B5EF4-FFF2-40B4-BE49-F238E27FC236}">
                          <a16:creationId xmlns:a16="http://schemas.microsoft.com/office/drawing/2014/main" id="{3237CF19-6621-9705-D287-917AB5B8BE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45" y="12745"/>
                      <a:ext cx="37" cy="212"/>
                    </a:xfrm>
                    <a:custGeom>
                      <a:avLst/>
                      <a:gdLst>
                        <a:gd name="T0" fmla="*/ 0 w 45"/>
                        <a:gd name="T1" fmla="*/ 330 h 330"/>
                        <a:gd name="T2" fmla="*/ 15 w 45"/>
                        <a:gd name="T3" fmla="*/ 270 h 330"/>
                        <a:gd name="T4" fmla="*/ 15 w 45"/>
                        <a:gd name="T5" fmla="*/ 180 h 330"/>
                        <a:gd name="T6" fmla="*/ 30 w 45"/>
                        <a:gd name="T7" fmla="*/ 105 h 330"/>
                        <a:gd name="T8" fmla="*/ 45 w 45"/>
                        <a:gd name="T9" fmla="*/ 0 h 3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330">
                          <a:moveTo>
                            <a:pt x="0" y="330"/>
                          </a:moveTo>
                          <a:lnTo>
                            <a:pt x="15" y="270"/>
                          </a:lnTo>
                          <a:lnTo>
                            <a:pt x="15" y="180"/>
                          </a:lnTo>
                          <a:lnTo>
                            <a:pt x="30" y="10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09" name="Freeform 89">
                      <a:extLst>
                        <a:ext uri="{FF2B5EF4-FFF2-40B4-BE49-F238E27FC236}">
                          <a16:creationId xmlns:a16="http://schemas.microsoft.com/office/drawing/2014/main" id="{5E010809-E916-A691-CE6C-FFE9BD85E4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82" y="12437"/>
                      <a:ext cx="36" cy="308"/>
                    </a:xfrm>
                    <a:custGeom>
                      <a:avLst/>
                      <a:gdLst>
                        <a:gd name="T0" fmla="*/ 0 w 45"/>
                        <a:gd name="T1" fmla="*/ 480 h 480"/>
                        <a:gd name="T2" fmla="*/ 15 w 45"/>
                        <a:gd name="T3" fmla="*/ 375 h 480"/>
                        <a:gd name="T4" fmla="*/ 15 w 45"/>
                        <a:gd name="T5" fmla="*/ 255 h 480"/>
                        <a:gd name="T6" fmla="*/ 45 w 45"/>
                        <a:gd name="T7" fmla="*/ 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80">
                          <a:moveTo>
                            <a:pt x="0" y="480"/>
                          </a:moveTo>
                          <a:lnTo>
                            <a:pt x="15" y="375"/>
                          </a:lnTo>
                          <a:lnTo>
                            <a:pt x="15" y="25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10" name="Freeform 90">
                      <a:extLst>
                        <a:ext uri="{FF2B5EF4-FFF2-40B4-BE49-F238E27FC236}">
                          <a16:creationId xmlns:a16="http://schemas.microsoft.com/office/drawing/2014/main" id="{165D462E-48A3-553C-A977-AA4E51737D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18" y="12080"/>
                      <a:ext cx="37" cy="357"/>
                    </a:xfrm>
                    <a:custGeom>
                      <a:avLst/>
                      <a:gdLst>
                        <a:gd name="T0" fmla="*/ 0 w 45"/>
                        <a:gd name="T1" fmla="*/ 555 h 555"/>
                        <a:gd name="T2" fmla="*/ 15 w 45"/>
                        <a:gd name="T3" fmla="*/ 420 h 555"/>
                        <a:gd name="T4" fmla="*/ 15 w 45"/>
                        <a:gd name="T5" fmla="*/ 285 h 555"/>
                        <a:gd name="T6" fmla="*/ 30 w 45"/>
                        <a:gd name="T7" fmla="*/ 135 h 555"/>
                        <a:gd name="T8" fmla="*/ 45 w 45"/>
                        <a:gd name="T9" fmla="*/ 0 h 5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555">
                          <a:moveTo>
                            <a:pt x="0" y="555"/>
                          </a:moveTo>
                          <a:lnTo>
                            <a:pt x="15" y="420"/>
                          </a:lnTo>
                          <a:lnTo>
                            <a:pt x="15" y="285"/>
                          </a:lnTo>
                          <a:lnTo>
                            <a:pt x="30" y="13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11" name="Freeform 91">
                      <a:extLst>
                        <a:ext uri="{FF2B5EF4-FFF2-40B4-BE49-F238E27FC236}">
                          <a16:creationId xmlns:a16="http://schemas.microsoft.com/office/drawing/2014/main" id="{582521B1-71A8-EAB4-5E44-02283019E0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55" y="11762"/>
                      <a:ext cx="35" cy="318"/>
                    </a:xfrm>
                    <a:custGeom>
                      <a:avLst/>
                      <a:gdLst>
                        <a:gd name="T0" fmla="*/ 0 w 45"/>
                        <a:gd name="T1" fmla="*/ 495 h 495"/>
                        <a:gd name="T2" fmla="*/ 15 w 45"/>
                        <a:gd name="T3" fmla="*/ 240 h 495"/>
                        <a:gd name="T4" fmla="*/ 30 w 45"/>
                        <a:gd name="T5" fmla="*/ 120 h 495"/>
                        <a:gd name="T6" fmla="*/ 45 w 45"/>
                        <a:gd name="T7" fmla="*/ 0 h 4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95">
                          <a:moveTo>
                            <a:pt x="0" y="495"/>
                          </a:moveTo>
                          <a:lnTo>
                            <a:pt x="15" y="240"/>
                          </a:lnTo>
                          <a:lnTo>
                            <a:pt x="30" y="12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12" name="Freeform 92">
                      <a:extLst>
                        <a:ext uri="{FF2B5EF4-FFF2-40B4-BE49-F238E27FC236}">
                          <a16:creationId xmlns:a16="http://schemas.microsoft.com/office/drawing/2014/main" id="{C589DD2A-9BDF-DEFC-1067-3E4BAB24D8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90" y="11531"/>
                      <a:ext cx="37" cy="231"/>
                    </a:xfrm>
                    <a:custGeom>
                      <a:avLst/>
                      <a:gdLst>
                        <a:gd name="T0" fmla="*/ 0 w 45"/>
                        <a:gd name="T1" fmla="*/ 360 h 360"/>
                        <a:gd name="T2" fmla="*/ 15 w 45"/>
                        <a:gd name="T3" fmla="*/ 165 h 360"/>
                        <a:gd name="T4" fmla="*/ 30 w 45"/>
                        <a:gd name="T5" fmla="*/ 75 h 360"/>
                        <a:gd name="T6" fmla="*/ 45 w 45"/>
                        <a:gd name="T7" fmla="*/ 0 h 3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360">
                          <a:moveTo>
                            <a:pt x="0" y="360"/>
                          </a:moveTo>
                          <a:lnTo>
                            <a:pt x="15" y="165"/>
                          </a:lnTo>
                          <a:lnTo>
                            <a:pt x="30" y="7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13" name="Freeform 93">
                      <a:extLst>
                        <a:ext uri="{FF2B5EF4-FFF2-40B4-BE49-F238E27FC236}">
                          <a16:creationId xmlns:a16="http://schemas.microsoft.com/office/drawing/2014/main" id="{0AA7BF46-F4A3-2754-A971-3BF47BEDA4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27" y="11434"/>
                      <a:ext cx="37" cy="97"/>
                    </a:xfrm>
                    <a:custGeom>
                      <a:avLst/>
                      <a:gdLst>
                        <a:gd name="T0" fmla="*/ 0 w 45"/>
                        <a:gd name="T1" fmla="*/ 150 h 150"/>
                        <a:gd name="T2" fmla="*/ 15 w 45"/>
                        <a:gd name="T3" fmla="*/ 90 h 150"/>
                        <a:gd name="T4" fmla="*/ 15 w 45"/>
                        <a:gd name="T5" fmla="*/ 45 h 150"/>
                        <a:gd name="T6" fmla="*/ 30 w 45"/>
                        <a:gd name="T7" fmla="*/ 15 h 150"/>
                        <a:gd name="T8" fmla="*/ 45 w 45"/>
                        <a:gd name="T9" fmla="*/ 0 h 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150">
                          <a:moveTo>
                            <a:pt x="0" y="150"/>
                          </a:moveTo>
                          <a:lnTo>
                            <a:pt x="15" y="90"/>
                          </a:lnTo>
                          <a:lnTo>
                            <a:pt x="15" y="45"/>
                          </a:lnTo>
                          <a:lnTo>
                            <a:pt x="30" y="1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14" name="Freeform 94">
                      <a:extLst>
                        <a:ext uri="{FF2B5EF4-FFF2-40B4-BE49-F238E27FC236}">
                          <a16:creationId xmlns:a16="http://schemas.microsoft.com/office/drawing/2014/main" id="{E7A792A8-CBC2-29EA-661C-45734E5277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64" y="11434"/>
                      <a:ext cx="36" cy="58"/>
                    </a:xfrm>
                    <a:custGeom>
                      <a:avLst/>
                      <a:gdLst>
                        <a:gd name="T0" fmla="*/ 0 w 45"/>
                        <a:gd name="T1" fmla="*/ 0 h 90"/>
                        <a:gd name="T2" fmla="*/ 15 w 45"/>
                        <a:gd name="T3" fmla="*/ 0 h 90"/>
                        <a:gd name="T4" fmla="*/ 15 w 45"/>
                        <a:gd name="T5" fmla="*/ 30 h 90"/>
                        <a:gd name="T6" fmla="*/ 45 w 45"/>
                        <a:gd name="T7" fmla="*/ 9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90">
                          <a:moveTo>
                            <a:pt x="0" y="0"/>
                          </a:moveTo>
                          <a:lnTo>
                            <a:pt x="15" y="0"/>
                          </a:lnTo>
                          <a:lnTo>
                            <a:pt x="15" y="30"/>
                          </a:lnTo>
                          <a:lnTo>
                            <a:pt x="45" y="9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15" name="Freeform 95">
                      <a:extLst>
                        <a:ext uri="{FF2B5EF4-FFF2-40B4-BE49-F238E27FC236}">
                          <a16:creationId xmlns:a16="http://schemas.microsoft.com/office/drawing/2014/main" id="{B3A4EA05-F960-2607-6148-86C277229C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00" y="11492"/>
                      <a:ext cx="37" cy="193"/>
                    </a:xfrm>
                    <a:custGeom>
                      <a:avLst/>
                      <a:gdLst>
                        <a:gd name="T0" fmla="*/ 0 w 45"/>
                        <a:gd name="T1" fmla="*/ 0 h 300"/>
                        <a:gd name="T2" fmla="*/ 15 w 45"/>
                        <a:gd name="T3" fmla="*/ 60 h 300"/>
                        <a:gd name="T4" fmla="*/ 15 w 45"/>
                        <a:gd name="T5" fmla="*/ 120 h 300"/>
                        <a:gd name="T6" fmla="*/ 30 w 45"/>
                        <a:gd name="T7" fmla="*/ 210 h 300"/>
                        <a:gd name="T8" fmla="*/ 45 w 45"/>
                        <a:gd name="T9" fmla="*/ 300 h 3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300">
                          <a:moveTo>
                            <a:pt x="0" y="0"/>
                          </a:moveTo>
                          <a:lnTo>
                            <a:pt x="15" y="60"/>
                          </a:lnTo>
                          <a:lnTo>
                            <a:pt x="15" y="120"/>
                          </a:lnTo>
                          <a:lnTo>
                            <a:pt x="30" y="210"/>
                          </a:lnTo>
                          <a:lnTo>
                            <a:pt x="45" y="30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16" name="Freeform 96">
                      <a:extLst>
                        <a:ext uri="{FF2B5EF4-FFF2-40B4-BE49-F238E27FC236}">
                          <a16:creationId xmlns:a16="http://schemas.microsoft.com/office/drawing/2014/main" id="{C30B0BF6-49C3-9877-3456-AC109ED00D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37" y="11685"/>
                      <a:ext cx="36" cy="299"/>
                    </a:xfrm>
                    <a:custGeom>
                      <a:avLst/>
                      <a:gdLst>
                        <a:gd name="T0" fmla="*/ 0 w 45"/>
                        <a:gd name="T1" fmla="*/ 0 h 465"/>
                        <a:gd name="T2" fmla="*/ 15 w 45"/>
                        <a:gd name="T3" fmla="*/ 105 h 465"/>
                        <a:gd name="T4" fmla="*/ 15 w 45"/>
                        <a:gd name="T5" fmla="*/ 225 h 465"/>
                        <a:gd name="T6" fmla="*/ 45 w 45"/>
                        <a:gd name="T7" fmla="*/ 465 h 4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65">
                          <a:moveTo>
                            <a:pt x="0" y="0"/>
                          </a:moveTo>
                          <a:lnTo>
                            <a:pt x="15" y="105"/>
                          </a:lnTo>
                          <a:lnTo>
                            <a:pt x="15" y="225"/>
                          </a:lnTo>
                          <a:lnTo>
                            <a:pt x="45" y="4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17" name="Freeform 97">
                      <a:extLst>
                        <a:ext uri="{FF2B5EF4-FFF2-40B4-BE49-F238E27FC236}">
                          <a16:creationId xmlns:a16="http://schemas.microsoft.com/office/drawing/2014/main" id="{C91B1F26-DA5F-AA64-EBF7-B6A9166F42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73" y="11984"/>
                      <a:ext cx="36" cy="347"/>
                    </a:xfrm>
                    <a:custGeom>
                      <a:avLst/>
                      <a:gdLst>
                        <a:gd name="T0" fmla="*/ 0 w 45"/>
                        <a:gd name="T1" fmla="*/ 0 h 540"/>
                        <a:gd name="T2" fmla="*/ 15 w 45"/>
                        <a:gd name="T3" fmla="*/ 270 h 540"/>
                        <a:gd name="T4" fmla="*/ 45 w 45"/>
                        <a:gd name="T5" fmla="*/ 540 h 5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540">
                          <a:moveTo>
                            <a:pt x="0" y="0"/>
                          </a:moveTo>
                          <a:lnTo>
                            <a:pt x="15" y="270"/>
                          </a:lnTo>
                          <a:lnTo>
                            <a:pt x="45" y="54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18" name="Freeform 98">
                      <a:extLst>
                        <a:ext uri="{FF2B5EF4-FFF2-40B4-BE49-F238E27FC236}">
                          <a16:creationId xmlns:a16="http://schemas.microsoft.com/office/drawing/2014/main" id="{3E4A96B6-A5B4-7247-2561-5D84B5012F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709" y="12331"/>
                      <a:ext cx="37" cy="337"/>
                    </a:xfrm>
                    <a:custGeom>
                      <a:avLst/>
                      <a:gdLst>
                        <a:gd name="T0" fmla="*/ 0 w 45"/>
                        <a:gd name="T1" fmla="*/ 0 h 525"/>
                        <a:gd name="T2" fmla="*/ 15 w 45"/>
                        <a:gd name="T3" fmla="*/ 270 h 525"/>
                        <a:gd name="T4" fmla="*/ 30 w 45"/>
                        <a:gd name="T5" fmla="*/ 405 h 525"/>
                        <a:gd name="T6" fmla="*/ 45 w 45"/>
                        <a:gd name="T7" fmla="*/ 525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25">
                          <a:moveTo>
                            <a:pt x="0" y="0"/>
                          </a:moveTo>
                          <a:lnTo>
                            <a:pt x="15" y="270"/>
                          </a:lnTo>
                          <a:lnTo>
                            <a:pt x="30" y="405"/>
                          </a:lnTo>
                          <a:lnTo>
                            <a:pt x="45" y="5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19" name="Freeform 99">
                      <a:extLst>
                        <a:ext uri="{FF2B5EF4-FFF2-40B4-BE49-F238E27FC236}">
                          <a16:creationId xmlns:a16="http://schemas.microsoft.com/office/drawing/2014/main" id="{689FE3E5-885F-5C4A-DCE8-73511B086B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746" y="12668"/>
                      <a:ext cx="36" cy="241"/>
                    </a:xfrm>
                    <a:custGeom>
                      <a:avLst/>
                      <a:gdLst>
                        <a:gd name="T0" fmla="*/ 0 w 45"/>
                        <a:gd name="T1" fmla="*/ 0 h 375"/>
                        <a:gd name="T2" fmla="*/ 15 w 45"/>
                        <a:gd name="T3" fmla="*/ 210 h 375"/>
                        <a:gd name="T4" fmla="*/ 30 w 45"/>
                        <a:gd name="T5" fmla="*/ 300 h 375"/>
                        <a:gd name="T6" fmla="*/ 45 w 45"/>
                        <a:gd name="T7" fmla="*/ 375 h 3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375">
                          <a:moveTo>
                            <a:pt x="0" y="0"/>
                          </a:moveTo>
                          <a:lnTo>
                            <a:pt x="15" y="210"/>
                          </a:lnTo>
                          <a:lnTo>
                            <a:pt x="30" y="300"/>
                          </a:lnTo>
                          <a:lnTo>
                            <a:pt x="45" y="37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20" name="Freeform 100">
                      <a:extLst>
                        <a:ext uri="{FF2B5EF4-FFF2-40B4-BE49-F238E27FC236}">
                          <a16:creationId xmlns:a16="http://schemas.microsoft.com/office/drawing/2014/main" id="{72E44006-32A3-DE65-0795-2F498BC738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782" y="12909"/>
                      <a:ext cx="36" cy="125"/>
                    </a:xfrm>
                    <a:custGeom>
                      <a:avLst/>
                      <a:gdLst>
                        <a:gd name="T0" fmla="*/ 0 w 45"/>
                        <a:gd name="T1" fmla="*/ 0 h 195"/>
                        <a:gd name="T2" fmla="*/ 15 w 45"/>
                        <a:gd name="T3" fmla="*/ 60 h 195"/>
                        <a:gd name="T4" fmla="*/ 15 w 45"/>
                        <a:gd name="T5" fmla="*/ 120 h 195"/>
                        <a:gd name="T6" fmla="*/ 30 w 45"/>
                        <a:gd name="T7" fmla="*/ 165 h 195"/>
                        <a:gd name="T8" fmla="*/ 45 w 45"/>
                        <a:gd name="T9" fmla="*/ 19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195">
                          <a:moveTo>
                            <a:pt x="0" y="0"/>
                          </a:moveTo>
                          <a:lnTo>
                            <a:pt x="15" y="60"/>
                          </a:lnTo>
                          <a:lnTo>
                            <a:pt x="15" y="120"/>
                          </a:lnTo>
                          <a:lnTo>
                            <a:pt x="30" y="165"/>
                          </a:lnTo>
                          <a:lnTo>
                            <a:pt x="45" y="1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21" name="Freeform 101">
                      <a:extLst>
                        <a:ext uri="{FF2B5EF4-FFF2-40B4-BE49-F238E27FC236}">
                          <a16:creationId xmlns:a16="http://schemas.microsoft.com/office/drawing/2014/main" id="{9BD7A6E0-0F31-776B-BCF7-535CB6DCDD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818" y="12996"/>
                      <a:ext cx="37" cy="38"/>
                    </a:xfrm>
                    <a:custGeom>
                      <a:avLst/>
                      <a:gdLst>
                        <a:gd name="T0" fmla="*/ 0 w 45"/>
                        <a:gd name="T1" fmla="*/ 60 h 60"/>
                        <a:gd name="T2" fmla="*/ 15 w 45"/>
                        <a:gd name="T3" fmla="*/ 60 h 60"/>
                        <a:gd name="T4" fmla="*/ 30 w 45"/>
                        <a:gd name="T5" fmla="*/ 45 h 60"/>
                        <a:gd name="T6" fmla="*/ 45 w 45"/>
                        <a:gd name="T7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60">
                          <a:moveTo>
                            <a:pt x="0" y="60"/>
                          </a:moveTo>
                          <a:lnTo>
                            <a:pt x="15" y="60"/>
                          </a:lnTo>
                          <a:lnTo>
                            <a:pt x="30" y="4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 cmpd="sng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22" name="Freeform 102">
                      <a:extLst>
                        <a:ext uri="{FF2B5EF4-FFF2-40B4-BE49-F238E27FC236}">
                          <a16:creationId xmlns:a16="http://schemas.microsoft.com/office/drawing/2014/main" id="{9F160A62-640B-F464-47B9-3F66CD9A70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855" y="12822"/>
                      <a:ext cx="24" cy="174"/>
                    </a:xfrm>
                    <a:custGeom>
                      <a:avLst/>
                      <a:gdLst>
                        <a:gd name="T0" fmla="*/ 0 w 30"/>
                        <a:gd name="T1" fmla="*/ 270 h 270"/>
                        <a:gd name="T2" fmla="*/ 15 w 30"/>
                        <a:gd name="T3" fmla="*/ 225 h 270"/>
                        <a:gd name="T4" fmla="*/ 15 w 30"/>
                        <a:gd name="T5" fmla="*/ 165 h 270"/>
                        <a:gd name="T6" fmla="*/ 15 w 30"/>
                        <a:gd name="T7" fmla="*/ 90 h 270"/>
                        <a:gd name="T8" fmla="*/ 30 w 30"/>
                        <a:gd name="T9" fmla="*/ 0 h 2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0" h="270">
                          <a:moveTo>
                            <a:pt x="0" y="270"/>
                          </a:moveTo>
                          <a:lnTo>
                            <a:pt x="15" y="225"/>
                          </a:lnTo>
                          <a:lnTo>
                            <a:pt x="15" y="165"/>
                          </a:lnTo>
                          <a:lnTo>
                            <a:pt x="15" y="9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23" name="Freeform 103">
                      <a:extLst>
                        <a:ext uri="{FF2B5EF4-FFF2-40B4-BE49-F238E27FC236}">
                          <a16:creationId xmlns:a16="http://schemas.microsoft.com/office/drawing/2014/main" id="{242885C7-14AE-30BF-5CA3-815D7A02F1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879" y="12533"/>
                      <a:ext cx="36" cy="289"/>
                    </a:xfrm>
                    <a:custGeom>
                      <a:avLst/>
                      <a:gdLst>
                        <a:gd name="T0" fmla="*/ 0 w 45"/>
                        <a:gd name="T1" fmla="*/ 450 h 450"/>
                        <a:gd name="T2" fmla="*/ 15 w 45"/>
                        <a:gd name="T3" fmla="*/ 345 h 450"/>
                        <a:gd name="T4" fmla="*/ 15 w 45"/>
                        <a:gd name="T5" fmla="*/ 240 h 450"/>
                        <a:gd name="T6" fmla="*/ 45 w 45"/>
                        <a:gd name="T7" fmla="*/ 0 h 4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50">
                          <a:moveTo>
                            <a:pt x="0" y="450"/>
                          </a:moveTo>
                          <a:lnTo>
                            <a:pt x="15" y="345"/>
                          </a:lnTo>
                          <a:lnTo>
                            <a:pt x="15" y="24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24" name="Freeform 104">
                      <a:extLst>
                        <a:ext uri="{FF2B5EF4-FFF2-40B4-BE49-F238E27FC236}">
                          <a16:creationId xmlns:a16="http://schemas.microsoft.com/office/drawing/2014/main" id="{100D1462-3644-C593-CA57-1EFED6BEE6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15" y="12186"/>
                      <a:ext cx="37" cy="347"/>
                    </a:xfrm>
                    <a:custGeom>
                      <a:avLst/>
                      <a:gdLst>
                        <a:gd name="T0" fmla="*/ 0 w 45"/>
                        <a:gd name="T1" fmla="*/ 540 h 540"/>
                        <a:gd name="T2" fmla="*/ 15 w 45"/>
                        <a:gd name="T3" fmla="*/ 405 h 540"/>
                        <a:gd name="T4" fmla="*/ 15 w 45"/>
                        <a:gd name="T5" fmla="*/ 270 h 540"/>
                        <a:gd name="T6" fmla="*/ 45 w 45"/>
                        <a:gd name="T7" fmla="*/ 0 h 5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40">
                          <a:moveTo>
                            <a:pt x="0" y="540"/>
                          </a:moveTo>
                          <a:lnTo>
                            <a:pt x="15" y="405"/>
                          </a:lnTo>
                          <a:lnTo>
                            <a:pt x="15" y="27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25" name="Freeform 105">
                      <a:extLst>
                        <a:ext uri="{FF2B5EF4-FFF2-40B4-BE49-F238E27FC236}">
                          <a16:creationId xmlns:a16="http://schemas.microsoft.com/office/drawing/2014/main" id="{FD6238AE-536E-3535-07D5-2316DF431D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52" y="11849"/>
                      <a:ext cx="36" cy="337"/>
                    </a:xfrm>
                    <a:custGeom>
                      <a:avLst/>
                      <a:gdLst>
                        <a:gd name="T0" fmla="*/ 0 w 45"/>
                        <a:gd name="T1" fmla="*/ 525 h 525"/>
                        <a:gd name="T2" fmla="*/ 15 w 45"/>
                        <a:gd name="T3" fmla="*/ 255 h 525"/>
                        <a:gd name="T4" fmla="*/ 30 w 45"/>
                        <a:gd name="T5" fmla="*/ 120 h 525"/>
                        <a:gd name="T6" fmla="*/ 45 w 45"/>
                        <a:gd name="T7" fmla="*/ 0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25">
                          <a:moveTo>
                            <a:pt x="0" y="525"/>
                          </a:moveTo>
                          <a:lnTo>
                            <a:pt x="15" y="255"/>
                          </a:lnTo>
                          <a:lnTo>
                            <a:pt x="30" y="12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26" name="Freeform 106">
                      <a:extLst>
                        <a:ext uri="{FF2B5EF4-FFF2-40B4-BE49-F238E27FC236}">
                          <a16:creationId xmlns:a16="http://schemas.microsoft.com/office/drawing/2014/main" id="{36AE5985-F1BA-8AB5-0859-57F28B4F6D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88" y="11588"/>
                      <a:ext cx="37" cy="261"/>
                    </a:xfrm>
                    <a:custGeom>
                      <a:avLst/>
                      <a:gdLst>
                        <a:gd name="T0" fmla="*/ 0 w 45"/>
                        <a:gd name="T1" fmla="*/ 405 h 405"/>
                        <a:gd name="T2" fmla="*/ 15 w 45"/>
                        <a:gd name="T3" fmla="*/ 180 h 405"/>
                        <a:gd name="T4" fmla="*/ 30 w 45"/>
                        <a:gd name="T5" fmla="*/ 90 h 405"/>
                        <a:gd name="T6" fmla="*/ 45 w 45"/>
                        <a:gd name="T7" fmla="*/ 0 h 4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05">
                          <a:moveTo>
                            <a:pt x="0" y="405"/>
                          </a:moveTo>
                          <a:lnTo>
                            <a:pt x="15" y="180"/>
                          </a:lnTo>
                          <a:lnTo>
                            <a:pt x="30" y="9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27" name="Freeform 107">
                      <a:extLst>
                        <a:ext uri="{FF2B5EF4-FFF2-40B4-BE49-F238E27FC236}">
                          <a16:creationId xmlns:a16="http://schemas.microsoft.com/office/drawing/2014/main" id="{A5E6A328-9368-855A-3759-1CF313E430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025" y="11444"/>
                      <a:ext cx="36" cy="144"/>
                    </a:xfrm>
                    <a:custGeom>
                      <a:avLst/>
                      <a:gdLst>
                        <a:gd name="T0" fmla="*/ 0 w 45"/>
                        <a:gd name="T1" fmla="*/ 225 h 225"/>
                        <a:gd name="T2" fmla="*/ 15 w 45"/>
                        <a:gd name="T3" fmla="*/ 150 h 225"/>
                        <a:gd name="T4" fmla="*/ 15 w 45"/>
                        <a:gd name="T5" fmla="*/ 90 h 225"/>
                        <a:gd name="T6" fmla="*/ 30 w 45"/>
                        <a:gd name="T7" fmla="*/ 30 h 225"/>
                        <a:gd name="T8" fmla="*/ 45 w 45"/>
                        <a:gd name="T9" fmla="*/ 0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25">
                          <a:moveTo>
                            <a:pt x="0" y="225"/>
                          </a:moveTo>
                          <a:lnTo>
                            <a:pt x="15" y="150"/>
                          </a:lnTo>
                          <a:lnTo>
                            <a:pt x="15" y="90"/>
                          </a:lnTo>
                          <a:lnTo>
                            <a:pt x="30" y="3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28" name="Freeform 108">
                      <a:extLst>
                        <a:ext uri="{FF2B5EF4-FFF2-40B4-BE49-F238E27FC236}">
                          <a16:creationId xmlns:a16="http://schemas.microsoft.com/office/drawing/2014/main" id="{A544DFF0-580E-7615-A97B-378EB15EFE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061" y="11444"/>
                      <a:ext cx="37" cy="9"/>
                    </a:xfrm>
                    <a:custGeom>
                      <a:avLst/>
                      <a:gdLst>
                        <a:gd name="T0" fmla="*/ 0 w 45"/>
                        <a:gd name="T1" fmla="*/ 0 h 15"/>
                        <a:gd name="T2" fmla="*/ 15 w 45"/>
                        <a:gd name="T3" fmla="*/ 0 h 15"/>
                        <a:gd name="T4" fmla="*/ 45 w 45"/>
                        <a:gd name="T5" fmla="*/ 15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15">
                          <a:moveTo>
                            <a:pt x="0" y="0"/>
                          </a:moveTo>
                          <a:lnTo>
                            <a:pt x="15" y="0"/>
                          </a:lnTo>
                          <a:lnTo>
                            <a:pt x="45" y="1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29" name="Freeform 109">
                      <a:extLst>
                        <a:ext uri="{FF2B5EF4-FFF2-40B4-BE49-F238E27FC236}">
                          <a16:creationId xmlns:a16="http://schemas.microsoft.com/office/drawing/2014/main" id="{FDCA2FBC-0BD5-8808-E09D-12F8EA8D11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098" y="11453"/>
                      <a:ext cx="36" cy="164"/>
                    </a:xfrm>
                    <a:custGeom>
                      <a:avLst/>
                      <a:gdLst>
                        <a:gd name="T0" fmla="*/ 0 w 45"/>
                        <a:gd name="T1" fmla="*/ 0 h 255"/>
                        <a:gd name="T2" fmla="*/ 15 w 45"/>
                        <a:gd name="T3" fmla="*/ 45 h 255"/>
                        <a:gd name="T4" fmla="*/ 15 w 45"/>
                        <a:gd name="T5" fmla="*/ 105 h 255"/>
                        <a:gd name="T6" fmla="*/ 30 w 45"/>
                        <a:gd name="T7" fmla="*/ 180 h 255"/>
                        <a:gd name="T8" fmla="*/ 45 w 45"/>
                        <a:gd name="T9" fmla="*/ 255 h 2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55">
                          <a:moveTo>
                            <a:pt x="0" y="0"/>
                          </a:moveTo>
                          <a:lnTo>
                            <a:pt x="15" y="45"/>
                          </a:lnTo>
                          <a:lnTo>
                            <a:pt x="15" y="105"/>
                          </a:lnTo>
                          <a:lnTo>
                            <a:pt x="30" y="180"/>
                          </a:lnTo>
                          <a:lnTo>
                            <a:pt x="45" y="25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30" name="Freeform 110">
                      <a:extLst>
                        <a:ext uri="{FF2B5EF4-FFF2-40B4-BE49-F238E27FC236}">
                          <a16:creationId xmlns:a16="http://schemas.microsoft.com/office/drawing/2014/main" id="{62662EA5-3079-F453-D0BD-47D1FEC29B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134" y="11617"/>
                      <a:ext cx="36" cy="280"/>
                    </a:xfrm>
                    <a:custGeom>
                      <a:avLst/>
                      <a:gdLst>
                        <a:gd name="T0" fmla="*/ 0 w 45"/>
                        <a:gd name="T1" fmla="*/ 0 h 435"/>
                        <a:gd name="T2" fmla="*/ 15 w 45"/>
                        <a:gd name="T3" fmla="*/ 90 h 435"/>
                        <a:gd name="T4" fmla="*/ 15 w 45"/>
                        <a:gd name="T5" fmla="*/ 195 h 435"/>
                        <a:gd name="T6" fmla="*/ 45 w 45"/>
                        <a:gd name="T7" fmla="*/ 435 h 4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35">
                          <a:moveTo>
                            <a:pt x="0" y="0"/>
                          </a:moveTo>
                          <a:lnTo>
                            <a:pt x="15" y="90"/>
                          </a:lnTo>
                          <a:lnTo>
                            <a:pt x="15" y="195"/>
                          </a:lnTo>
                          <a:lnTo>
                            <a:pt x="45" y="43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31" name="Freeform 111">
                      <a:extLst>
                        <a:ext uri="{FF2B5EF4-FFF2-40B4-BE49-F238E27FC236}">
                          <a16:creationId xmlns:a16="http://schemas.microsoft.com/office/drawing/2014/main" id="{8D14B3A5-DDD9-9571-5C41-E9412D10F1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170" y="11897"/>
                      <a:ext cx="36" cy="337"/>
                    </a:xfrm>
                    <a:custGeom>
                      <a:avLst/>
                      <a:gdLst>
                        <a:gd name="T0" fmla="*/ 0 w 45"/>
                        <a:gd name="T1" fmla="*/ 0 h 525"/>
                        <a:gd name="T2" fmla="*/ 15 w 45"/>
                        <a:gd name="T3" fmla="*/ 120 h 525"/>
                        <a:gd name="T4" fmla="*/ 15 w 45"/>
                        <a:gd name="T5" fmla="*/ 255 h 525"/>
                        <a:gd name="T6" fmla="*/ 45 w 45"/>
                        <a:gd name="T7" fmla="*/ 525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25">
                          <a:moveTo>
                            <a:pt x="0" y="0"/>
                          </a:moveTo>
                          <a:lnTo>
                            <a:pt x="15" y="120"/>
                          </a:lnTo>
                          <a:lnTo>
                            <a:pt x="15" y="255"/>
                          </a:lnTo>
                          <a:lnTo>
                            <a:pt x="45" y="5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32" name="Freeform 112">
                      <a:extLst>
                        <a:ext uri="{FF2B5EF4-FFF2-40B4-BE49-F238E27FC236}">
                          <a16:creationId xmlns:a16="http://schemas.microsoft.com/office/drawing/2014/main" id="{7942C3CF-EF31-F208-8475-E30D9A4612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206" y="12234"/>
                      <a:ext cx="37" cy="338"/>
                    </a:xfrm>
                    <a:custGeom>
                      <a:avLst/>
                      <a:gdLst>
                        <a:gd name="T0" fmla="*/ 0 w 45"/>
                        <a:gd name="T1" fmla="*/ 0 h 525"/>
                        <a:gd name="T2" fmla="*/ 15 w 45"/>
                        <a:gd name="T3" fmla="*/ 270 h 525"/>
                        <a:gd name="T4" fmla="*/ 30 w 45"/>
                        <a:gd name="T5" fmla="*/ 405 h 525"/>
                        <a:gd name="T6" fmla="*/ 45 w 45"/>
                        <a:gd name="T7" fmla="*/ 525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25">
                          <a:moveTo>
                            <a:pt x="0" y="0"/>
                          </a:moveTo>
                          <a:lnTo>
                            <a:pt x="15" y="270"/>
                          </a:lnTo>
                          <a:lnTo>
                            <a:pt x="30" y="405"/>
                          </a:lnTo>
                          <a:lnTo>
                            <a:pt x="45" y="52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33" name="Freeform 113">
                      <a:extLst>
                        <a:ext uri="{FF2B5EF4-FFF2-40B4-BE49-F238E27FC236}">
                          <a16:creationId xmlns:a16="http://schemas.microsoft.com/office/drawing/2014/main" id="{E1026C86-8DA6-DB5B-B57F-FFA6E1E2AA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243" y="12572"/>
                      <a:ext cx="36" cy="279"/>
                    </a:xfrm>
                    <a:custGeom>
                      <a:avLst/>
                      <a:gdLst>
                        <a:gd name="T0" fmla="*/ 0 w 45"/>
                        <a:gd name="T1" fmla="*/ 0 h 435"/>
                        <a:gd name="T2" fmla="*/ 15 w 45"/>
                        <a:gd name="T3" fmla="*/ 240 h 435"/>
                        <a:gd name="T4" fmla="*/ 30 w 45"/>
                        <a:gd name="T5" fmla="*/ 345 h 435"/>
                        <a:gd name="T6" fmla="*/ 45 w 45"/>
                        <a:gd name="T7" fmla="*/ 435 h 4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35">
                          <a:moveTo>
                            <a:pt x="0" y="0"/>
                          </a:moveTo>
                          <a:lnTo>
                            <a:pt x="15" y="240"/>
                          </a:lnTo>
                          <a:lnTo>
                            <a:pt x="30" y="345"/>
                          </a:lnTo>
                          <a:lnTo>
                            <a:pt x="45" y="43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34" name="Freeform 114">
                      <a:extLst>
                        <a:ext uri="{FF2B5EF4-FFF2-40B4-BE49-F238E27FC236}">
                          <a16:creationId xmlns:a16="http://schemas.microsoft.com/office/drawing/2014/main" id="{6ED53CB8-BE54-6299-6889-B77D1FDBDF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279" y="12851"/>
                      <a:ext cx="37" cy="164"/>
                    </a:xfrm>
                    <a:custGeom>
                      <a:avLst/>
                      <a:gdLst>
                        <a:gd name="T0" fmla="*/ 0 w 45"/>
                        <a:gd name="T1" fmla="*/ 0 h 255"/>
                        <a:gd name="T2" fmla="*/ 15 w 45"/>
                        <a:gd name="T3" fmla="*/ 75 h 255"/>
                        <a:gd name="T4" fmla="*/ 15 w 45"/>
                        <a:gd name="T5" fmla="*/ 150 h 255"/>
                        <a:gd name="T6" fmla="*/ 30 w 45"/>
                        <a:gd name="T7" fmla="*/ 210 h 255"/>
                        <a:gd name="T8" fmla="*/ 45 w 45"/>
                        <a:gd name="T9" fmla="*/ 255 h 2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55">
                          <a:moveTo>
                            <a:pt x="0" y="0"/>
                          </a:moveTo>
                          <a:lnTo>
                            <a:pt x="15" y="75"/>
                          </a:lnTo>
                          <a:lnTo>
                            <a:pt x="15" y="150"/>
                          </a:lnTo>
                          <a:lnTo>
                            <a:pt x="30" y="210"/>
                          </a:lnTo>
                          <a:lnTo>
                            <a:pt x="45" y="25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35" name="Freeform 115">
                      <a:extLst>
                        <a:ext uri="{FF2B5EF4-FFF2-40B4-BE49-F238E27FC236}">
                          <a16:creationId xmlns:a16="http://schemas.microsoft.com/office/drawing/2014/main" id="{5E19273C-C516-C2BA-AEED-6BDB490B96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316" y="13015"/>
                      <a:ext cx="36" cy="10"/>
                    </a:xfrm>
                    <a:custGeom>
                      <a:avLst/>
                      <a:gdLst>
                        <a:gd name="T0" fmla="*/ 0 w 45"/>
                        <a:gd name="T1" fmla="*/ 0 h 15"/>
                        <a:gd name="T2" fmla="*/ 15 w 45"/>
                        <a:gd name="T3" fmla="*/ 15 h 15"/>
                        <a:gd name="T4" fmla="*/ 45 w 45"/>
                        <a:gd name="T5" fmla="*/ 15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15">
                          <a:moveTo>
                            <a:pt x="0" y="0"/>
                          </a:moveTo>
                          <a:lnTo>
                            <a:pt x="15" y="15"/>
                          </a:lnTo>
                          <a:lnTo>
                            <a:pt x="45" y="15"/>
                          </a:lnTo>
                        </a:path>
                      </a:pathLst>
                    </a:custGeom>
                    <a:noFill/>
                    <a:ln w="6350" cmpd="sng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36" name="Freeform 116">
                      <a:extLst>
                        <a:ext uri="{FF2B5EF4-FFF2-40B4-BE49-F238E27FC236}">
                          <a16:creationId xmlns:a16="http://schemas.microsoft.com/office/drawing/2014/main" id="{803A4DEB-925A-FC69-DED1-4411DCE381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352" y="12880"/>
                      <a:ext cx="36" cy="145"/>
                    </a:xfrm>
                    <a:custGeom>
                      <a:avLst/>
                      <a:gdLst>
                        <a:gd name="T0" fmla="*/ 0 w 45"/>
                        <a:gd name="T1" fmla="*/ 225 h 225"/>
                        <a:gd name="T2" fmla="*/ 15 w 45"/>
                        <a:gd name="T3" fmla="*/ 195 h 225"/>
                        <a:gd name="T4" fmla="*/ 15 w 45"/>
                        <a:gd name="T5" fmla="*/ 135 h 225"/>
                        <a:gd name="T6" fmla="*/ 30 w 45"/>
                        <a:gd name="T7" fmla="*/ 75 h 225"/>
                        <a:gd name="T8" fmla="*/ 45 w 45"/>
                        <a:gd name="T9" fmla="*/ 0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25">
                          <a:moveTo>
                            <a:pt x="0" y="225"/>
                          </a:moveTo>
                          <a:lnTo>
                            <a:pt x="15" y="195"/>
                          </a:lnTo>
                          <a:lnTo>
                            <a:pt x="15" y="135"/>
                          </a:lnTo>
                          <a:lnTo>
                            <a:pt x="30" y="7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37" name="Freeform 117">
                      <a:extLst>
                        <a:ext uri="{FF2B5EF4-FFF2-40B4-BE49-F238E27FC236}">
                          <a16:creationId xmlns:a16="http://schemas.microsoft.com/office/drawing/2014/main" id="{39335CB6-D801-605C-119C-CB7C5FE5A8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388" y="12620"/>
                      <a:ext cx="37" cy="260"/>
                    </a:xfrm>
                    <a:custGeom>
                      <a:avLst/>
                      <a:gdLst>
                        <a:gd name="T0" fmla="*/ 0 w 45"/>
                        <a:gd name="T1" fmla="*/ 405 h 405"/>
                        <a:gd name="T2" fmla="*/ 15 w 45"/>
                        <a:gd name="T3" fmla="*/ 315 h 405"/>
                        <a:gd name="T4" fmla="*/ 15 w 45"/>
                        <a:gd name="T5" fmla="*/ 225 h 405"/>
                        <a:gd name="T6" fmla="*/ 45 w 45"/>
                        <a:gd name="T7" fmla="*/ 0 h 4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405">
                          <a:moveTo>
                            <a:pt x="0" y="405"/>
                          </a:moveTo>
                          <a:lnTo>
                            <a:pt x="15" y="315"/>
                          </a:lnTo>
                          <a:lnTo>
                            <a:pt x="15" y="22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38" name="Freeform 118">
                      <a:extLst>
                        <a:ext uri="{FF2B5EF4-FFF2-40B4-BE49-F238E27FC236}">
                          <a16:creationId xmlns:a16="http://schemas.microsoft.com/office/drawing/2014/main" id="{F7DEA2B5-A195-7D53-69FC-1DE9D9EF06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425" y="12282"/>
                      <a:ext cx="36" cy="338"/>
                    </a:xfrm>
                    <a:custGeom>
                      <a:avLst/>
                      <a:gdLst>
                        <a:gd name="T0" fmla="*/ 0 w 45"/>
                        <a:gd name="T1" fmla="*/ 525 h 525"/>
                        <a:gd name="T2" fmla="*/ 15 w 45"/>
                        <a:gd name="T3" fmla="*/ 405 h 525"/>
                        <a:gd name="T4" fmla="*/ 15 w 45"/>
                        <a:gd name="T5" fmla="*/ 270 h 525"/>
                        <a:gd name="T6" fmla="*/ 45 w 45"/>
                        <a:gd name="T7" fmla="*/ 0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25">
                          <a:moveTo>
                            <a:pt x="0" y="525"/>
                          </a:moveTo>
                          <a:lnTo>
                            <a:pt x="15" y="405"/>
                          </a:lnTo>
                          <a:lnTo>
                            <a:pt x="15" y="27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39" name="Freeform 119">
                      <a:extLst>
                        <a:ext uri="{FF2B5EF4-FFF2-40B4-BE49-F238E27FC236}">
                          <a16:creationId xmlns:a16="http://schemas.microsoft.com/office/drawing/2014/main" id="{A1871B37-1B2C-7838-4542-C1723DAD4C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461" y="11935"/>
                      <a:ext cx="36" cy="347"/>
                    </a:xfrm>
                    <a:custGeom>
                      <a:avLst/>
                      <a:gdLst>
                        <a:gd name="T0" fmla="*/ 0 w 45"/>
                        <a:gd name="T1" fmla="*/ 540 h 540"/>
                        <a:gd name="T2" fmla="*/ 15 w 45"/>
                        <a:gd name="T3" fmla="*/ 270 h 540"/>
                        <a:gd name="T4" fmla="*/ 30 w 45"/>
                        <a:gd name="T5" fmla="*/ 135 h 540"/>
                        <a:gd name="T6" fmla="*/ 45 w 45"/>
                        <a:gd name="T7" fmla="*/ 0 h 5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540">
                          <a:moveTo>
                            <a:pt x="0" y="540"/>
                          </a:moveTo>
                          <a:lnTo>
                            <a:pt x="15" y="270"/>
                          </a:lnTo>
                          <a:lnTo>
                            <a:pt x="30" y="135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40" name="Rectangle 120">
                      <a:extLst>
                        <a:ext uri="{FF2B5EF4-FFF2-40B4-BE49-F238E27FC236}">
                          <a16:creationId xmlns:a16="http://schemas.microsoft.com/office/drawing/2014/main" id="{87982071-C72A-B8C1-4B54-58DF9A2944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34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41" name="Rectangle 121">
                      <a:extLst>
                        <a:ext uri="{FF2B5EF4-FFF2-40B4-BE49-F238E27FC236}">
                          <a16:creationId xmlns:a16="http://schemas.microsoft.com/office/drawing/2014/main" id="{9BED4897-F19E-46B7-BD92-F55F96DA20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31" y="11425"/>
                      <a:ext cx="12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42" name="Rectangle 122">
                      <a:extLst>
                        <a:ext uri="{FF2B5EF4-FFF2-40B4-BE49-F238E27FC236}">
                          <a16:creationId xmlns:a16="http://schemas.microsoft.com/office/drawing/2014/main" id="{53EF33A1-62F7-0386-A91A-9778F48597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43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43" name="Rectangle 123">
                      <a:extLst>
                        <a:ext uri="{FF2B5EF4-FFF2-40B4-BE49-F238E27FC236}">
                          <a16:creationId xmlns:a16="http://schemas.microsoft.com/office/drawing/2014/main" id="{8BBEAACD-7181-449F-E947-A32C238A91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79" y="11425"/>
                      <a:ext cx="37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44" name="Rectangle 124">
                      <a:extLst>
                        <a:ext uri="{FF2B5EF4-FFF2-40B4-BE49-F238E27FC236}">
                          <a16:creationId xmlns:a16="http://schemas.microsoft.com/office/drawing/2014/main" id="{79FE454F-745B-B6A6-F195-ACB79DBC21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4" y="11425"/>
                      <a:ext cx="24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45" name="Rectangle 125">
                      <a:extLst>
                        <a:ext uri="{FF2B5EF4-FFF2-40B4-BE49-F238E27FC236}">
                          <a16:creationId xmlns:a16="http://schemas.microsoft.com/office/drawing/2014/main" id="{92F223ED-B9BC-F389-44D4-101805FFFA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88" y="11425"/>
                      <a:ext cx="37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46" name="Rectangle 126">
                      <a:extLst>
                        <a:ext uri="{FF2B5EF4-FFF2-40B4-BE49-F238E27FC236}">
                          <a16:creationId xmlns:a16="http://schemas.microsoft.com/office/drawing/2014/main" id="{21F231C0-803E-B97A-C573-8EA2B1D370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5" y="11425"/>
                      <a:ext cx="24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47" name="Rectangle 127">
                      <a:extLst>
                        <a:ext uri="{FF2B5EF4-FFF2-40B4-BE49-F238E27FC236}">
                          <a16:creationId xmlns:a16="http://schemas.microsoft.com/office/drawing/2014/main" id="{61FF12B4-2136-8B8C-296C-C427CF72E9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7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48" name="Rectangle 128">
                      <a:extLst>
                        <a:ext uri="{FF2B5EF4-FFF2-40B4-BE49-F238E27FC236}">
                          <a16:creationId xmlns:a16="http://schemas.microsoft.com/office/drawing/2014/main" id="{F4F8FE0D-89C8-8A4B-0153-4B5933A471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33" y="11425"/>
                      <a:ext cx="25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49" name="Rectangle 129">
                      <a:extLst>
                        <a:ext uri="{FF2B5EF4-FFF2-40B4-BE49-F238E27FC236}">
                          <a16:creationId xmlns:a16="http://schemas.microsoft.com/office/drawing/2014/main" id="{89DF6E19-4466-D1ED-75C7-B842B5344D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58" y="11425"/>
                      <a:ext cx="24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50" name="Rectangle 130">
                      <a:extLst>
                        <a:ext uri="{FF2B5EF4-FFF2-40B4-BE49-F238E27FC236}">
                          <a16:creationId xmlns:a16="http://schemas.microsoft.com/office/drawing/2014/main" id="{96CD7589-2AC7-D231-5F70-F4314C33FF5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31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51" name="Rectangle 131">
                      <a:extLst>
                        <a:ext uri="{FF2B5EF4-FFF2-40B4-BE49-F238E27FC236}">
                          <a16:creationId xmlns:a16="http://schemas.microsoft.com/office/drawing/2014/main" id="{E0432154-A84C-665D-D6C3-845C63831D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67" y="11425"/>
                      <a:ext cx="37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52" name="Rectangle 132">
                      <a:extLst>
                        <a:ext uri="{FF2B5EF4-FFF2-40B4-BE49-F238E27FC236}">
                          <a16:creationId xmlns:a16="http://schemas.microsoft.com/office/drawing/2014/main" id="{25C5EB4E-F450-AC6B-F467-B10E45F2BE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04" y="11425"/>
                      <a:ext cx="12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53" name="Rectangle 133">
                      <a:extLst>
                        <a:ext uri="{FF2B5EF4-FFF2-40B4-BE49-F238E27FC236}">
                          <a16:creationId xmlns:a16="http://schemas.microsoft.com/office/drawing/2014/main" id="{BF3A28BB-0FA6-85D7-1FB2-02E09D03A9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64" y="11425"/>
                      <a:ext cx="12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54" name="Rectangle 134">
                      <a:extLst>
                        <a:ext uri="{FF2B5EF4-FFF2-40B4-BE49-F238E27FC236}">
                          <a16:creationId xmlns:a16="http://schemas.microsoft.com/office/drawing/2014/main" id="{6B08425C-90FC-4301-9834-5E65642335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76" y="11425"/>
                      <a:ext cx="37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55" name="Rectangle 135">
                      <a:extLst>
                        <a:ext uri="{FF2B5EF4-FFF2-40B4-BE49-F238E27FC236}">
                          <a16:creationId xmlns:a16="http://schemas.microsoft.com/office/drawing/2014/main" id="{B7819FBA-FE83-6EA8-6A02-10E3AA2A7E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3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56" name="Rectangle 136">
                      <a:extLst>
                        <a:ext uri="{FF2B5EF4-FFF2-40B4-BE49-F238E27FC236}">
                          <a16:creationId xmlns:a16="http://schemas.microsoft.com/office/drawing/2014/main" id="{223746BA-F23E-F390-E8AE-FB7466DAED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8" y="11425"/>
                      <a:ext cx="24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57" name="Rectangle 137">
                      <a:extLst>
                        <a:ext uri="{FF2B5EF4-FFF2-40B4-BE49-F238E27FC236}">
                          <a16:creationId xmlns:a16="http://schemas.microsoft.com/office/drawing/2014/main" id="{03324134-B365-8C0B-8C65-F777BC7076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2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58" name="Rectangle 138">
                      <a:extLst>
                        <a:ext uri="{FF2B5EF4-FFF2-40B4-BE49-F238E27FC236}">
                          <a16:creationId xmlns:a16="http://schemas.microsoft.com/office/drawing/2014/main" id="{DE15B9B5-4E4B-68AB-01DF-9C81D53DE2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58" y="11425"/>
                      <a:ext cx="25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59" name="Rectangle 139">
                      <a:extLst>
                        <a:ext uri="{FF2B5EF4-FFF2-40B4-BE49-F238E27FC236}">
                          <a16:creationId xmlns:a16="http://schemas.microsoft.com/office/drawing/2014/main" id="{1A4FFCC2-761A-9321-3634-DF1F0E109F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31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60" name="Rectangle 140">
                      <a:extLst>
                        <a:ext uri="{FF2B5EF4-FFF2-40B4-BE49-F238E27FC236}">
                          <a16:creationId xmlns:a16="http://schemas.microsoft.com/office/drawing/2014/main" id="{C2E18A71-734E-6974-4D4E-8B742E0521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67" y="11425"/>
                      <a:ext cx="37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61" name="Rectangle 141">
                      <a:extLst>
                        <a:ext uri="{FF2B5EF4-FFF2-40B4-BE49-F238E27FC236}">
                          <a16:creationId xmlns:a16="http://schemas.microsoft.com/office/drawing/2014/main" id="{956032AE-989A-496E-CDC6-3819E30474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04" y="11425"/>
                      <a:ext cx="12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62" name="Rectangle 142">
                      <a:extLst>
                        <a:ext uri="{FF2B5EF4-FFF2-40B4-BE49-F238E27FC236}">
                          <a16:creationId xmlns:a16="http://schemas.microsoft.com/office/drawing/2014/main" id="{275EB72C-110A-50C7-8038-FB15F9A632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64" y="11425"/>
                      <a:ext cx="13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63" name="Rectangle 143">
                      <a:extLst>
                        <a:ext uri="{FF2B5EF4-FFF2-40B4-BE49-F238E27FC236}">
                          <a16:creationId xmlns:a16="http://schemas.microsoft.com/office/drawing/2014/main" id="{1AA9B81C-D9DD-70DA-D92D-F5C3AEC412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77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64" name="Rectangle 144">
                      <a:extLst>
                        <a:ext uri="{FF2B5EF4-FFF2-40B4-BE49-F238E27FC236}">
                          <a16:creationId xmlns:a16="http://schemas.microsoft.com/office/drawing/2014/main" id="{739BEC68-B349-4BF9-3C77-93CED34DC4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13" y="11425"/>
                      <a:ext cx="24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65" name="Rectangle 145">
                      <a:extLst>
                        <a:ext uri="{FF2B5EF4-FFF2-40B4-BE49-F238E27FC236}">
                          <a16:creationId xmlns:a16="http://schemas.microsoft.com/office/drawing/2014/main" id="{CAB28F97-2F77-8A3E-DD87-16A142D0451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37" y="11425"/>
                      <a:ext cx="12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66" name="Rectangle 146">
                      <a:extLst>
                        <a:ext uri="{FF2B5EF4-FFF2-40B4-BE49-F238E27FC236}">
                          <a16:creationId xmlns:a16="http://schemas.microsoft.com/office/drawing/2014/main" id="{44F9C128-13F5-1D0E-230D-92CABC1B06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8" y="11425"/>
                      <a:ext cx="12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67" name="Rectangle 147">
                      <a:extLst>
                        <a:ext uri="{FF2B5EF4-FFF2-40B4-BE49-F238E27FC236}">
                          <a16:creationId xmlns:a16="http://schemas.microsoft.com/office/drawing/2014/main" id="{95D1D33A-A35D-5217-76BE-95773724C5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10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68" name="Rectangle 148">
                      <a:extLst>
                        <a:ext uri="{FF2B5EF4-FFF2-40B4-BE49-F238E27FC236}">
                          <a16:creationId xmlns:a16="http://schemas.microsoft.com/office/drawing/2014/main" id="{BAFCBF8B-32DD-8529-3909-0ADB67995F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46" y="11425"/>
                      <a:ext cx="37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69" name="Rectangle 149">
                      <a:extLst>
                        <a:ext uri="{FF2B5EF4-FFF2-40B4-BE49-F238E27FC236}">
                          <a16:creationId xmlns:a16="http://schemas.microsoft.com/office/drawing/2014/main" id="{43258CDD-7245-D9B7-F318-04777FF87B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31" y="11425"/>
                      <a:ext cx="24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70" name="Rectangle 150">
                      <a:extLst>
                        <a:ext uri="{FF2B5EF4-FFF2-40B4-BE49-F238E27FC236}">
                          <a16:creationId xmlns:a16="http://schemas.microsoft.com/office/drawing/2014/main" id="{4729853D-95B1-48B2-63AB-4CC1BD287E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55" y="11425"/>
                      <a:ext cx="37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71" name="Rectangle 151">
                      <a:extLst>
                        <a:ext uri="{FF2B5EF4-FFF2-40B4-BE49-F238E27FC236}">
                          <a16:creationId xmlns:a16="http://schemas.microsoft.com/office/drawing/2014/main" id="{8385B885-51FF-9CC4-9F64-B11B0C271A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92" y="11425"/>
                      <a:ext cx="24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72" name="Rectangle 152">
                      <a:extLst>
                        <a:ext uri="{FF2B5EF4-FFF2-40B4-BE49-F238E27FC236}">
                          <a16:creationId xmlns:a16="http://schemas.microsoft.com/office/drawing/2014/main" id="{4DC7D3EE-82DA-34A2-3304-406D4C20A93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65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73" name="Rectangle 153">
                      <a:extLst>
                        <a:ext uri="{FF2B5EF4-FFF2-40B4-BE49-F238E27FC236}">
                          <a16:creationId xmlns:a16="http://schemas.microsoft.com/office/drawing/2014/main" id="{9211DB96-0C9B-7BF0-5DC2-08506AC9AD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1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74" name="Rectangle 154">
                      <a:extLst>
                        <a:ext uri="{FF2B5EF4-FFF2-40B4-BE49-F238E27FC236}">
                          <a16:creationId xmlns:a16="http://schemas.microsoft.com/office/drawing/2014/main" id="{D89D025C-77C8-7B57-0B93-1A8884BB45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7" y="11425"/>
                      <a:ext cx="12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75" name="Rectangle 155">
                      <a:extLst>
                        <a:ext uri="{FF2B5EF4-FFF2-40B4-BE49-F238E27FC236}">
                          <a16:creationId xmlns:a16="http://schemas.microsoft.com/office/drawing/2014/main" id="{60C20844-8D6C-FE4A-0343-4C7EA8DDB5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0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76" name="Rectangle 156">
                      <a:extLst>
                        <a:ext uri="{FF2B5EF4-FFF2-40B4-BE49-F238E27FC236}">
                          <a16:creationId xmlns:a16="http://schemas.microsoft.com/office/drawing/2014/main" id="{43A0AD23-67A8-115A-3FE6-710E9662A3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46" y="11425"/>
                      <a:ext cx="37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77" name="Rectangle 157">
                      <a:extLst>
                        <a:ext uri="{FF2B5EF4-FFF2-40B4-BE49-F238E27FC236}">
                          <a16:creationId xmlns:a16="http://schemas.microsoft.com/office/drawing/2014/main" id="{D7CB1E11-710C-8997-FF86-FD0D41C59B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41" y="11425"/>
                      <a:ext cx="25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78" name="Rectangle 158">
                      <a:extLst>
                        <a:ext uri="{FF2B5EF4-FFF2-40B4-BE49-F238E27FC236}">
                          <a16:creationId xmlns:a16="http://schemas.microsoft.com/office/drawing/2014/main" id="{C7647E55-F76B-937D-4392-CC85B6336A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66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79" name="Rectangle 159">
                      <a:extLst>
                        <a:ext uri="{FF2B5EF4-FFF2-40B4-BE49-F238E27FC236}">
                          <a16:creationId xmlns:a16="http://schemas.microsoft.com/office/drawing/2014/main" id="{50EBE1A4-7D91-01D3-DC2D-C74991E17B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02" y="11425"/>
                      <a:ext cx="24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80" name="Rectangle 160">
                      <a:extLst>
                        <a:ext uri="{FF2B5EF4-FFF2-40B4-BE49-F238E27FC236}">
                          <a16:creationId xmlns:a16="http://schemas.microsoft.com/office/drawing/2014/main" id="{7BAA36BC-5BAE-0F86-5F65-C937A429CE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75" y="11425"/>
                      <a:ext cx="24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81" name="Rectangle 161">
                      <a:extLst>
                        <a:ext uri="{FF2B5EF4-FFF2-40B4-BE49-F238E27FC236}">
                          <a16:creationId xmlns:a16="http://schemas.microsoft.com/office/drawing/2014/main" id="{384D32D9-88C2-FEBF-9400-7A7FB06AB1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9" y="11425"/>
                      <a:ext cx="36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82" name="Rectangle 162">
                      <a:extLst>
                        <a:ext uri="{FF2B5EF4-FFF2-40B4-BE49-F238E27FC236}">
                          <a16:creationId xmlns:a16="http://schemas.microsoft.com/office/drawing/2014/main" id="{66F1FA23-FC78-E50E-AC08-1CE70FB6E6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35" y="11425"/>
                      <a:ext cx="25" cy="9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83" name="Rectangle 163">
                      <a:extLst>
                        <a:ext uri="{FF2B5EF4-FFF2-40B4-BE49-F238E27FC236}">
                          <a16:creationId xmlns:a16="http://schemas.microsoft.com/office/drawing/2014/main" id="{03C0E73F-4F29-B9E3-326C-0E17268B68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18" y="13025"/>
                      <a:ext cx="37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84" name="Rectangle 164">
                      <a:extLst>
                        <a:ext uri="{FF2B5EF4-FFF2-40B4-BE49-F238E27FC236}">
                          <a16:creationId xmlns:a16="http://schemas.microsoft.com/office/drawing/2014/main" id="{30C83339-E925-F3C8-36B8-580DBB93CA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55" y="13025"/>
                      <a:ext cx="24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85" name="Rectangle 165">
                      <a:extLst>
                        <a:ext uri="{FF2B5EF4-FFF2-40B4-BE49-F238E27FC236}">
                          <a16:creationId xmlns:a16="http://schemas.microsoft.com/office/drawing/2014/main" id="{1CAA8EF8-8F91-6271-7043-3DF4F0E556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79" y="13025"/>
                      <a:ext cx="24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86" name="Rectangle 166">
                      <a:extLst>
                        <a:ext uri="{FF2B5EF4-FFF2-40B4-BE49-F238E27FC236}">
                          <a16:creationId xmlns:a16="http://schemas.microsoft.com/office/drawing/2014/main" id="{7E01C3C8-75D6-0DD8-6D50-0ACDC5A6CC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2" y="13025"/>
                      <a:ext cx="36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87" name="Rectangle 167">
                      <a:extLst>
                        <a:ext uri="{FF2B5EF4-FFF2-40B4-BE49-F238E27FC236}">
                          <a16:creationId xmlns:a16="http://schemas.microsoft.com/office/drawing/2014/main" id="{B88B237D-3C2F-4805-335B-BEB3607B7F3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8" y="13025"/>
                      <a:ext cx="37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88" name="Rectangle 168">
                      <a:extLst>
                        <a:ext uri="{FF2B5EF4-FFF2-40B4-BE49-F238E27FC236}">
                          <a16:creationId xmlns:a16="http://schemas.microsoft.com/office/drawing/2014/main" id="{4CD841C1-1616-2298-1F76-04DC507425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7" y="13025"/>
                      <a:ext cx="37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89" name="Rectangle 169">
                      <a:extLst>
                        <a:ext uri="{FF2B5EF4-FFF2-40B4-BE49-F238E27FC236}">
                          <a16:creationId xmlns:a16="http://schemas.microsoft.com/office/drawing/2014/main" id="{68DCFCE5-9E14-E896-A9AF-3BD96B5E6DE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34" y="13025"/>
                      <a:ext cx="36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90" name="Rectangle 170">
                      <a:extLst>
                        <a:ext uri="{FF2B5EF4-FFF2-40B4-BE49-F238E27FC236}">
                          <a16:creationId xmlns:a16="http://schemas.microsoft.com/office/drawing/2014/main" id="{12261B38-8442-9519-2925-7201AA3F22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19" y="13025"/>
                      <a:ext cx="24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91" name="Rectangle 171">
                      <a:extLst>
                        <a:ext uri="{FF2B5EF4-FFF2-40B4-BE49-F238E27FC236}">
                          <a16:creationId xmlns:a16="http://schemas.microsoft.com/office/drawing/2014/main" id="{848A300A-45DE-FD4B-C5EA-F733FCFE2C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43" y="13025"/>
                      <a:ext cx="36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92" name="Rectangle 172">
                      <a:extLst>
                        <a:ext uri="{FF2B5EF4-FFF2-40B4-BE49-F238E27FC236}">
                          <a16:creationId xmlns:a16="http://schemas.microsoft.com/office/drawing/2014/main" id="{FBFEC353-1D1B-B028-AF4E-B90EE14C1B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79" y="13025"/>
                      <a:ext cx="24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93" name="Rectangle 173">
                      <a:extLst>
                        <a:ext uri="{FF2B5EF4-FFF2-40B4-BE49-F238E27FC236}">
                          <a16:creationId xmlns:a16="http://schemas.microsoft.com/office/drawing/2014/main" id="{3E5DB440-1A1E-5A7B-FE4B-53C61CB620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2" y="13025"/>
                      <a:ext cx="36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94" name="Rectangle 174">
                      <a:extLst>
                        <a:ext uri="{FF2B5EF4-FFF2-40B4-BE49-F238E27FC236}">
                          <a16:creationId xmlns:a16="http://schemas.microsoft.com/office/drawing/2014/main" id="{B94975C2-66AE-BBC1-43DE-BC681C1859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88" y="13025"/>
                      <a:ext cx="37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95" name="Rectangle 175">
                      <a:extLst>
                        <a:ext uri="{FF2B5EF4-FFF2-40B4-BE49-F238E27FC236}">
                          <a16:creationId xmlns:a16="http://schemas.microsoft.com/office/drawing/2014/main" id="{C76EF726-3200-8CC5-F840-228099DABF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5" y="13025"/>
                      <a:ext cx="12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96" name="Rectangle 176">
                      <a:extLst>
                        <a:ext uri="{FF2B5EF4-FFF2-40B4-BE49-F238E27FC236}">
                          <a16:creationId xmlns:a16="http://schemas.microsoft.com/office/drawing/2014/main" id="{C6173A9C-8ADA-A728-5EA1-8AEC404F3D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85" y="13025"/>
                      <a:ext cx="12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97" name="Rectangle 177">
                      <a:extLst>
                        <a:ext uri="{FF2B5EF4-FFF2-40B4-BE49-F238E27FC236}">
                          <a16:creationId xmlns:a16="http://schemas.microsoft.com/office/drawing/2014/main" id="{C3386FAE-C710-F9A2-1E80-B6E7E88444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7" y="13025"/>
                      <a:ext cx="37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98" name="Rectangle 178">
                      <a:extLst>
                        <a:ext uri="{FF2B5EF4-FFF2-40B4-BE49-F238E27FC236}">
                          <a16:creationId xmlns:a16="http://schemas.microsoft.com/office/drawing/2014/main" id="{F15B88F1-7FAB-543C-3A4C-7DA6CD3A56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34" y="13025"/>
                      <a:ext cx="24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299" name="Rectangle 179">
                      <a:extLst>
                        <a:ext uri="{FF2B5EF4-FFF2-40B4-BE49-F238E27FC236}">
                          <a16:creationId xmlns:a16="http://schemas.microsoft.com/office/drawing/2014/main" id="{A7BCDE6E-3F18-0C46-9A8A-39797F102A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58" y="13025"/>
                      <a:ext cx="12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00" name="Rectangle 180">
                      <a:extLst>
                        <a:ext uri="{FF2B5EF4-FFF2-40B4-BE49-F238E27FC236}">
                          <a16:creationId xmlns:a16="http://schemas.microsoft.com/office/drawing/2014/main" id="{BEA8DAD3-A635-2C24-4E3C-3F26509344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9" y="13025"/>
                      <a:ext cx="12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01" name="Rectangle 181">
                      <a:extLst>
                        <a:ext uri="{FF2B5EF4-FFF2-40B4-BE49-F238E27FC236}">
                          <a16:creationId xmlns:a16="http://schemas.microsoft.com/office/drawing/2014/main" id="{8A602F5A-0B47-9C16-E8D3-74FCB80AA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31" y="13025"/>
                      <a:ext cx="36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02" name="Rectangle 182">
                      <a:extLst>
                        <a:ext uri="{FF2B5EF4-FFF2-40B4-BE49-F238E27FC236}">
                          <a16:creationId xmlns:a16="http://schemas.microsoft.com/office/drawing/2014/main" id="{A37F3FCA-6640-7EC2-4C84-CB48179606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67" y="13025"/>
                      <a:ext cx="37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03" name="Rectangle 183">
                      <a:extLst>
                        <a:ext uri="{FF2B5EF4-FFF2-40B4-BE49-F238E27FC236}">
                          <a16:creationId xmlns:a16="http://schemas.microsoft.com/office/drawing/2014/main" id="{50A4665A-5909-C33E-CF13-B179EC1512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52" y="13025"/>
                      <a:ext cx="24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04" name="Rectangle 184">
                      <a:extLst>
                        <a:ext uri="{FF2B5EF4-FFF2-40B4-BE49-F238E27FC236}">
                          <a16:creationId xmlns:a16="http://schemas.microsoft.com/office/drawing/2014/main" id="{E10C60E5-DB64-3763-5A78-077DD24767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76" y="13025"/>
                      <a:ext cx="37" cy="1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05" name="Rectangle 185">
                      <a:extLst>
                        <a:ext uri="{FF2B5EF4-FFF2-40B4-BE49-F238E27FC236}">
                          <a16:creationId xmlns:a16="http://schemas.microsoft.com/office/drawing/2014/main" id="{DA5542BF-71F4-6FCB-39D9-8168069B79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35" y="13497"/>
                      <a:ext cx="182" cy="28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06" name="Rectangle 186">
                      <a:extLst>
                        <a:ext uri="{FF2B5EF4-FFF2-40B4-BE49-F238E27FC236}">
                          <a16:creationId xmlns:a16="http://schemas.microsoft.com/office/drawing/2014/main" id="{C27E54BE-F2D7-3F9F-21E3-39EE6E05D2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96" y="13176"/>
                      <a:ext cx="70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07" name="Rectangle 187">
                      <a:extLst>
                        <a:ext uri="{FF2B5EF4-FFF2-40B4-BE49-F238E27FC236}">
                          <a16:creationId xmlns:a16="http://schemas.microsoft.com/office/drawing/2014/main" id="{3D2079AA-D711-AE91-E62E-315C801FDC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2" y="11068"/>
                      <a:ext cx="44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08" name="Rectangle 188">
                      <a:extLst>
                        <a:ext uri="{FF2B5EF4-FFF2-40B4-BE49-F238E27FC236}">
                          <a16:creationId xmlns:a16="http://schemas.microsoft.com/office/drawing/2014/main" id="{9BC419A1-E4BF-D792-5974-3544A80B52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09" y="11068"/>
                      <a:ext cx="52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09" name="Rectangle 189">
                      <a:extLst>
                        <a:ext uri="{FF2B5EF4-FFF2-40B4-BE49-F238E27FC236}">
                          <a16:creationId xmlns:a16="http://schemas.microsoft.com/office/drawing/2014/main" id="{8C3DD4ED-F385-3242-8B02-6F687D82D1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1" y="11068"/>
                      <a:ext cx="70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10" name="Rectangle 190">
                      <a:extLst>
                        <a:ext uri="{FF2B5EF4-FFF2-40B4-BE49-F238E27FC236}">
                          <a16:creationId xmlns:a16="http://schemas.microsoft.com/office/drawing/2014/main" id="{CA7BBED1-0546-298C-D18A-C18972A0E3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05" y="11068"/>
                      <a:ext cx="52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11" name="Freeform 191">
                      <a:extLst>
                        <a:ext uri="{FF2B5EF4-FFF2-40B4-BE49-F238E27FC236}">
                          <a16:creationId xmlns:a16="http://schemas.microsoft.com/office/drawing/2014/main" id="{A6B34243-83AB-A536-9F4F-F25E3AA2034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472" y="11005"/>
                      <a:ext cx="97" cy="140"/>
                    </a:xfrm>
                    <a:custGeom>
                      <a:avLst/>
                      <a:gdLst>
                        <a:gd name="T0" fmla="*/ 56 w 128"/>
                        <a:gd name="T1" fmla="*/ 224 h 232"/>
                        <a:gd name="T2" fmla="*/ 56 w 128"/>
                        <a:gd name="T3" fmla="*/ 54 h 232"/>
                        <a:gd name="T4" fmla="*/ 64 w 128"/>
                        <a:gd name="T5" fmla="*/ 46 h 232"/>
                        <a:gd name="T6" fmla="*/ 72 w 128"/>
                        <a:gd name="T7" fmla="*/ 54 h 232"/>
                        <a:gd name="T8" fmla="*/ 72 w 128"/>
                        <a:gd name="T9" fmla="*/ 224 h 232"/>
                        <a:gd name="T10" fmla="*/ 64 w 128"/>
                        <a:gd name="T11" fmla="*/ 232 h 232"/>
                        <a:gd name="T12" fmla="*/ 56 w 128"/>
                        <a:gd name="T13" fmla="*/ 224 h 232"/>
                        <a:gd name="T14" fmla="*/ 0 w 128"/>
                        <a:gd name="T15" fmla="*/ 128 h 232"/>
                        <a:gd name="T16" fmla="*/ 64 w 128"/>
                        <a:gd name="T17" fmla="*/ 0 h 232"/>
                        <a:gd name="T18" fmla="*/ 128 w 128"/>
                        <a:gd name="T19" fmla="*/ 128 h 232"/>
                        <a:gd name="T20" fmla="*/ 0 w 128"/>
                        <a:gd name="T21" fmla="*/ 128 h 2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8" h="232">
                          <a:moveTo>
                            <a:pt x="56" y="224"/>
                          </a:moveTo>
                          <a:lnTo>
                            <a:pt x="56" y="54"/>
                          </a:lnTo>
                          <a:cubicBezTo>
                            <a:pt x="56" y="49"/>
                            <a:pt x="60" y="46"/>
                            <a:pt x="64" y="46"/>
                          </a:cubicBezTo>
                          <a:cubicBezTo>
                            <a:pt x="69" y="46"/>
                            <a:pt x="72" y="49"/>
                            <a:pt x="72" y="54"/>
                          </a:cubicBezTo>
                          <a:lnTo>
                            <a:pt x="72" y="224"/>
                          </a:lnTo>
                          <a:cubicBezTo>
                            <a:pt x="72" y="229"/>
                            <a:pt x="69" y="232"/>
                            <a:pt x="64" y="232"/>
                          </a:cubicBezTo>
                          <a:cubicBezTo>
                            <a:pt x="60" y="232"/>
                            <a:pt x="56" y="229"/>
                            <a:pt x="56" y="224"/>
                          </a:cubicBezTo>
                          <a:close/>
                          <a:moveTo>
                            <a:pt x="0" y="128"/>
                          </a:moveTo>
                          <a:lnTo>
                            <a:pt x="64" y="0"/>
                          </a:lnTo>
                          <a:lnTo>
                            <a:pt x="128" y="128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12" name="Freeform 192">
                      <a:extLst>
                        <a:ext uri="{FF2B5EF4-FFF2-40B4-BE49-F238E27FC236}">
                          <a16:creationId xmlns:a16="http://schemas.microsoft.com/office/drawing/2014/main" id="{CE38F6B6-9F3E-B0DB-CA54-3BAE229106D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503" y="13039"/>
                      <a:ext cx="97" cy="400"/>
                    </a:xfrm>
                    <a:custGeom>
                      <a:avLst/>
                      <a:gdLst>
                        <a:gd name="T0" fmla="*/ 56 w 128"/>
                        <a:gd name="T1" fmla="*/ 656 h 664"/>
                        <a:gd name="T2" fmla="*/ 56 w 128"/>
                        <a:gd name="T3" fmla="*/ 54 h 664"/>
                        <a:gd name="T4" fmla="*/ 64 w 128"/>
                        <a:gd name="T5" fmla="*/ 46 h 664"/>
                        <a:gd name="T6" fmla="*/ 72 w 128"/>
                        <a:gd name="T7" fmla="*/ 54 h 664"/>
                        <a:gd name="T8" fmla="*/ 72 w 128"/>
                        <a:gd name="T9" fmla="*/ 656 h 664"/>
                        <a:gd name="T10" fmla="*/ 64 w 128"/>
                        <a:gd name="T11" fmla="*/ 664 h 664"/>
                        <a:gd name="T12" fmla="*/ 56 w 128"/>
                        <a:gd name="T13" fmla="*/ 656 h 664"/>
                        <a:gd name="T14" fmla="*/ 0 w 128"/>
                        <a:gd name="T15" fmla="*/ 128 h 664"/>
                        <a:gd name="T16" fmla="*/ 64 w 128"/>
                        <a:gd name="T17" fmla="*/ 0 h 664"/>
                        <a:gd name="T18" fmla="*/ 128 w 128"/>
                        <a:gd name="T19" fmla="*/ 128 h 664"/>
                        <a:gd name="T20" fmla="*/ 0 w 128"/>
                        <a:gd name="T21" fmla="*/ 128 h 6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8" h="664">
                          <a:moveTo>
                            <a:pt x="56" y="656"/>
                          </a:moveTo>
                          <a:lnTo>
                            <a:pt x="56" y="54"/>
                          </a:lnTo>
                          <a:cubicBezTo>
                            <a:pt x="56" y="49"/>
                            <a:pt x="60" y="46"/>
                            <a:pt x="64" y="46"/>
                          </a:cubicBezTo>
                          <a:cubicBezTo>
                            <a:pt x="69" y="46"/>
                            <a:pt x="72" y="49"/>
                            <a:pt x="72" y="54"/>
                          </a:cubicBezTo>
                          <a:lnTo>
                            <a:pt x="72" y="656"/>
                          </a:lnTo>
                          <a:cubicBezTo>
                            <a:pt x="72" y="661"/>
                            <a:pt x="69" y="664"/>
                            <a:pt x="64" y="664"/>
                          </a:cubicBezTo>
                          <a:cubicBezTo>
                            <a:pt x="60" y="664"/>
                            <a:pt x="56" y="661"/>
                            <a:pt x="56" y="656"/>
                          </a:cubicBezTo>
                          <a:close/>
                          <a:moveTo>
                            <a:pt x="0" y="128"/>
                          </a:moveTo>
                          <a:lnTo>
                            <a:pt x="64" y="0"/>
                          </a:lnTo>
                          <a:lnTo>
                            <a:pt x="128" y="128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13" name="Freeform 193">
                      <a:extLst>
                        <a:ext uri="{FF2B5EF4-FFF2-40B4-BE49-F238E27FC236}">
                          <a16:creationId xmlns:a16="http://schemas.microsoft.com/office/drawing/2014/main" id="{93EABDF3-E113-8655-D5C7-BEEE60E24E4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952" y="12229"/>
                      <a:ext cx="97" cy="1205"/>
                    </a:xfrm>
                    <a:custGeom>
                      <a:avLst/>
                      <a:gdLst>
                        <a:gd name="T0" fmla="*/ 56 w 128"/>
                        <a:gd name="T1" fmla="*/ 1947 h 2000"/>
                        <a:gd name="T2" fmla="*/ 56 w 128"/>
                        <a:gd name="T3" fmla="*/ 54 h 2000"/>
                        <a:gd name="T4" fmla="*/ 64 w 128"/>
                        <a:gd name="T5" fmla="*/ 46 h 2000"/>
                        <a:gd name="T6" fmla="*/ 72 w 128"/>
                        <a:gd name="T7" fmla="*/ 54 h 2000"/>
                        <a:gd name="T8" fmla="*/ 72 w 128"/>
                        <a:gd name="T9" fmla="*/ 1947 h 2000"/>
                        <a:gd name="T10" fmla="*/ 64 w 128"/>
                        <a:gd name="T11" fmla="*/ 1955 h 2000"/>
                        <a:gd name="T12" fmla="*/ 56 w 128"/>
                        <a:gd name="T13" fmla="*/ 1947 h 2000"/>
                        <a:gd name="T14" fmla="*/ 128 w 128"/>
                        <a:gd name="T15" fmla="*/ 1872 h 2000"/>
                        <a:gd name="T16" fmla="*/ 64 w 128"/>
                        <a:gd name="T17" fmla="*/ 2000 h 2000"/>
                        <a:gd name="T18" fmla="*/ 0 w 128"/>
                        <a:gd name="T19" fmla="*/ 1872 h 2000"/>
                        <a:gd name="T20" fmla="*/ 128 w 128"/>
                        <a:gd name="T21" fmla="*/ 1872 h 2000"/>
                        <a:gd name="T22" fmla="*/ 0 w 128"/>
                        <a:gd name="T23" fmla="*/ 128 h 2000"/>
                        <a:gd name="T24" fmla="*/ 64 w 128"/>
                        <a:gd name="T25" fmla="*/ 0 h 2000"/>
                        <a:gd name="T26" fmla="*/ 128 w 128"/>
                        <a:gd name="T27" fmla="*/ 128 h 2000"/>
                        <a:gd name="T28" fmla="*/ 0 w 128"/>
                        <a:gd name="T29" fmla="*/ 128 h 2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28" h="2000">
                          <a:moveTo>
                            <a:pt x="56" y="1947"/>
                          </a:moveTo>
                          <a:lnTo>
                            <a:pt x="56" y="54"/>
                          </a:lnTo>
                          <a:cubicBezTo>
                            <a:pt x="56" y="49"/>
                            <a:pt x="60" y="46"/>
                            <a:pt x="64" y="46"/>
                          </a:cubicBezTo>
                          <a:cubicBezTo>
                            <a:pt x="69" y="46"/>
                            <a:pt x="72" y="49"/>
                            <a:pt x="72" y="54"/>
                          </a:cubicBezTo>
                          <a:lnTo>
                            <a:pt x="72" y="1947"/>
                          </a:lnTo>
                          <a:cubicBezTo>
                            <a:pt x="72" y="1952"/>
                            <a:pt x="69" y="1955"/>
                            <a:pt x="64" y="1955"/>
                          </a:cubicBezTo>
                          <a:cubicBezTo>
                            <a:pt x="60" y="1955"/>
                            <a:pt x="56" y="1952"/>
                            <a:pt x="56" y="1947"/>
                          </a:cubicBezTo>
                          <a:close/>
                          <a:moveTo>
                            <a:pt x="128" y="1872"/>
                          </a:moveTo>
                          <a:lnTo>
                            <a:pt x="64" y="2000"/>
                          </a:lnTo>
                          <a:lnTo>
                            <a:pt x="0" y="1872"/>
                          </a:lnTo>
                          <a:lnTo>
                            <a:pt x="128" y="1872"/>
                          </a:lnTo>
                          <a:close/>
                          <a:moveTo>
                            <a:pt x="0" y="128"/>
                          </a:moveTo>
                          <a:lnTo>
                            <a:pt x="64" y="0"/>
                          </a:lnTo>
                          <a:lnTo>
                            <a:pt x="128" y="128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14" name="Freeform 194">
                      <a:extLst>
                        <a:ext uri="{FF2B5EF4-FFF2-40B4-BE49-F238E27FC236}">
                          <a16:creationId xmlns:a16="http://schemas.microsoft.com/office/drawing/2014/main" id="{F94C55B4-C4D0-4D76-05FB-C484B879635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952" y="11429"/>
                      <a:ext cx="97" cy="800"/>
                    </a:xfrm>
                    <a:custGeom>
                      <a:avLst/>
                      <a:gdLst>
                        <a:gd name="T0" fmla="*/ 56 w 128"/>
                        <a:gd name="T1" fmla="*/ 1275 h 1328"/>
                        <a:gd name="T2" fmla="*/ 56 w 128"/>
                        <a:gd name="T3" fmla="*/ 54 h 1328"/>
                        <a:gd name="T4" fmla="*/ 64 w 128"/>
                        <a:gd name="T5" fmla="*/ 46 h 1328"/>
                        <a:gd name="T6" fmla="*/ 72 w 128"/>
                        <a:gd name="T7" fmla="*/ 54 h 1328"/>
                        <a:gd name="T8" fmla="*/ 72 w 128"/>
                        <a:gd name="T9" fmla="*/ 1275 h 1328"/>
                        <a:gd name="T10" fmla="*/ 64 w 128"/>
                        <a:gd name="T11" fmla="*/ 1283 h 1328"/>
                        <a:gd name="T12" fmla="*/ 56 w 128"/>
                        <a:gd name="T13" fmla="*/ 1275 h 1328"/>
                        <a:gd name="T14" fmla="*/ 128 w 128"/>
                        <a:gd name="T15" fmla="*/ 1200 h 1328"/>
                        <a:gd name="T16" fmla="*/ 64 w 128"/>
                        <a:gd name="T17" fmla="*/ 1328 h 1328"/>
                        <a:gd name="T18" fmla="*/ 0 w 128"/>
                        <a:gd name="T19" fmla="*/ 1200 h 1328"/>
                        <a:gd name="T20" fmla="*/ 128 w 128"/>
                        <a:gd name="T21" fmla="*/ 1200 h 1328"/>
                        <a:gd name="T22" fmla="*/ 0 w 128"/>
                        <a:gd name="T23" fmla="*/ 128 h 1328"/>
                        <a:gd name="T24" fmla="*/ 64 w 128"/>
                        <a:gd name="T25" fmla="*/ 0 h 1328"/>
                        <a:gd name="T26" fmla="*/ 128 w 128"/>
                        <a:gd name="T27" fmla="*/ 128 h 1328"/>
                        <a:gd name="T28" fmla="*/ 0 w 128"/>
                        <a:gd name="T29" fmla="*/ 128 h 13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28" h="1328">
                          <a:moveTo>
                            <a:pt x="56" y="1275"/>
                          </a:moveTo>
                          <a:lnTo>
                            <a:pt x="56" y="54"/>
                          </a:lnTo>
                          <a:cubicBezTo>
                            <a:pt x="56" y="49"/>
                            <a:pt x="60" y="46"/>
                            <a:pt x="64" y="46"/>
                          </a:cubicBezTo>
                          <a:cubicBezTo>
                            <a:pt x="69" y="46"/>
                            <a:pt x="72" y="49"/>
                            <a:pt x="72" y="54"/>
                          </a:cubicBezTo>
                          <a:lnTo>
                            <a:pt x="72" y="1275"/>
                          </a:lnTo>
                          <a:cubicBezTo>
                            <a:pt x="72" y="1280"/>
                            <a:pt x="69" y="1283"/>
                            <a:pt x="64" y="1283"/>
                          </a:cubicBezTo>
                          <a:cubicBezTo>
                            <a:pt x="60" y="1283"/>
                            <a:pt x="56" y="1280"/>
                            <a:pt x="56" y="1275"/>
                          </a:cubicBezTo>
                          <a:close/>
                          <a:moveTo>
                            <a:pt x="128" y="1200"/>
                          </a:moveTo>
                          <a:lnTo>
                            <a:pt x="64" y="1328"/>
                          </a:lnTo>
                          <a:lnTo>
                            <a:pt x="0" y="1200"/>
                          </a:lnTo>
                          <a:lnTo>
                            <a:pt x="128" y="1200"/>
                          </a:lnTo>
                          <a:close/>
                          <a:moveTo>
                            <a:pt x="0" y="128"/>
                          </a:moveTo>
                          <a:lnTo>
                            <a:pt x="64" y="0"/>
                          </a:lnTo>
                          <a:lnTo>
                            <a:pt x="128" y="128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15" name="Freeform 195">
                      <a:extLst>
                        <a:ext uri="{FF2B5EF4-FFF2-40B4-BE49-F238E27FC236}">
                          <a16:creationId xmlns:a16="http://schemas.microsoft.com/office/drawing/2014/main" id="{2845117F-60B2-BB75-75EB-D137B772247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9667" y="11429"/>
                      <a:ext cx="97" cy="2010"/>
                    </a:xfrm>
                    <a:custGeom>
                      <a:avLst/>
                      <a:gdLst>
                        <a:gd name="T0" fmla="*/ 56 w 128"/>
                        <a:gd name="T1" fmla="*/ 3328 h 3336"/>
                        <a:gd name="T2" fmla="*/ 56 w 128"/>
                        <a:gd name="T3" fmla="*/ 54 h 3336"/>
                        <a:gd name="T4" fmla="*/ 64 w 128"/>
                        <a:gd name="T5" fmla="*/ 46 h 3336"/>
                        <a:gd name="T6" fmla="*/ 72 w 128"/>
                        <a:gd name="T7" fmla="*/ 54 h 3336"/>
                        <a:gd name="T8" fmla="*/ 72 w 128"/>
                        <a:gd name="T9" fmla="*/ 3328 h 3336"/>
                        <a:gd name="T10" fmla="*/ 64 w 128"/>
                        <a:gd name="T11" fmla="*/ 3336 h 3336"/>
                        <a:gd name="T12" fmla="*/ 56 w 128"/>
                        <a:gd name="T13" fmla="*/ 3328 h 3336"/>
                        <a:gd name="T14" fmla="*/ 0 w 128"/>
                        <a:gd name="T15" fmla="*/ 128 h 3336"/>
                        <a:gd name="T16" fmla="*/ 64 w 128"/>
                        <a:gd name="T17" fmla="*/ 0 h 3336"/>
                        <a:gd name="T18" fmla="*/ 128 w 128"/>
                        <a:gd name="T19" fmla="*/ 128 h 3336"/>
                        <a:gd name="T20" fmla="*/ 0 w 128"/>
                        <a:gd name="T21" fmla="*/ 128 h 3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8" h="3336">
                          <a:moveTo>
                            <a:pt x="56" y="3328"/>
                          </a:moveTo>
                          <a:lnTo>
                            <a:pt x="56" y="54"/>
                          </a:lnTo>
                          <a:cubicBezTo>
                            <a:pt x="56" y="49"/>
                            <a:pt x="60" y="46"/>
                            <a:pt x="64" y="46"/>
                          </a:cubicBezTo>
                          <a:cubicBezTo>
                            <a:pt x="69" y="46"/>
                            <a:pt x="72" y="49"/>
                            <a:pt x="72" y="54"/>
                          </a:cubicBezTo>
                          <a:lnTo>
                            <a:pt x="72" y="3328"/>
                          </a:lnTo>
                          <a:cubicBezTo>
                            <a:pt x="72" y="3333"/>
                            <a:pt x="69" y="3336"/>
                            <a:pt x="64" y="3336"/>
                          </a:cubicBezTo>
                          <a:cubicBezTo>
                            <a:pt x="60" y="3336"/>
                            <a:pt x="56" y="3333"/>
                            <a:pt x="56" y="3328"/>
                          </a:cubicBezTo>
                          <a:close/>
                          <a:moveTo>
                            <a:pt x="0" y="128"/>
                          </a:moveTo>
                          <a:lnTo>
                            <a:pt x="64" y="0"/>
                          </a:lnTo>
                          <a:lnTo>
                            <a:pt x="128" y="128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16" name="Rectangle 196">
                      <a:extLst>
                        <a:ext uri="{FF2B5EF4-FFF2-40B4-BE49-F238E27FC236}">
                          <a16:creationId xmlns:a16="http://schemas.microsoft.com/office/drawing/2014/main" id="{F4170574-5AAD-BE64-0C7D-48715BB2C7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0" y="13151"/>
                      <a:ext cx="0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17" name="Rectangle 197">
                      <a:extLst>
                        <a:ext uri="{FF2B5EF4-FFF2-40B4-BE49-F238E27FC236}">
                          <a16:creationId xmlns:a16="http://schemas.microsoft.com/office/drawing/2014/main" id="{75AAFA9D-1566-028A-779B-971B3E3DA3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69" y="13151"/>
                      <a:ext cx="44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18" name="Rectangle 198">
                      <a:extLst>
                        <a:ext uri="{FF2B5EF4-FFF2-40B4-BE49-F238E27FC236}">
                          <a16:creationId xmlns:a16="http://schemas.microsoft.com/office/drawing/2014/main" id="{CD8DFF6F-56BB-51CB-F5EB-E0E19B9F08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67" y="13151"/>
                      <a:ext cx="52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19" name="Rectangle 199">
                      <a:extLst>
                        <a:ext uri="{FF2B5EF4-FFF2-40B4-BE49-F238E27FC236}">
                          <a16:creationId xmlns:a16="http://schemas.microsoft.com/office/drawing/2014/main" id="{50C4E3CA-7609-24A2-7DA3-F332E160BF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7" y="13151"/>
                      <a:ext cx="71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20" name="Rectangle 200">
                      <a:extLst>
                        <a:ext uri="{FF2B5EF4-FFF2-40B4-BE49-F238E27FC236}">
                          <a16:creationId xmlns:a16="http://schemas.microsoft.com/office/drawing/2014/main" id="{E361589D-9B50-8A26-5B9D-B8A064F912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60" y="13151"/>
                      <a:ext cx="52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21" name="Rectangle 201">
                      <a:extLst>
                        <a:ext uri="{FF2B5EF4-FFF2-40B4-BE49-F238E27FC236}">
                          <a16:creationId xmlns:a16="http://schemas.microsoft.com/office/drawing/2014/main" id="{0B83EDC0-7CB8-4A4E-74C7-E734ACC4493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33" y="13218"/>
                      <a:ext cx="164" cy="1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min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22" name="Rectangle 202">
                      <a:extLst>
                        <a:ext uri="{FF2B5EF4-FFF2-40B4-BE49-F238E27FC236}">
                          <a16:creationId xmlns:a16="http://schemas.microsoft.com/office/drawing/2014/main" id="{B878E20D-CC41-2D02-E80A-9096F5FC17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65" y="12698"/>
                      <a:ext cx="78" cy="2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23" name="Rectangle 203">
                      <a:extLst>
                        <a:ext uri="{FF2B5EF4-FFF2-40B4-BE49-F238E27FC236}">
                          <a16:creationId xmlns:a16="http://schemas.microsoft.com/office/drawing/2014/main" id="{3DE12319-DC8A-2F2F-976D-0124D49716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65" y="11774"/>
                      <a:ext cx="78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24" name="Rectangle 204">
                      <a:extLst>
                        <a:ext uri="{FF2B5EF4-FFF2-40B4-BE49-F238E27FC236}">
                          <a16:creationId xmlns:a16="http://schemas.microsoft.com/office/drawing/2014/main" id="{9284084F-9F12-28ED-9229-038475FDEA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75" y="11148"/>
                      <a:ext cx="0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25" name="Rectangle 205">
                      <a:extLst>
                        <a:ext uri="{FF2B5EF4-FFF2-40B4-BE49-F238E27FC236}">
                          <a16:creationId xmlns:a16="http://schemas.microsoft.com/office/drawing/2014/main" id="{5E5C99EE-7A81-310D-AEA1-F0272AC59F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35" y="11148"/>
                      <a:ext cx="47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26" name="Rectangle 206">
                      <a:extLst>
                        <a:ext uri="{FF2B5EF4-FFF2-40B4-BE49-F238E27FC236}">
                          <a16:creationId xmlns:a16="http://schemas.microsoft.com/office/drawing/2014/main" id="{0CCF88CD-BDA9-2CA7-3E86-7DED8FCBC18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30" y="11148"/>
                      <a:ext cx="55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27" name="Rectangle 207">
                      <a:extLst>
                        <a:ext uri="{FF2B5EF4-FFF2-40B4-BE49-F238E27FC236}">
                          <a16:creationId xmlns:a16="http://schemas.microsoft.com/office/drawing/2014/main" id="{F514A99D-759D-520D-1F37-BCE1955CE8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93" y="11148"/>
                      <a:ext cx="70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28" name="Rectangle 208">
                      <a:extLst>
                        <a:ext uri="{FF2B5EF4-FFF2-40B4-BE49-F238E27FC236}">
                          <a16:creationId xmlns:a16="http://schemas.microsoft.com/office/drawing/2014/main" id="{2CDA5756-7119-9BCE-B232-A8C77D68CC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27" y="11148"/>
                      <a:ext cx="52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29" name="Rectangle 209">
                      <a:extLst>
                        <a:ext uri="{FF2B5EF4-FFF2-40B4-BE49-F238E27FC236}">
                          <a16:creationId xmlns:a16="http://schemas.microsoft.com/office/drawing/2014/main" id="{3A7EBE8A-9226-89C2-8FC1-EE02A584A4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77" y="11252"/>
                      <a:ext cx="180" cy="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max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330" name="Freeform 210">
                      <a:extLst>
                        <a:ext uri="{FF2B5EF4-FFF2-40B4-BE49-F238E27FC236}">
                          <a16:creationId xmlns:a16="http://schemas.microsoft.com/office/drawing/2014/main" id="{43E5B15D-676C-04EB-1CCF-C5AE05A9AF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40" y="11769"/>
                      <a:ext cx="34" cy="60"/>
                    </a:xfrm>
                    <a:custGeom>
                      <a:avLst/>
                      <a:gdLst>
                        <a:gd name="T0" fmla="*/ 0 w 30"/>
                        <a:gd name="T1" fmla="*/ 0 h 60"/>
                        <a:gd name="T2" fmla="*/ 15 w 30"/>
                        <a:gd name="T3" fmla="*/ 15 h 60"/>
                        <a:gd name="T4" fmla="*/ 30 w 30"/>
                        <a:gd name="T5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60">
                          <a:moveTo>
                            <a:pt x="0" y="0"/>
                          </a:moveTo>
                          <a:lnTo>
                            <a:pt x="15" y="15"/>
                          </a:lnTo>
                          <a:lnTo>
                            <a:pt x="30" y="6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31" name="Freeform 211">
                      <a:extLst>
                        <a:ext uri="{FF2B5EF4-FFF2-40B4-BE49-F238E27FC236}">
                          <a16:creationId xmlns:a16="http://schemas.microsoft.com/office/drawing/2014/main" id="{93D5339C-EAE6-13FA-F25D-91C1FDEC4C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74" y="11829"/>
                      <a:ext cx="34" cy="135"/>
                    </a:xfrm>
                    <a:custGeom>
                      <a:avLst/>
                      <a:gdLst>
                        <a:gd name="T0" fmla="*/ 0 w 30"/>
                        <a:gd name="T1" fmla="*/ 0 h 135"/>
                        <a:gd name="T2" fmla="*/ 15 w 30"/>
                        <a:gd name="T3" fmla="*/ 60 h 135"/>
                        <a:gd name="T4" fmla="*/ 30 w 30"/>
                        <a:gd name="T5" fmla="*/ 135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35">
                          <a:moveTo>
                            <a:pt x="0" y="0"/>
                          </a:moveTo>
                          <a:lnTo>
                            <a:pt x="15" y="60"/>
                          </a:lnTo>
                          <a:lnTo>
                            <a:pt x="30" y="13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32" name="Freeform 212">
                      <a:extLst>
                        <a:ext uri="{FF2B5EF4-FFF2-40B4-BE49-F238E27FC236}">
                          <a16:creationId xmlns:a16="http://schemas.microsoft.com/office/drawing/2014/main" id="{693D7CDD-C2B2-DD14-CA24-1F326FBE55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08" y="11964"/>
                      <a:ext cx="35" cy="195"/>
                    </a:xfrm>
                    <a:custGeom>
                      <a:avLst/>
                      <a:gdLst>
                        <a:gd name="T0" fmla="*/ 0 w 30"/>
                        <a:gd name="T1" fmla="*/ 0 h 195"/>
                        <a:gd name="T2" fmla="*/ 15 w 30"/>
                        <a:gd name="T3" fmla="*/ 90 h 195"/>
                        <a:gd name="T4" fmla="*/ 30 w 30"/>
                        <a:gd name="T5" fmla="*/ 19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0"/>
                          </a:moveTo>
                          <a:lnTo>
                            <a:pt x="15" y="90"/>
                          </a:lnTo>
                          <a:lnTo>
                            <a:pt x="30" y="1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33" name="Freeform 213">
                      <a:extLst>
                        <a:ext uri="{FF2B5EF4-FFF2-40B4-BE49-F238E27FC236}">
                          <a16:creationId xmlns:a16="http://schemas.microsoft.com/office/drawing/2014/main" id="{5A7A7887-820C-41E7-B4ED-BBA4519F85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43" y="12159"/>
                      <a:ext cx="51" cy="195"/>
                    </a:xfrm>
                    <a:custGeom>
                      <a:avLst/>
                      <a:gdLst>
                        <a:gd name="T0" fmla="*/ 0 w 45"/>
                        <a:gd name="T1" fmla="*/ 0 h 195"/>
                        <a:gd name="T2" fmla="*/ 15 w 45"/>
                        <a:gd name="T3" fmla="*/ 105 h 195"/>
                        <a:gd name="T4" fmla="*/ 45 w 45"/>
                        <a:gd name="T5" fmla="*/ 19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195">
                          <a:moveTo>
                            <a:pt x="0" y="0"/>
                          </a:moveTo>
                          <a:lnTo>
                            <a:pt x="15" y="105"/>
                          </a:lnTo>
                          <a:lnTo>
                            <a:pt x="45" y="1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34" name="Freeform 214">
                      <a:extLst>
                        <a:ext uri="{FF2B5EF4-FFF2-40B4-BE49-F238E27FC236}">
                          <a16:creationId xmlns:a16="http://schemas.microsoft.com/office/drawing/2014/main" id="{593028FB-181C-D9D0-8957-13F0129004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94" y="12354"/>
                      <a:ext cx="35" cy="180"/>
                    </a:xfrm>
                    <a:custGeom>
                      <a:avLst/>
                      <a:gdLst>
                        <a:gd name="T0" fmla="*/ 0 w 30"/>
                        <a:gd name="T1" fmla="*/ 0 h 180"/>
                        <a:gd name="T2" fmla="*/ 15 w 30"/>
                        <a:gd name="T3" fmla="*/ 90 h 180"/>
                        <a:gd name="T4" fmla="*/ 30 w 30"/>
                        <a:gd name="T5" fmla="*/ 180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80">
                          <a:moveTo>
                            <a:pt x="0" y="0"/>
                          </a:moveTo>
                          <a:lnTo>
                            <a:pt x="15" y="90"/>
                          </a:lnTo>
                          <a:lnTo>
                            <a:pt x="30" y="18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35" name="Freeform 215">
                      <a:extLst>
                        <a:ext uri="{FF2B5EF4-FFF2-40B4-BE49-F238E27FC236}">
                          <a16:creationId xmlns:a16="http://schemas.microsoft.com/office/drawing/2014/main" id="{2E005DD6-0AEF-8F60-669D-655850CD7B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29" y="12534"/>
                      <a:ext cx="34" cy="120"/>
                    </a:xfrm>
                    <a:custGeom>
                      <a:avLst/>
                      <a:gdLst>
                        <a:gd name="T0" fmla="*/ 0 w 30"/>
                        <a:gd name="T1" fmla="*/ 0 h 120"/>
                        <a:gd name="T2" fmla="*/ 15 w 30"/>
                        <a:gd name="T3" fmla="*/ 75 h 120"/>
                        <a:gd name="T4" fmla="*/ 30 w 30"/>
                        <a:gd name="T5" fmla="*/ 12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20">
                          <a:moveTo>
                            <a:pt x="0" y="0"/>
                          </a:moveTo>
                          <a:lnTo>
                            <a:pt x="15" y="75"/>
                          </a:lnTo>
                          <a:lnTo>
                            <a:pt x="30" y="12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36" name="Freeform 216">
                      <a:extLst>
                        <a:ext uri="{FF2B5EF4-FFF2-40B4-BE49-F238E27FC236}">
                          <a16:creationId xmlns:a16="http://schemas.microsoft.com/office/drawing/2014/main" id="{81246DD8-9B48-0DF1-AB96-F2F0E09112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63" y="12654"/>
                      <a:ext cx="34" cy="45"/>
                    </a:xfrm>
                    <a:custGeom>
                      <a:avLst/>
                      <a:gdLst>
                        <a:gd name="T0" fmla="*/ 0 w 30"/>
                        <a:gd name="T1" fmla="*/ 0 h 45"/>
                        <a:gd name="T2" fmla="*/ 15 w 30"/>
                        <a:gd name="T3" fmla="*/ 30 h 45"/>
                        <a:gd name="T4" fmla="*/ 30 w 30"/>
                        <a:gd name="T5" fmla="*/ 45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45">
                          <a:moveTo>
                            <a:pt x="0" y="0"/>
                          </a:moveTo>
                          <a:lnTo>
                            <a:pt x="15" y="30"/>
                          </a:lnTo>
                          <a:lnTo>
                            <a:pt x="30" y="4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37" name="Freeform 217">
                      <a:extLst>
                        <a:ext uri="{FF2B5EF4-FFF2-40B4-BE49-F238E27FC236}">
                          <a16:creationId xmlns:a16="http://schemas.microsoft.com/office/drawing/2014/main" id="{C4FA20D0-BCCC-5E79-B00A-645B775E58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97" y="12639"/>
                      <a:ext cx="35" cy="60"/>
                    </a:xfrm>
                    <a:custGeom>
                      <a:avLst/>
                      <a:gdLst>
                        <a:gd name="T0" fmla="*/ 0 w 30"/>
                        <a:gd name="T1" fmla="*/ 60 h 60"/>
                        <a:gd name="T2" fmla="*/ 15 w 30"/>
                        <a:gd name="T3" fmla="*/ 45 h 60"/>
                        <a:gd name="T4" fmla="*/ 30 w 30"/>
                        <a:gd name="T5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60">
                          <a:moveTo>
                            <a:pt x="0" y="60"/>
                          </a:moveTo>
                          <a:lnTo>
                            <a:pt x="15" y="4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38" name="Freeform 218">
                      <a:extLst>
                        <a:ext uri="{FF2B5EF4-FFF2-40B4-BE49-F238E27FC236}">
                          <a16:creationId xmlns:a16="http://schemas.microsoft.com/office/drawing/2014/main" id="{4B863C10-3CD6-1AC1-5808-80945A3901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32" y="12519"/>
                      <a:ext cx="34" cy="120"/>
                    </a:xfrm>
                    <a:custGeom>
                      <a:avLst/>
                      <a:gdLst>
                        <a:gd name="T0" fmla="*/ 0 w 30"/>
                        <a:gd name="T1" fmla="*/ 120 h 120"/>
                        <a:gd name="T2" fmla="*/ 15 w 30"/>
                        <a:gd name="T3" fmla="*/ 75 h 120"/>
                        <a:gd name="T4" fmla="*/ 30 w 30"/>
                        <a:gd name="T5" fmla="*/ 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20">
                          <a:moveTo>
                            <a:pt x="0" y="120"/>
                          </a:moveTo>
                          <a:lnTo>
                            <a:pt x="15" y="7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39" name="Freeform 219">
                      <a:extLst>
                        <a:ext uri="{FF2B5EF4-FFF2-40B4-BE49-F238E27FC236}">
                          <a16:creationId xmlns:a16="http://schemas.microsoft.com/office/drawing/2014/main" id="{A6C11BB9-8EDB-B0DB-6BC6-B181C06145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66" y="12324"/>
                      <a:ext cx="35" cy="195"/>
                    </a:xfrm>
                    <a:custGeom>
                      <a:avLst/>
                      <a:gdLst>
                        <a:gd name="T0" fmla="*/ 0 w 30"/>
                        <a:gd name="T1" fmla="*/ 195 h 195"/>
                        <a:gd name="T2" fmla="*/ 15 w 30"/>
                        <a:gd name="T3" fmla="*/ 105 h 195"/>
                        <a:gd name="T4" fmla="*/ 30 w 30"/>
                        <a:gd name="T5" fmla="*/ 0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195"/>
                          </a:moveTo>
                          <a:lnTo>
                            <a:pt x="15" y="10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40" name="Line 220">
                      <a:extLst>
                        <a:ext uri="{FF2B5EF4-FFF2-40B4-BE49-F238E27FC236}">
                          <a16:creationId xmlns:a16="http://schemas.microsoft.com/office/drawing/2014/main" id="{45AE2C1D-1033-586E-A4C3-55D39FE816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901" y="12129"/>
                      <a:ext cx="34" cy="19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41" name="Freeform 221">
                      <a:extLst>
                        <a:ext uri="{FF2B5EF4-FFF2-40B4-BE49-F238E27FC236}">
                          <a16:creationId xmlns:a16="http://schemas.microsoft.com/office/drawing/2014/main" id="{CA9B5509-8DC8-833F-F640-5B4284AC81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935" y="11934"/>
                      <a:ext cx="34" cy="195"/>
                    </a:xfrm>
                    <a:custGeom>
                      <a:avLst/>
                      <a:gdLst>
                        <a:gd name="T0" fmla="*/ 0 w 30"/>
                        <a:gd name="T1" fmla="*/ 195 h 195"/>
                        <a:gd name="T2" fmla="*/ 15 w 30"/>
                        <a:gd name="T3" fmla="*/ 90 h 195"/>
                        <a:gd name="T4" fmla="*/ 30 w 30"/>
                        <a:gd name="T5" fmla="*/ 0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195"/>
                          </a:moveTo>
                          <a:lnTo>
                            <a:pt x="15" y="9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42" name="Freeform 222">
                      <a:extLst>
                        <a:ext uri="{FF2B5EF4-FFF2-40B4-BE49-F238E27FC236}">
                          <a16:creationId xmlns:a16="http://schemas.microsoft.com/office/drawing/2014/main" id="{C38B52B5-2F4E-CF41-38AD-8094D898DF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969" y="11814"/>
                      <a:ext cx="35" cy="120"/>
                    </a:xfrm>
                    <a:custGeom>
                      <a:avLst/>
                      <a:gdLst>
                        <a:gd name="T0" fmla="*/ 0 w 30"/>
                        <a:gd name="T1" fmla="*/ 120 h 120"/>
                        <a:gd name="T2" fmla="*/ 15 w 30"/>
                        <a:gd name="T3" fmla="*/ 45 h 120"/>
                        <a:gd name="T4" fmla="*/ 30 w 30"/>
                        <a:gd name="T5" fmla="*/ 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20">
                          <a:moveTo>
                            <a:pt x="0" y="120"/>
                          </a:moveTo>
                          <a:lnTo>
                            <a:pt x="15" y="4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43" name="Freeform 223">
                      <a:extLst>
                        <a:ext uri="{FF2B5EF4-FFF2-40B4-BE49-F238E27FC236}">
                          <a16:creationId xmlns:a16="http://schemas.microsoft.com/office/drawing/2014/main" id="{146EC5A3-6D61-EEDA-2DF2-425EC96006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04" y="11754"/>
                      <a:ext cx="34" cy="60"/>
                    </a:xfrm>
                    <a:custGeom>
                      <a:avLst/>
                      <a:gdLst>
                        <a:gd name="T0" fmla="*/ 0 w 30"/>
                        <a:gd name="T1" fmla="*/ 60 h 60"/>
                        <a:gd name="T2" fmla="*/ 15 w 30"/>
                        <a:gd name="T3" fmla="*/ 15 h 60"/>
                        <a:gd name="T4" fmla="*/ 30 w 30"/>
                        <a:gd name="T5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60">
                          <a:moveTo>
                            <a:pt x="0" y="60"/>
                          </a:moveTo>
                          <a:lnTo>
                            <a:pt x="15" y="1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44" name="Freeform 224">
                      <a:extLst>
                        <a:ext uri="{FF2B5EF4-FFF2-40B4-BE49-F238E27FC236}">
                          <a16:creationId xmlns:a16="http://schemas.microsoft.com/office/drawing/2014/main" id="{3E9F31D4-D749-60EA-AE21-5E9BD2367B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38" y="11754"/>
                      <a:ext cx="34" cy="45"/>
                    </a:xfrm>
                    <a:custGeom>
                      <a:avLst/>
                      <a:gdLst>
                        <a:gd name="T0" fmla="*/ 0 w 30"/>
                        <a:gd name="T1" fmla="*/ 0 h 45"/>
                        <a:gd name="T2" fmla="*/ 15 w 30"/>
                        <a:gd name="T3" fmla="*/ 15 h 45"/>
                        <a:gd name="T4" fmla="*/ 30 w 30"/>
                        <a:gd name="T5" fmla="*/ 45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45">
                          <a:moveTo>
                            <a:pt x="0" y="0"/>
                          </a:moveTo>
                          <a:lnTo>
                            <a:pt x="15" y="15"/>
                          </a:lnTo>
                          <a:lnTo>
                            <a:pt x="30" y="4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45" name="Freeform 225">
                      <a:extLst>
                        <a:ext uri="{FF2B5EF4-FFF2-40B4-BE49-F238E27FC236}">
                          <a16:creationId xmlns:a16="http://schemas.microsoft.com/office/drawing/2014/main" id="{9433D577-873C-FC0A-6288-9E7AEE2BB8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72" y="11799"/>
                      <a:ext cx="35" cy="120"/>
                    </a:xfrm>
                    <a:custGeom>
                      <a:avLst/>
                      <a:gdLst>
                        <a:gd name="T0" fmla="*/ 0 w 30"/>
                        <a:gd name="T1" fmla="*/ 0 h 120"/>
                        <a:gd name="T2" fmla="*/ 15 w 30"/>
                        <a:gd name="T3" fmla="*/ 45 h 120"/>
                        <a:gd name="T4" fmla="*/ 30 w 30"/>
                        <a:gd name="T5" fmla="*/ 12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20">
                          <a:moveTo>
                            <a:pt x="0" y="0"/>
                          </a:moveTo>
                          <a:lnTo>
                            <a:pt x="15" y="45"/>
                          </a:lnTo>
                          <a:lnTo>
                            <a:pt x="30" y="12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46" name="Freeform 226">
                      <a:extLst>
                        <a:ext uri="{FF2B5EF4-FFF2-40B4-BE49-F238E27FC236}">
                          <a16:creationId xmlns:a16="http://schemas.microsoft.com/office/drawing/2014/main" id="{82721819-2B18-E3F4-F8E3-9172197A9B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07" y="11919"/>
                      <a:ext cx="51" cy="180"/>
                    </a:xfrm>
                    <a:custGeom>
                      <a:avLst/>
                      <a:gdLst>
                        <a:gd name="T0" fmla="*/ 0 w 45"/>
                        <a:gd name="T1" fmla="*/ 0 h 180"/>
                        <a:gd name="T2" fmla="*/ 15 w 45"/>
                        <a:gd name="T3" fmla="*/ 90 h 180"/>
                        <a:gd name="T4" fmla="*/ 45 w 45"/>
                        <a:gd name="T5" fmla="*/ 180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180">
                          <a:moveTo>
                            <a:pt x="0" y="0"/>
                          </a:moveTo>
                          <a:lnTo>
                            <a:pt x="15" y="90"/>
                          </a:lnTo>
                          <a:lnTo>
                            <a:pt x="45" y="18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47" name="Line 227">
                      <a:extLst>
                        <a:ext uri="{FF2B5EF4-FFF2-40B4-BE49-F238E27FC236}">
                          <a16:creationId xmlns:a16="http://schemas.microsoft.com/office/drawing/2014/main" id="{30C1A465-A66A-2BDF-89D4-D8A2C01087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58" y="12099"/>
                      <a:ext cx="35" cy="19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48" name="Freeform 228">
                      <a:extLst>
                        <a:ext uri="{FF2B5EF4-FFF2-40B4-BE49-F238E27FC236}">
                          <a16:creationId xmlns:a16="http://schemas.microsoft.com/office/drawing/2014/main" id="{9E41F677-FE5F-9C95-434A-DEB8FA68E7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93" y="12294"/>
                      <a:ext cx="34" cy="195"/>
                    </a:xfrm>
                    <a:custGeom>
                      <a:avLst/>
                      <a:gdLst>
                        <a:gd name="T0" fmla="*/ 0 w 30"/>
                        <a:gd name="T1" fmla="*/ 0 h 195"/>
                        <a:gd name="T2" fmla="*/ 15 w 30"/>
                        <a:gd name="T3" fmla="*/ 105 h 195"/>
                        <a:gd name="T4" fmla="*/ 30 w 30"/>
                        <a:gd name="T5" fmla="*/ 19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0"/>
                          </a:moveTo>
                          <a:lnTo>
                            <a:pt x="15" y="105"/>
                          </a:lnTo>
                          <a:lnTo>
                            <a:pt x="30" y="1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49" name="Freeform 229">
                      <a:extLst>
                        <a:ext uri="{FF2B5EF4-FFF2-40B4-BE49-F238E27FC236}">
                          <a16:creationId xmlns:a16="http://schemas.microsoft.com/office/drawing/2014/main" id="{8E88776A-FB48-8B9E-92B0-5171E0B335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27" y="12489"/>
                      <a:ext cx="34" cy="135"/>
                    </a:xfrm>
                    <a:custGeom>
                      <a:avLst/>
                      <a:gdLst>
                        <a:gd name="T0" fmla="*/ 0 w 30"/>
                        <a:gd name="T1" fmla="*/ 0 h 135"/>
                        <a:gd name="T2" fmla="*/ 15 w 30"/>
                        <a:gd name="T3" fmla="*/ 75 h 135"/>
                        <a:gd name="T4" fmla="*/ 30 w 30"/>
                        <a:gd name="T5" fmla="*/ 135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35">
                          <a:moveTo>
                            <a:pt x="0" y="0"/>
                          </a:moveTo>
                          <a:lnTo>
                            <a:pt x="15" y="75"/>
                          </a:lnTo>
                          <a:lnTo>
                            <a:pt x="30" y="13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50" name="Freeform 230">
                      <a:extLst>
                        <a:ext uri="{FF2B5EF4-FFF2-40B4-BE49-F238E27FC236}">
                          <a16:creationId xmlns:a16="http://schemas.microsoft.com/office/drawing/2014/main" id="{890CD9B7-F695-C84A-293D-C7F0CAE670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61" y="12624"/>
                      <a:ext cx="35" cy="60"/>
                    </a:xfrm>
                    <a:custGeom>
                      <a:avLst/>
                      <a:gdLst>
                        <a:gd name="T0" fmla="*/ 0 w 30"/>
                        <a:gd name="T1" fmla="*/ 0 h 60"/>
                        <a:gd name="T2" fmla="*/ 15 w 30"/>
                        <a:gd name="T3" fmla="*/ 45 h 60"/>
                        <a:gd name="T4" fmla="*/ 30 w 30"/>
                        <a:gd name="T5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60">
                          <a:moveTo>
                            <a:pt x="0" y="0"/>
                          </a:moveTo>
                          <a:lnTo>
                            <a:pt x="15" y="45"/>
                          </a:lnTo>
                          <a:lnTo>
                            <a:pt x="30" y="6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51" name="Freeform 231">
                      <a:extLst>
                        <a:ext uri="{FF2B5EF4-FFF2-40B4-BE49-F238E27FC236}">
                          <a16:creationId xmlns:a16="http://schemas.microsoft.com/office/drawing/2014/main" id="{1FDD5326-118C-F231-EE04-5581DBA799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96" y="12669"/>
                      <a:ext cx="34" cy="15"/>
                    </a:xfrm>
                    <a:custGeom>
                      <a:avLst/>
                      <a:gdLst>
                        <a:gd name="T0" fmla="*/ 0 w 30"/>
                        <a:gd name="T1" fmla="*/ 15 h 15"/>
                        <a:gd name="T2" fmla="*/ 15 w 30"/>
                        <a:gd name="T3" fmla="*/ 15 h 15"/>
                        <a:gd name="T4" fmla="*/ 30 w 30"/>
                        <a:gd name="T5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">
                          <a:moveTo>
                            <a:pt x="0" y="15"/>
                          </a:moveTo>
                          <a:lnTo>
                            <a:pt x="15" y="1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52" name="Freeform 232">
                      <a:extLst>
                        <a:ext uri="{FF2B5EF4-FFF2-40B4-BE49-F238E27FC236}">
                          <a16:creationId xmlns:a16="http://schemas.microsoft.com/office/drawing/2014/main" id="{66BC9465-F26E-46A8-CF51-4A158175AA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30" y="12549"/>
                      <a:ext cx="34" cy="120"/>
                    </a:xfrm>
                    <a:custGeom>
                      <a:avLst/>
                      <a:gdLst>
                        <a:gd name="T0" fmla="*/ 0 w 30"/>
                        <a:gd name="T1" fmla="*/ 120 h 120"/>
                        <a:gd name="T2" fmla="*/ 15 w 30"/>
                        <a:gd name="T3" fmla="*/ 75 h 120"/>
                        <a:gd name="T4" fmla="*/ 30 w 30"/>
                        <a:gd name="T5" fmla="*/ 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20">
                          <a:moveTo>
                            <a:pt x="0" y="120"/>
                          </a:moveTo>
                          <a:lnTo>
                            <a:pt x="15" y="7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53" name="Freeform 233">
                      <a:extLst>
                        <a:ext uri="{FF2B5EF4-FFF2-40B4-BE49-F238E27FC236}">
                          <a16:creationId xmlns:a16="http://schemas.microsoft.com/office/drawing/2014/main" id="{F37287DF-340F-5BDF-64E0-1B3E164AEC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64" y="12384"/>
                      <a:ext cx="35" cy="165"/>
                    </a:xfrm>
                    <a:custGeom>
                      <a:avLst/>
                      <a:gdLst>
                        <a:gd name="T0" fmla="*/ 0 w 30"/>
                        <a:gd name="T1" fmla="*/ 165 h 165"/>
                        <a:gd name="T2" fmla="*/ 15 w 30"/>
                        <a:gd name="T3" fmla="*/ 90 h 165"/>
                        <a:gd name="T4" fmla="*/ 30 w 30"/>
                        <a:gd name="T5" fmla="*/ 0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65">
                          <a:moveTo>
                            <a:pt x="0" y="165"/>
                          </a:moveTo>
                          <a:lnTo>
                            <a:pt x="15" y="9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54" name="Freeform 234">
                      <a:extLst>
                        <a:ext uri="{FF2B5EF4-FFF2-40B4-BE49-F238E27FC236}">
                          <a16:creationId xmlns:a16="http://schemas.microsoft.com/office/drawing/2014/main" id="{7F6EB9E1-9EE8-EE26-613E-445615240B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99" y="12189"/>
                      <a:ext cx="34" cy="195"/>
                    </a:xfrm>
                    <a:custGeom>
                      <a:avLst/>
                      <a:gdLst>
                        <a:gd name="T0" fmla="*/ 0 w 30"/>
                        <a:gd name="T1" fmla="*/ 195 h 195"/>
                        <a:gd name="T2" fmla="*/ 15 w 30"/>
                        <a:gd name="T3" fmla="*/ 105 h 195"/>
                        <a:gd name="T4" fmla="*/ 30 w 30"/>
                        <a:gd name="T5" fmla="*/ 0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195"/>
                          </a:moveTo>
                          <a:lnTo>
                            <a:pt x="15" y="10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55" name="Freeform 235">
                      <a:extLst>
                        <a:ext uri="{FF2B5EF4-FFF2-40B4-BE49-F238E27FC236}">
                          <a16:creationId xmlns:a16="http://schemas.microsoft.com/office/drawing/2014/main" id="{4706FDDF-893D-AC2B-362E-FCB759CFAF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33" y="11994"/>
                      <a:ext cx="35" cy="195"/>
                    </a:xfrm>
                    <a:custGeom>
                      <a:avLst/>
                      <a:gdLst>
                        <a:gd name="T0" fmla="*/ 0 w 30"/>
                        <a:gd name="T1" fmla="*/ 195 h 195"/>
                        <a:gd name="T2" fmla="*/ 15 w 30"/>
                        <a:gd name="T3" fmla="*/ 90 h 195"/>
                        <a:gd name="T4" fmla="*/ 30 w 30"/>
                        <a:gd name="T5" fmla="*/ 0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195"/>
                          </a:moveTo>
                          <a:lnTo>
                            <a:pt x="15" y="9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56" name="Freeform 236">
                      <a:extLst>
                        <a:ext uri="{FF2B5EF4-FFF2-40B4-BE49-F238E27FC236}">
                          <a16:creationId xmlns:a16="http://schemas.microsoft.com/office/drawing/2014/main" id="{6E93CEC9-DEDC-D817-D2E2-3697185CA7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68" y="11844"/>
                      <a:ext cx="34" cy="150"/>
                    </a:xfrm>
                    <a:custGeom>
                      <a:avLst/>
                      <a:gdLst>
                        <a:gd name="T0" fmla="*/ 0 w 30"/>
                        <a:gd name="T1" fmla="*/ 150 h 150"/>
                        <a:gd name="T2" fmla="*/ 15 w 30"/>
                        <a:gd name="T3" fmla="*/ 75 h 150"/>
                        <a:gd name="T4" fmla="*/ 30 w 30"/>
                        <a:gd name="T5" fmla="*/ 0 h 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0">
                          <a:moveTo>
                            <a:pt x="0" y="150"/>
                          </a:moveTo>
                          <a:lnTo>
                            <a:pt x="15" y="7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57" name="Freeform 237">
                      <a:extLst>
                        <a:ext uri="{FF2B5EF4-FFF2-40B4-BE49-F238E27FC236}">
                          <a16:creationId xmlns:a16="http://schemas.microsoft.com/office/drawing/2014/main" id="{6A17B535-196D-033E-9DC9-44FDBF8227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02" y="11769"/>
                      <a:ext cx="34" cy="75"/>
                    </a:xfrm>
                    <a:custGeom>
                      <a:avLst/>
                      <a:gdLst>
                        <a:gd name="T0" fmla="*/ 0 w 30"/>
                        <a:gd name="T1" fmla="*/ 75 h 75"/>
                        <a:gd name="T2" fmla="*/ 15 w 30"/>
                        <a:gd name="T3" fmla="*/ 30 h 75"/>
                        <a:gd name="T4" fmla="*/ 30 w 30"/>
                        <a:gd name="T5" fmla="*/ 0 h 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75">
                          <a:moveTo>
                            <a:pt x="0" y="75"/>
                          </a:moveTo>
                          <a:lnTo>
                            <a:pt x="15" y="3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58" name="Freeform 238">
                      <a:extLst>
                        <a:ext uri="{FF2B5EF4-FFF2-40B4-BE49-F238E27FC236}">
                          <a16:creationId xmlns:a16="http://schemas.microsoft.com/office/drawing/2014/main" id="{58EE9581-0D40-4DAF-0159-E8C7D6C2DC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36" y="11769"/>
                      <a:ext cx="35" cy="15"/>
                    </a:xfrm>
                    <a:custGeom>
                      <a:avLst/>
                      <a:gdLst>
                        <a:gd name="T0" fmla="*/ 0 w 30"/>
                        <a:gd name="T1" fmla="*/ 0 h 15"/>
                        <a:gd name="T2" fmla="*/ 15 w 30"/>
                        <a:gd name="T3" fmla="*/ 0 h 15"/>
                        <a:gd name="T4" fmla="*/ 30 w 30"/>
                        <a:gd name="T5" fmla="*/ 15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">
                          <a:moveTo>
                            <a:pt x="0" y="0"/>
                          </a:moveTo>
                          <a:lnTo>
                            <a:pt x="15" y="0"/>
                          </a:lnTo>
                          <a:lnTo>
                            <a:pt x="30" y="1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59" name="Freeform 239">
                      <a:extLst>
                        <a:ext uri="{FF2B5EF4-FFF2-40B4-BE49-F238E27FC236}">
                          <a16:creationId xmlns:a16="http://schemas.microsoft.com/office/drawing/2014/main" id="{2C563DED-B566-665D-58DE-EBFB2051A9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71" y="11784"/>
                      <a:ext cx="34" cy="90"/>
                    </a:xfrm>
                    <a:custGeom>
                      <a:avLst/>
                      <a:gdLst>
                        <a:gd name="T0" fmla="*/ 0 w 30"/>
                        <a:gd name="T1" fmla="*/ 0 h 90"/>
                        <a:gd name="T2" fmla="*/ 15 w 30"/>
                        <a:gd name="T3" fmla="*/ 30 h 90"/>
                        <a:gd name="T4" fmla="*/ 30 w 30"/>
                        <a:gd name="T5" fmla="*/ 9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90">
                          <a:moveTo>
                            <a:pt x="0" y="0"/>
                          </a:moveTo>
                          <a:lnTo>
                            <a:pt x="15" y="30"/>
                          </a:lnTo>
                          <a:lnTo>
                            <a:pt x="30" y="9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60" name="Freeform 240">
                      <a:extLst>
                        <a:ext uri="{FF2B5EF4-FFF2-40B4-BE49-F238E27FC236}">
                          <a16:creationId xmlns:a16="http://schemas.microsoft.com/office/drawing/2014/main" id="{BA63ED63-FFA8-3064-3176-3B0F5D5B43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05" y="11874"/>
                      <a:ext cx="52" cy="165"/>
                    </a:xfrm>
                    <a:custGeom>
                      <a:avLst/>
                      <a:gdLst>
                        <a:gd name="T0" fmla="*/ 0 w 45"/>
                        <a:gd name="T1" fmla="*/ 0 h 165"/>
                        <a:gd name="T2" fmla="*/ 15 w 45"/>
                        <a:gd name="T3" fmla="*/ 75 h 165"/>
                        <a:gd name="T4" fmla="*/ 45 w 45"/>
                        <a:gd name="T5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165">
                          <a:moveTo>
                            <a:pt x="0" y="0"/>
                          </a:moveTo>
                          <a:lnTo>
                            <a:pt x="15" y="75"/>
                          </a:lnTo>
                          <a:lnTo>
                            <a:pt x="45" y="1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61" name="Line 241">
                      <a:extLst>
                        <a:ext uri="{FF2B5EF4-FFF2-40B4-BE49-F238E27FC236}">
                          <a16:creationId xmlns:a16="http://schemas.microsoft.com/office/drawing/2014/main" id="{5DF8340E-5814-9F24-70E9-157095DC4E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57" y="12039"/>
                      <a:ext cx="34" cy="19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62" name="Freeform 242">
                      <a:extLst>
                        <a:ext uri="{FF2B5EF4-FFF2-40B4-BE49-F238E27FC236}">
                          <a16:creationId xmlns:a16="http://schemas.microsoft.com/office/drawing/2014/main" id="{AA9C2A47-BDDD-609F-96C7-4EB7BCDB69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91" y="12234"/>
                      <a:ext cx="34" cy="210"/>
                    </a:xfrm>
                    <a:custGeom>
                      <a:avLst/>
                      <a:gdLst>
                        <a:gd name="T0" fmla="*/ 0 w 30"/>
                        <a:gd name="T1" fmla="*/ 0 h 210"/>
                        <a:gd name="T2" fmla="*/ 15 w 30"/>
                        <a:gd name="T3" fmla="*/ 105 h 210"/>
                        <a:gd name="T4" fmla="*/ 30 w 30"/>
                        <a:gd name="T5" fmla="*/ 210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210">
                          <a:moveTo>
                            <a:pt x="0" y="0"/>
                          </a:moveTo>
                          <a:lnTo>
                            <a:pt x="15" y="105"/>
                          </a:lnTo>
                          <a:lnTo>
                            <a:pt x="30" y="21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63" name="Freeform 243">
                      <a:extLst>
                        <a:ext uri="{FF2B5EF4-FFF2-40B4-BE49-F238E27FC236}">
                          <a16:creationId xmlns:a16="http://schemas.microsoft.com/office/drawing/2014/main" id="{9732FFD1-348E-FA0B-B409-8BD3F4EFDA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25" y="12444"/>
                      <a:ext cx="35" cy="150"/>
                    </a:xfrm>
                    <a:custGeom>
                      <a:avLst/>
                      <a:gdLst>
                        <a:gd name="T0" fmla="*/ 0 w 30"/>
                        <a:gd name="T1" fmla="*/ 0 h 150"/>
                        <a:gd name="T2" fmla="*/ 15 w 30"/>
                        <a:gd name="T3" fmla="*/ 90 h 150"/>
                        <a:gd name="T4" fmla="*/ 30 w 30"/>
                        <a:gd name="T5" fmla="*/ 150 h 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0">
                          <a:moveTo>
                            <a:pt x="0" y="0"/>
                          </a:moveTo>
                          <a:lnTo>
                            <a:pt x="15" y="90"/>
                          </a:lnTo>
                          <a:lnTo>
                            <a:pt x="30" y="15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64" name="Freeform 244">
                      <a:extLst>
                        <a:ext uri="{FF2B5EF4-FFF2-40B4-BE49-F238E27FC236}">
                          <a16:creationId xmlns:a16="http://schemas.microsoft.com/office/drawing/2014/main" id="{766040D1-557F-32B1-0DA2-1A98A2E9DC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60" y="12594"/>
                      <a:ext cx="34" cy="90"/>
                    </a:xfrm>
                    <a:custGeom>
                      <a:avLst/>
                      <a:gdLst>
                        <a:gd name="T0" fmla="*/ 0 w 30"/>
                        <a:gd name="T1" fmla="*/ 0 h 90"/>
                        <a:gd name="T2" fmla="*/ 15 w 30"/>
                        <a:gd name="T3" fmla="*/ 60 h 90"/>
                        <a:gd name="T4" fmla="*/ 30 w 30"/>
                        <a:gd name="T5" fmla="*/ 9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90">
                          <a:moveTo>
                            <a:pt x="0" y="0"/>
                          </a:moveTo>
                          <a:lnTo>
                            <a:pt x="15" y="60"/>
                          </a:lnTo>
                          <a:lnTo>
                            <a:pt x="30" y="9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65" name="Freeform 245">
                      <a:extLst>
                        <a:ext uri="{FF2B5EF4-FFF2-40B4-BE49-F238E27FC236}">
                          <a16:creationId xmlns:a16="http://schemas.microsoft.com/office/drawing/2014/main" id="{F06650F0-5472-5F7A-CF83-1E4CCF9983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94" y="12684"/>
                      <a:ext cx="34" cy="15"/>
                    </a:xfrm>
                    <a:custGeom>
                      <a:avLst/>
                      <a:gdLst>
                        <a:gd name="T0" fmla="*/ 0 w 30"/>
                        <a:gd name="T1" fmla="*/ 0 h 15"/>
                        <a:gd name="T2" fmla="*/ 15 w 30"/>
                        <a:gd name="T3" fmla="*/ 15 h 15"/>
                        <a:gd name="T4" fmla="*/ 30 w 30"/>
                        <a:gd name="T5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">
                          <a:moveTo>
                            <a:pt x="0" y="0"/>
                          </a:moveTo>
                          <a:lnTo>
                            <a:pt x="15" y="1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66" name="Freeform 246">
                      <a:extLst>
                        <a:ext uri="{FF2B5EF4-FFF2-40B4-BE49-F238E27FC236}">
                          <a16:creationId xmlns:a16="http://schemas.microsoft.com/office/drawing/2014/main" id="{FAC8D937-0B49-8B3B-3963-DC56229175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28" y="12594"/>
                      <a:ext cx="35" cy="90"/>
                    </a:xfrm>
                    <a:custGeom>
                      <a:avLst/>
                      <a:gdLst>
                        <a:gd name="T0" fmla="*/ 0 w 30"/>
                        <a:gd name="T1" fmla="*/ 90 h 90"/>
                        <a:gd name="T2" fmla="*/ 15 w 30"/>
                        <a:gd name="T3" fmla="*/ 60 h 90"/>
                        <a:gd name="T4" fmla="*/ 30 w 30"/>
                        <a:gd name="T5" fmla="*/ 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90">
                          <a:moveTo>
                            <a:pt x="0" y="90"/>
                          </a:moveTo>
                          <a:lnTo>
                            <a:pt x="15" y="6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67" name="Freeform 247">
                      <a:extLst>
                        <a:ext uri="{FF2B5EF4-FFF2-40B4-BE49-F238E27FC236}">
                          <a16:creationId xmlns:a16="http://schemas.microsoft.com/office/drawing/2014/main" id="{241A65CE-6759-CB41-6A5D-36E3E05832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63" y="12444"/>
                      <a:ext cx="34" cy="150"/>
                    </a:xfrm>
                    <a:custGeom>
                      <a:avLst/>
                      <a:gdLst>
                        <a:gd name="T0" fmla="*/ 0 w 30"/>
                        <a:gd name="T1" fmla="*/ 150 h 150"/>
                        <a:gd name="T2" fmla="*/ 15 w 30"/>
                        <a:gd name="T3" fmla="*/ 90 h 150"/>
                        <a:gd name="T4" fmla="*/ 30 w 30"/>
                        <a:gd name="T5" fmla="*/ 0 h 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0">
                          <a:moveTo>
                            <a:pt x="0" y="150"/>
                          </a:moveTo>
                          <a:lnTo>
                            <a:pt x="15" y="9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68" name="Freeform 248">
                      <a:extLst>
                        <a:ext uri="{FF2B5EF4-FFF2-40B4-BE49-F238E27FC236}">
                          <a16:creationId xmlns:a16="http://schemas.microsoft.com/office/drawing/2014/main" id="{A7BA6AB0-12F7-053D-6823-368B00A750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97" y="12234"/>
                      <a:ext cx="35" cy="210"/>
                    </a:xfrm>
                    <a:custGeom>
                      <a:avLst/>
                      <a:gdLst>
                        <a:gd name="T0" fmla="*/ 0 w 30"/>
                        <a:gd name="T1" fmla="*/ 210 h 210"/>
                        <a:gd name="T2" fmla="*/ 15 w 30"/>
                        <a:gd name="T3" fmla="*/ 105 h 210"/>
                        <a:gd name="T4" fmla="*/ 30 w 30"/>
                        <a:gd name="T5" fmla="*/ 0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210">
                          <a:moveTo>
                            <a:pt x="0" y="210"/>
                          </a:moveTo>
                          <a:lnTo>
                            <a:pt x="15" y="10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69" name="Line 249">
                      <a:extLst>
                        <a:ext uri="{FF2B5EF4-FFF2-40B4-BE49-F238E27FC236}">
                          <a16:creationId xmlns:a16="http://schemas.microsoft.com/office/drawing/2014/main" id="{20C280A5-18CB-493C-04CF-3A62C9C458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932" y="12039"/>
                      <a:ext cx="34" cy="19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70" name="Freeform 250">
                      <a:extLst>
                        <a:ext uri="{FF2B5EF4-FFF2-40B4-BE49-F238E27FC236}">
                          <a16:creationId xmlns:a16="http://schemas.microsoft.com/office/drawing/2014/main" id="{BF4CA26F-13B4-1AB0-7889-5F499BEEF4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66" y="11874"/>
                      <a:ext cx="34" cy="165"/>
                    </a:xfrm>
                    <a:custGeom>
                      <a:avLst/>
                      <a:gdLst>
                        <a:gd name="T0" fmla="*/ 0 w 30"/>
                        <a:gd name="T1" fmla="*/ 165 h 165"/>
                        <a:gd name="T2" fmla="*/ 15 w 30"/>
                        <a:gd name="T3" fmla="*/ 75 h 165"/>
                        <a:gd name="T4" fmla="*/ 30 w 30"/>
                        <a:gd name="T5" fmla="*/ 0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65">
                          <a:moveTo>
                            <a:pt x="0" y="165"/>
                          </a:moveTo>
                          <a:lnTo>
                            <a:pt x="15" y="7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71" name="Freeform 251">
                      <a:extLst>
                        <a:ext uri="{FF2B5EF4-FFF2-40B4-BE49-F238E27FC236}">
                          <a16:creationId xmlns:a16="http://schemas.microsoft.com/office/drawing/2014/main" id="{302720E5-2811-5ADD-50C9-7F77C42CDD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00" y="11784"/>
                      <a:ext cx="35" cy="90"/>
                    </a:xfrm>
                    <a:custGeom>
                      <a:avLst/>
                      <a:gdLst>
                        <a:gd name="T0" fmla="*/ 0 w 30"/>
                        <a:gd name="T1" fmla="*/ 90 h 90"/>
                        <a:gd name="T2" fmla="*/ 15 w 30"/>
                        <a:gd name="T3" fmla="*/ 30 h 90"/>
                        <a:gd name="T4" fmla="*/ 30 w 30"/>
                        <a:gd name="T5" fmla="*/ 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90">
                          <a:moveTo>
                            <a:pt x="0" y="90"/>
                          </a:moveTo>
                          <a:lnTo>
                            <a:pt x="15" y="3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72" name="Freeform 252">
                      <a:extLst>
                        <a:ext uri="{FF2B5EF4-FFF2-40B4-BE49-F238E27FC236}">
                          <a16:creationId xmlns:a16="http://schemas.microsoft.com/office/drawing/2014/main" id="{A5895A03-BCCB-D12D-A804-DD2CD81D49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35" y="11769"/>
                      <a:ext cx="34" cy="15"/>
                    </a:xfrm>
                    <a:custGeom>
                      <a:avLst/>
                      <a:gdLst>
                        <a:gd name="T0" fmla="*/ 0 w 30"/>
                        <a:gd name="T1" fmla="*/ 15 h 15"/>
                        <a:gd name="T2" fmla="*/ 15 w 30"/>
                        <a:gd name="T3" fmla="*/ 0 h 15"/>
                        <a:gd name="T4" fmla="*/ 30 w 30"/>
                        <a:gd name="T5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">
                          <a:moveTo>
                            <a:pt x="0" y="15"/>
                          </a:moveTo>
                          <a:lnTo>
                            <a:pt x="15" y="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73" name="Freeform 253">
                      <a:extLst>
                        <a:ext uri="{FF2B5EF4-FFF2-40B4-BE49-F238E27FC236}">
                          <a16:creationId xmlns:a16="http://schemas.microsoft.com/office/drawing/2014/main" id="{9D1FEA25-63B0-3D63-A1AE-DAF2C64BC3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69" y="11769"/>
                      <a:ext cx="34" cy="75"/>
                    </a:xfrm>
                    <a:custGeom>
                      <a:avLst/>
                      <a:gdLst>
                        <a:gd name="T0" fmla="*/ 0 w 30"/>
                        <a:gd name="T1" fmla="*/ 0 h 75"/>
                        <a:gd name="T2" fmla="*/ 15 w 30"/>
                        <a:gd name="T3" fmla="*/ 30 h 75"/>
                        <a:gd name="T4" fmla="*/ 30 w 30"/>
                        <a:gd name="T5" fmla="*/ 75 h 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75">
                          <a:moveTo>
                            <a:pt x="0" y="0"/>
                          </a:moveTo>
                          <a:lnTo>
                            <a:pt x="15" y="30"/>
                          </a:lnTo>
                          <a:lnTo>
                            <a:pt x="30" y="7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74" name="Freeform 254">
                      <a:extLst>
                        <a:ext uri="{FF2B5EF4-FFF2-40B4-BE49-F238E27FC236}">
                          <a16:creationId xmlns:a16="http://schemas.microsoft.com/office/drawing/2014/main" id="{EC3508EB-6F86-01A8-D398-7F07969DBE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03" y="11844"/>
                      <a:ext cx="52" cy="150"/>
                    </a:xfrm>
                    <a:custGeom>
                      <a:avLst/>
                      <a:gdLst>
                        <a:gd name="T0" fmla="*/ 0 w 45"/>
                        <a:gd name="T1" fmla="*/ 0 h 150"/>
                        <a:gd name="T2" fmla="*/ 15 w 45"/>
                        <a:gd name="T3" fmla="*/ 75 h 150"/>
                        <a:gd name="T4" fmla="*/ 45 w 45"/>
                        <a:gd name="T5" fmla="*/ 150 h 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150">
                          <a:moveTo>
                            <a:pt x="0" y="0"/>
                          </a:moveTo>
                          <a:lnTo>
                            <a:pt x="15" y="75"/>
                          </a:lnTo>
                          <a:lnTo>
                            <a:pt x="45" y="15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75" name="Freeform 255">
                      <a:extLst>
                        <a:ext uri="{FF2B5EF4-FFF2-40B4-BE49-F238E27FC236}">
                          <a16:creationId xmlns:a16="http://schemas.microsoft.com/office/drawing/2014/main" id="{16B758DE-F10F-9B9D-ED22-22729F9F26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55" y="11994"/>
                      <a:ext cx="34" cy="195"/>
                    </a:xfrm>
                    <a:custGeom>
                      <a:avLst/>
                      <a:gdLst>
                        <a:gd name="T0" fmla="*/ 0 w 30"/>
                        <a:gd name="T1" fmla="*/ 0 h 195"/>
                        <a:gd name="T2" fmla="*/ 15 w 30"/>
                        <a:gd name="T3" fmla="*/ 90 h 195"/>
                        <a:gd name="T4" fmla="*/ 30 w 30"/>
                        <a:gd name="T5" fmla="*/ 19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0"/>
                          </a:moveTo>
                          <a:lnTo>
                            <a:pt x="15" y="90"/>
                          </a:lnTo>
                          <a:lnTo>
                            <a:pt x="30" y="1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76" name="Freeform 256">
                      <a:extLst>
                        <a:ext uri="{FF2B5EF4-FFF2-40B4-BE49-F238E27FC236}">
                          <a16:creationId xmlns:a16="http://schemas.microsoft.com/office/drawing/2014/main" id="{1EF78648-79EB-64AB-6120-11CCF60D73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89" y="12189"/>
                      <a:ext cx="35" cy="195"/>
                    </a:xfrm>
                    <a:custGeom>
                      <a:avLst/>
                      <a:gdLst>
                        <a:gd name="T0" fmla="*/ 0 w 30"/>
                        <a:gd name="T1" fmla="*/ 0 h 195"/>
                        <a:gd name="T2" fmla="*/ 15 w 30"/>
                        <a:gd name="T3" fmla="*/ 105 h 195"/>
                        <a:gd name="T4" fmla="*/ 30 w 30"/>
                        <a:gd name="T5" fmla="*/ 19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0"/>
                          </a:moveTo>
                          <a:lnTo>
                            <a:pt x="15" y="105"/>
                          </a:lnTo>
                          <a:lnTo>
                            <a:pt x="30" y="1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77" name="Freeform 257">
                      <a:extLst>
                        <a:ext uri="{FF2B5EF4-FFF2-40B4-BE49-F238E27FC236}">
                          <a16:creationId xmlns:a16="http://schemas.microsoft.com/office/drawing/2014/main" id="{E0F4F932-F0FF-2794-1387-1BF2055424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24" y="12384"/>
                      <a:ext cx="34" cy="165"/>
                    </a:xfrm>
                    <a:custGeom>
                      <a:avLst/>
                      <a:gdLst>
                        <a:gd name="T0" fmla="*/ 0 w 30"/>
                        <a:gd name="T1" fmla="*/ 0 h 165"/>
                        <a:gd name="T2" fmla="*/ 15 w 30"/>
                        <a:gd name="T3" fmla="*/ 90 h 165"/>
                        <a:gd name="T4" fmla="*/ 30 w 30"/>
                        <a:gd name="T5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65">
                          <a:moveTo>
                            <a:pt x="0" y="0"/>
                          </a:moveTo>
                          <a:lnTo>
                            <a:pt x="15" y="90"/>
                          </a:lnTo>
                          <a:lnTo>
                            <a:pt x="30" y="1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78" name="Freeform 258">
                      <a:extLst>
                        <a:ext uri="{FF2B5EF4-FFF2-40B4-BE49-F238E27FC236}">
                          <a16:creationId xmlns:a16="http://schemas.microsoft.com/office/drawing/2014/main" id="{ECBA37F7-2565-945D-DDE5-B12477CA8E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58" y="12549"/>
                      <a:ext cx="34" cy="120"/>
                    </a:xfrm>
                    <a:custGeom>
                      <a:avLst/>
                      <a:gdLst>
                        <a:gd name="T0" fmla="*/ 0 w 30"/>
                        <a:gd name="T1" fmla="*/ 0 h 120"/>
                        <a:gd name="T2" fmla="*/ 15 w 30"/>
                        <a:gd name="T3" fmla="*/ 75 h 120"/>
                        <a:gd name="T4" fmla="*/ 30 w 30"/>
                        <a:gd name="T5" fmla="*/ 12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20">
                          <a:moveTo>
                            <a:pt x="0" y="0"/>
                          </a:moveTo>
                          <a:lnTo>
                            <a:pt x="15" y="75"/>
                          </a:lnTo>
                          <a:lnTo>
                            <a:pt x="30" y="12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79" name="Freeform 259">
                      <a:extLst>
                        <a:ext uri="{FF2B5EF4-FFF2-40B4-BE49-F238E27FC236}">
                          <a16:creationId xmlns:a16="http://schemas.microsoft.com/office/drawing/2014/main" id="{1846E351-6876-8C3A-182A-4C8D3CE799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92" y="12669"/>
                      <a:ext cx="35" cy="15"/>
                    </a:xfrm>
                    <a:custGeom>
                      <a:avLst/>
                      <a:gdLst>
                        <a:gd name="T0" fmla="*/ 0 w 30"/>
                        <a:gd name="T1" fmla="*/ 0 h 15"/>
                        <a:gd name="T2" fmla="*/ 15 w 30"/>
                        <a:gd name="T3" fmla="*/ 15 h 15"/>
                        <a:gd name="T4" fmla="*/ 30 w 30"/>
                        <a:gd name="T5" fmla="*/ 15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">
                          <a:moveTo>
                            <a:pt x="0" y="0"/>
                          </a:moveTo>
                          <a:lnTo>
                            <a:pt x="15" y="15"/>
                          </a:lnTo>
                          <a:lnTo>
                            <a:pt x="30" y="1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80" name="Freeform 260">
                      <a:extLst>
                        <a:ext uri="{FF2B5EF4-FFF2-40B4-BE49-F238E27FC236}">
                          <a16:creationId xmlns:a16="http://schemas.microsoft.com/office/drawing/2014/main" id="{5D39A5B6-FA26-D909-8673-5B367DA8C9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27" y="12624"/>
                      <a:ext cx="34" cy="60"/>
                    </a:xfrm>
                    <a:custGeom>
                      <a:avLst/>
                      <a:gdLst>
                        <a:gd name="T0" fmla="*/ 0 w 30"/>
                        <a:gd name="T1" fmla="*/ 60 h 60"/>
                        <a:gd name="T2" fmla="*/ 15 w 30"/>
                        <a:gd name="T3" fmla="*/ 45 h 60"/>
                        <a:gd name="T4" fmla="*/ 30 w 30"/>
                        <a:gd name="T5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60">
                          <a:moveTo>
                            <a:pt x="0" y="60"/>
                          </a:moveTo>
                          <a:lnTo>
                            <a:pt x="15" y="4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81" name="Freeform 261">
                      <a:extLst>
                        <a:ext uri="{FF2B5EF4-FFF2-40B4-BE49-F238E27FC236}">
                          <a16:creationId xmlns:a16="http://schemas.microsoft.com/office/drawing/2014/main" id="{EC30601F-843E-CF17-3741-D54CD0190A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61" y="12489"/>
                      <a:ext cx="34" cy="135"/>
                    </a:xfrm>
                    <a:custGeom>
                      <a:avLst/>
                      <a:gdLst>
                        <a:gd name="T0" fmla="*/ 0 w 30"/>
                        <a:gd name="T1" fmla="*/ 135 h 135"/>
                        <a:gd name="T2" fmla="*/ 15 w 30"/>
                        <a:gd name="T3" fmla="*/ 75 h 135"/>
                        <a:gd name="T4" fmla="*/ 30 w 30"/>
                        <a:gd name="T5" fmla="*/ 0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35">
                          <a:moveTo>
                            <a:pt x="0" y="135"/>
                          </a:moveTo>
                          <a:lnTo>
                            <a:pt x="15" y="7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82" name="Freeform 262">
                      <a:extLst>
                        <a:ext uri="{FF2B5EF4-FFF2-40B4-BE49-F238E27FC236}">
                          <a16:creationId xmlns:a16="http://schemas.microsoft.com/office/drawing/2014/main" id="{A37D685E-0957-1BB8-1D2E-1A2F70DE1E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95" y="12294"/>
                      <a:ext cx="35" cy="195"/>
                    </a:xfrm>
                    <a:custGeom>
                      <a:avLst/>
                      <a:gdLst>
                        <a:gd name="T0" fmla="*/ 0 w 30"/>
                        <a:gd name="T1" fmla="*/ 195 h 195"/>
                        <a:gd name="T2" fmla="*/ 15 w 30"/>
                        <a:gd name="T3" fmla="*/ 105 h 195"/>
                        <a:gd name="T4" fmla="*/ 30 w 30"/>
                        <a:gd name="T5" fmla="*/ 0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195"/>
                          </a:moveTo>
                          <a:lnTo>
                            <a:pt x="15" y="10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83" name="Line 263">
                      <a:extLst>
                        <a:ext uri="{FF2B5EF4-FFF2-40B4-BE49-F238E27FC236}">
                          <a16:creationId xmlns:a16="http://schemas.microsoft.com/office/drawing/2014/main" id="{39D4162E-7520-6D4B-6F57-085C787D66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430" y="12099"/>
                      <a:ext cx="34" cy="19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84" name="Freeform 264">
                      <a:extLst>
                        <a:ext uri="{FF2B5EF4-FFF2-40B4-BE49-F238E27FC236}">
                          <a16:creationId xmlns:a16="http://schemas.microsoft.com/office/drawing/2014/main" id="{4E1AD26A-6A61-BBD9-9CC0-60C85E19FB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64" y="11919"/>
                      <a:ext cx="35" cy="180"/>
                    </a:xfrm>
                    <a:custGeom>
                      <a:avLst/>
                      <a:gdLst>
                        <a:gd name="T0" fmla="*/ 0 w 30"/>
                        <a:gd name="T1" fmla="*/ 180 h 180"/>
                        <a:gd name="T2" fmla="*/ 15 w 30"/>
                        <a:gd name="T3" fmla="*/ 90 h 180"/>
                        <a:gd name="T4" fmla="*/ 30 w 30"/>
                        <a:gd name="T5" fmla="*/ 0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80">
                          <a:moveTo>
                            <a:pt x="0" y="180"/>
                          </a:moveTo>
                          <a:lnTo>
                            <a:pt x="15" y="9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85" name="Freeform 265">
                      <a:extLst>
                        <a:ext uri="{FF2B5EF4-FFF2-40B4-BE49-F238E27FC236}">
                          <a16:creationId xmlns:a16="http://schemas.microsoft.com/office/drawing/2014/main" id="{664113D6-88A1-E4EF-F7D7-4E6F9101EC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99" y="11799"/>
                      <a:ext cx="34" cy="120"/>
                    </a:xfrm>
                    <a:custGeom>
                      <a:avLst/>
                      <a:gdLst>
                        <a:gd name="T0" fmla="*/ 0 w 30"/>
                        <a:gd name="T1" fmla="*/ 120 h 120"/>
                        <a:gd name="T2" fmla="*/ 15 w 30"/>
                        <a:gd name="T3" fmla="*/ 45 h 120"/>
                        <a:gd name="T4" fmla="*/ 30 w 30"/>
                        <a:gd name="T5" fmla="*/ 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20">
                          <a:moveTo>
                            <a:pt x="0" y="120"/>
                          </a:moveTo>
                          <a:lnTo>
                            <a:pt x="15" y="4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86" name="Freeform 266">
                      <a:extLst>
                        <a:ext uri="{FF2B5EF4-FFF2-40B4-BE49-F238E27FC236}">
                          <a16:creationId xmlns:a16="http://schemas.microsoft.com/office/drawing/2014/main" id="{F06967EC-3B9D-44CF-7477-F8FD9EEE95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33" y="11754"/>
                      <a:ext cx="34" cy="45"/>
                    </a:xfrm>
                    <a:custGeom>
                      <a:avLst/>
                      <a:gdLst>
                        <a:gd name="T0" fmla="*/ 0 w 30"/>
                        <a:gd name="T1" fmla="*/ 45 h 45"/>
                        <a:gd name="T2" fmla="*/ 15 w 30"/>
                        <a:gd name="T3" fmla="*/ 15 h 45"/>
                        <a:gd name="T4" fmla="*/ 30 w 30"/>
                        <a:gd name="T5" fmla="*/ 0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45">
                          <a:moveTo>
                            <a:pt x="0" y="45"/>
                          </a:moveTo>
                          <a:lnTo>
                            <a:pt x="15" y="1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87" name="Freeform 267">
                      <a:extLst>
                        <a:ext uri="{FF2B5EF4-FFF2-40B4-BE49-F238E27FC236}">
                          <a16:creationId xmlns:a16="http://schemas.microsoft.com/office/drawing/2014/main" id="{610C37D9-FB1E-1A45-E1C9-3DC2FDCEBD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67" y="11754"/>
                      <a:ext cx="35" cy="60"/>
                    </a:xfrm>
                    <a:custGeom>
                      <a:avLst/>
                      <a:gdLst>
                        <a:gd name="T0" fmla="*/ 0 w 30"/>
                        <a:gd name="T1" fmla="*/ 0 h 60"/>
                        <a:gd name="T2" fmla="*/ 15 w 30"/>
                        <a:gd name="T3" fmla="*/ 15 h 60"/>
                        <a:gd name="T4" fmla="*/ 30 w 30"/>
                        <a:gd name="T5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60">
                          <a:moveTo>
                            <a:pt x="0" y="0"/>
                          </a:moveTo>
                          <a:lnTo>
                            <a:pt x="15" y="15"/>
                          </a:lnTo>
                          <a:lnTo>
                            <a:pt x="30" y="6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88" name="Freeform 268">
                      <a:extLst>
                        <a:ext uri="{FF2B5EF4-FFF2-40B4-BE49-F238E27FC236}">
                          <a16:creationId xmlns:a16="http://schemas.microsoft.com/office/drawing/2014/main" id="{A7507E98-001F-D6A4-925F-83694DA593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02" y="11814"/>
                      <a:ext cx="51" cy="120"/>
                    </a:xfrm>
                    <a:custGeom>
                      <a:avLst/>
                      <a:gdLst>
                        <a:gd name="T0" fmla="*/ 0 w 45"/>
                        <a:gd name="T1" fmla="*/ 0 h 120"/>
                        <a:gd name="T2" fmla="*/ 15 w 45"/>
                        <a:gd name="T3" fmla="*/ 45 h 120"/>
                        <a:gd name="T4" fmla="*/ 45 w 45"/>
                        <a:gd name="T5" fmla="*/ 12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120">
                          <a:moveTo>
                            <a:pt x="0" y="0"/>
                          </a:moveTo>
                          <a:lnTo>
                            <a:pt x="15" y="45"/>
                          </a:lnTo>
                          <a:lnTo>
                            <a:pt x="45" y="12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89" name="Freeform 269">
                      <a:extLst>
                        <a:ext uri="{FF2B5EF4-FFF2-40B4-BE49-F238E27FC236}">
                          <a16:creationId xmlns:a16="http://schemas.microsoft.com/office/drawing/2014/main" id="{6F36673C-51BF-388F-B456-58241F236C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53" y="11934"/>
                      <a:ext cx="35" cy="195"/>
                    </a:xfrm>
                    <a:custGeom>
                      <a:avLst/>
                      <a:gdLst>
                        <a:gd name="T0" fmla="*/ 0 w 30"/>
                        <a:gd name="T1" fmla="*/ 0 h 195"/>
                        <a:gd name="T2" fmla="*/ 15 w 30"/>
                        <a:gd name="T3" fmla="*/ 90 h 195"/>
                        <a:gd name="T4" fmla="*/ 30 w 30"/>
                        <a:gd name="T5" fmla="*/ 19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0"/>
                          </a:moveTo>
                          <a:lnTo>
                            <a:pt x="15" y="90"/>
                          </a:lnTo>
                          <a:lnTo>
                            <a:pt x="30" y="1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90" name="Line 270">
                      <a:extLst>
                        <a:ext uri="{FF2B5EF4-FFF2-40B4-BE49-F238E27FC236}">
                          <a16:creationId xmlns:a16="http://schemas.microsoft.com/office/drawing/2014/main" id="{51AE004D-027E-AF6F-6312-E052F663BB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8" y="12129"/>
                      <a:ext cx="34" cy="19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91" name="Freeform 271">
                      <a:extLst>
                        <a:ext uri="{FF2B5EF4-FFF2-40B4-BE49-F238E27FC236}">
                          <a16:creationId xmlns:a16="http://schemas.microsoft.com/office/drawing/2014/main" id="{13462E30-8F45-E7C2-508E-327F18A493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722" y="12324"/>
                      <a:ext cx="34" cy="195"/>
                    </a:xfrm>
                    <a:custGeom>
                      <a:avLst/>
                      <a:gdLst>
                        <a:gd name="T0" fmla="*/ 0 w 30"/>
                        <a:gd name="T1" fmla="*/ 0 h 195"/>
                        <a:gd name="T2" fmla="*/ 15 w 30"/>
                        <a:gd name="T3" fmla="*/ 105 h 195"/>
                        <a:gd name="T4" fmla="*/ 30 w 30"/>
                        <a:gd name="T5" fmla="*/ 19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0"/>
                          </a:moveTo>
                          <a:lnTo>
                            <a:pt x="15" y="105"/>
                          </a:lnTo>
                          <a:lnTo>
                            <a:pt x="30" y="1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92" name="Freeform 272">
                      <a:extLst>
                        <a:ext uri="{FF2B5EF4-FFF2-40B4-BE49-F238E27FC236}">
                          <a16:creationId xmlns:a16="http://schemas.microsoft.com/office/drawing/2014/main" id="{98ED0284-3990-69E7-90CE-C44AC8495D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756" y="12519"/>
                      <a:ext cx="35" cy="120"/>
                    </a:xfrm>
                    <a:custGeom>
                      <a:avLst/>
                      <a:gdLst>
                        <a:gd name="T0" fmla="*/ 0 w 30"/>
                        <a:gd name="T1" fmla="*/ 0 h 120"/>
                        <a:gd name="T2" fmla="*/ 15 w 30"/>
                        <a:gd name="T3" fmla="*/ 75 h 120"/>
                        <a:gd name="T4" fmla="*/ 30 w 30"/>
                        <a:gd name="T5" fmla="*/ 12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20">
                          <a:moveTo>
                            <a:pt x="0" y="0"/>
                          </a:moveTo>
                          <a:lnTo>
                            <a:pt x="15" y="75"/>
                          </a:lnTo>
                          <a:lnTo>
                            <a:pt x="30" y="12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93" name="Freeform 273">
                      <a:extLst>
                        <a:ext uri="{FF2B5EF4-FFF2-40B4-BE49-F238E27FC236}">
                          <a16:creationId xmlns:a16="http://schemas.microsoft.com/office/drawing/2014/main" id="{5735C476-5BE0-34E0-D43D-BE64C731D4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791" y="12639"/>
                      <a:ext cx="34" cy="60"/>
                    </a:xfrm>
                    <a:custGeom>
                      <a:avLst/>
                      <a:gdLst>
                        <a:gd name="T0" fmla="*/ 0 w 30"/>
                        <a:gd name="T1" fmla="*/ 0 h 60"/>
                        <a:gd name="T2" fmla="*/ 15 w 30"/>
                        <a:gd name="T3" fmla="*/ 45 h 60"/>
                        <a:gd name="T4" fmla="*/ 30 w 30"/>
                        <a:gd name="T5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60">
                          <a:moveTo>
                            <a:pt x="0" y="0"/>
                          </a:moveTo>
                          <a:lnTo>
                            <a:pt x="15" y="45"/>
                          </a:lnTo>
                          <a:lnTo>
                            <a:pt x="30" y="6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94" name="Freeform 274">
                      <a:extLst>
                        <a:ext uri="{FF2B5EF4-FFF2-40B4-BE49-F238E27FC236}">
                          <a16:creationId xmlns:a16="http://schemas.microsoft.com/office/drawing/2014/main" id="{169B3010-A64E-F3B0-657C-BEEC208CC2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825" y="12654"/>
                      <a:ext cx="34" cy="45"/>
                    </a:xfrm>
                    <a:custGeom>
                      <a:avLst/>
                      <a:gdLst>
                        <a:gd name="T0" fmla="*/ 0 w 30"/>
                        <a:gd name="T1" fmla="*/ 45 h 45"/>
                        <a:gd name="T2" fmla="*/ 15 w 30"/>
                        <a:gd name="T3" fmla="*/ 30 h 45"/>
                        <a:gd name="T4" fmla="*/ 30 w 30"/>
                        <a:gd name="T5" fmla="*/ 0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45">
                          <a:moveTo>
                            <a:pt x="0" y="45"/>
                          </a:moveTo>
                          <a:lnTo>
                            <a:pt x="15" y="3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95" name="Freeform 275">
                      <a:extLst>
                        <a:ext uri="{FF2B5EF4-FFF2-40B4-BE49-F238E27FC236}">
                          <a16:creationId xmlns:a16="http://schemas.microsoft.com/office/drawing/2014/main" id="{F0B71D1B-8667-E4D0-ED68-15BF1766F2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859" y="12534"/>
                      <a:ext cx="35" cy="120"/>
                    </a:xfrm>
                    <a:custGeom>
                      <a:avLst/>
                      <a:gdLst>
                        <a:gd name="T0" fmla="*/ 0 w 30"/>
                        <a:gd name="T1" fmla="*/ 120 h 120"/>
                        <a:gd name="T2" fmla="*/ 15 w 30"/>
                        <a:gd name="T3" fmla="*/ 75 h 120"/>
                        <a:gd name="T4" fmla="*/ 30 w 30"/>
                        <a:gd name="T5" fmla="*/ 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20">
                          <a:moveTo>
                            <a:pt x="0" y="120"/>
                          </a:moveTo>
                          <a:lnTo>
                            <a:pt x="15" y="7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96" name="Freeform 276">
                      <a:extLst>
                        <a:ext uri="{FF2B5EF4-FFF2-40B4-BE49-F238E27FC236}">
                          <a16:creationId xmlns:a16="http://schemas.microsoft.com/office/drawing/2014/main" id="{638FC641-1289-99B0-A9FD-13F4F4FB3F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894" y="12354"/>
                      <a:ext cx="34" cy="180"/>
                    </a:xfrm>
                    <a:custGeom>
                      <a:avLst/>
                      <a:gdLst>
                        <a:gd name="T0" fmla="*/ 0 w 30"/>
                        <a:gd name="T1" fmla="*/ 180 h 180"/>
                        <a:gd name="T2" fmla="*/ 15 w 30"/>
                        <a:gd name="T3" fmla="*/ 90 h 180"/>
                        <a:gd name="T4" fmla="*/ 30 w 30"/>
                        <a:gd name="T5" fmla="*/ 0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80">
                          <a:moveTo>
                            <a:pt x="0" y="180"/>
                          </a:moveTo>
                          <a:lnTo>
                            <a:pt x="15" y="9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97" name="Line 277">
                      <a:extLst>
                        <a:ext uri="{FF2B5EF4-FFF2-40B4-BE49-F238E27FC236}">
                          <a16:creationId xmlns:a16="http://schemas.microsoft.com/office/drawing/2014/main" id="{8B84CE56-75C0-5C04-81FA-30EDEBD162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28" y="12159"/>
                      <a:ext cx="34" cy="19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98" name="Freeform 278">
                      <a:extLst>
                        <a:ext uri="{FF2B5EF4-FFF2-40B4-BE49-F238E27FC236}">
                          <a16:creationId xmlns:a16="http://schemas.microsoft.com/office/drawing/2014/main" id="{8E0FF5B3-606A-1E40-0988-7C7B70FEC2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62" y="11964"/>
                      <a:ext cx="35" cy="195"/>
                    </a:xfrm>
                    <a:custGeom>
                      <a:avLst/>
                      <a:gdLst>
                        <a:gd name="T0" fmla="*/ 0 w 30"/>
                        <a:gd name="T1" fmla="*/ 195 h 195"/>
                        <a:gd name="T2" fmla="*/ 15 w 30"/>
                        <a:gd name="T3" fmla="*/ 90 h 195"/>
                        <a:gd name="T4" fmla="*/ 30 w 30"/>
                        <a:gd name="T5" fmla="*/ 0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195"/>
                          </a:moveTo>
                          <a:lnTo>
                            <a:pt x="15" y="9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399" name="Freeform 279">
                      <a:extLst>
                        <a:ext uri="{FF2B5EF4-FFF2-40B4-BE49-F238E27FC236}">
                          <a16:creationId xmlns:a16="http://schemas.microsoft.com/office/drawing/2014/main" id="{D5CE6128-1822-1ED4-F1CB-B0C17DA684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97" y="11829"/>
                      <a:ext cx="34" cy="135"/>
                    </a:xfrm>
                    <a:custGeom>
                      <a:avLst/>
                      <a:gdLst>
                        <a:gd name="T0" fmla="*/ 0 w 30"/>
                        <a:gd name="T1" fmla="*/ 135 h 135"/>
                        <a:gd name="T2" fmla="*/ 15 w 30"/>
                        <a:gd name="T3" fmla="*/ 60 h 135"/>
                        <a:gd name="T4" fmla="*/ 30 w 30"/>
                        <a:gd name="T5" fmla="*/ 0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35">
                          <a:moveTo>
                            <a:pt x="0" y="135"/>
                          </a:moveTo>
                          <a:lnTo>
                            <a:pt x="15" y="6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00" name="Freeform 280">
                      <a:extLst>
                        <a:ext uri="{FF2B5EF4-FFF2-40B4-BE49-F238E27FC236}">
                          <a16:creationId xmlns:a16="http://schemas.microsoft.com/office/drawing/2014/main" id="{457041EE-C141-8FFB-CF4E-09C3857962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031" y="11769"/>
                      <a:ext cx="35" cy="60"/>
                    </a:xfrm>
                    <a:custGeom>
                      <a:avLst/>
                      <a:gdLst>
                        <a:gd name="T0" fmla="*/ 0 w 30"/>
                        <a:gd name="T1" fmla="*/ 60 h 60"/>
                        <a:gd name="T2" fmla="*/ 15 w 30"/>
                        <a:gd name="T3" fmla="*/ 15 h 60"/>
                        <a:gd name="T4" fmla="*/ 30 w 30"/>
                        <a:gd name="T5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60">
                          <a:moveTo>
                            <a:pt x="0" y="60"/>
                          </a:moveTo>
                          <a:lnTo>
                            <a:pt x="15" y="1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01" name="Freeform 281">
                      <a:extLst>
                        <a:ext uri="{FF2B5EF4-FFF2-40B4-BE49-F238E27FC236}">
                          <a16:creationId xmlns:a16="http://schemas.microsoft.com/office/drawing/2014/main" id="{4135B88A-46F2-30B6-3CD8-F0132D1084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066" y="11769"/>
                      <a:ext cx="51" cy="15"/>
                    </a:xfrm>
                    <a:custGeom>
                      <a:avLst/>
                      <a:gdLst>
                        <a:gd name="T0" fmla="*/ 0 w 45"/>
                        <a:gd name="T1" fmla="*/ 0 h 15"/>
                        <a:gd name="T2" fmla="*/ 15 w 45"/>
                        <a:gd name="T3" fmla="*/ 0 h 15"/>
                        <a:gd name="T4" fmla="*/ 45 w 45"/>
                        <a:gd name="T5" fmla="*/ 15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15">
                          <a:moveTo>
                            <a:pt x="0" y="0"/>
                          </a:moveTo>
                          <a:lnTo>
                            <a:pt x="15" y="0"/>
                          </a:lnTo>
                          <a:lnTo>
                            <a:pt x="45" y="15"/>
                          </a:lnTo>
                        </a:path>
                      </a:pathLst>
                    </a:custGeom>
                    <a:noFill/>
                    <a:ln w="6350" cmpd="sng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02" name="Freeform 282">
                      <a:extLst>
                        <a:ext uri="{FF2B5EF4-FFF2-40B4-BE49-F238E27FC236}">
                          <a16:creationId xmlns:a16="http://schemas.microsoft.com/office/drawing/2014/main" id="{60EF8806-AABC-6CAA-0AE0-C04E9BA8D4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117" y="11784"/>
                      <a:ext cx="34" cy="120"/>
                    </a:xfrm>
                    <a:custGeom>
                      <a:avLst/>
                      <a:gdLst>
                        <a:gd name="T0" fmla="*/ 0 w 30"/>
                        <a:gd name="T1" fmla="*/ 0 h 120"/>
                        <a:gd name="T2" fmla="*/ 15 w 30"/>
                        <a:gd name="T3" fmla="*/ 45 h 120"/>
                        <a:gd name="T4" fmla="*/ 30 w 30"/>
                        <a:gd name="T5" fmla="*/ 12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20">
                          <a:moveTo>
                            <a:pt x="0" y="0"/>
                          </a:moveTo>
                          <a:lnTo>
                            <a:pt x="15" y="45"/>
                          </a:lnTo>
                          <a:lnTo>
                            <a:pt x="30" y="12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03" name="Freeform 283">
                      <a:extLst>
                        <a:ext uri="{FF2B5EF4-FFF2-40B4-BE49-F238E27FC236}">
                          <a16:creationId xmlns:a16="http://schemas.microsoft.com/office/drawing/2014/main" id="{A4ABE2E5-C73B-771A-C826-C520F27813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151" y="11904"/>
                      <a:ext cx="35" cy="165"/>
                    </a:xfrm>
                    <a:custGeom>
                      <a:avLst/>
                      <a:gdLst>
                        <a:gd name="T0" fmla="*/ 0 w 30"/>
                        <a:gd name="T1" fmla="*/ 0 h 165"/>
                        <a:gd name="T2" fmla="*/ 15 w 30"/>
                        <a:gd name="T3" fmla="*/ 75 h 165"/>
                        <a:gd name="T4" fmla="*/ 30 w 30"/>
                        <a:gd name="T5" fmla="*/ 165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65">
                          <a:moveTo>
                            <a:pt x="0" y="0"/>
                          </a:moveTo>
                          <a:lnTo>
                            <a:pt x="15" y="75"/>
                          </a:lnTo>
                          <a:lnTo>
                            <a:pt x="30" y="1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04" name="Freeform 284">
                      <a:extLst>
                        <a:ext uri="{FF2B5EF4-FFF2-40B4-BE49-F238E27FC236}">
                          <a16:creationId xmlns:a16="http://schemas.microsoft.com/office/drawing/2014/main" id="{3F284EFC-8A58-6B8B-99AD-B14A3BE69D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186" y="12069"/>
                      <a:ext cx="34" cy="195"/>
                    </a:xfrm>
                    <a:custGeom>
                      <a:avLst/>
                      <a:gdLst>
                        <a:gd name="T0" fmla="*/ 0 w 30"/>
                        <a:gd name="T1" fmla="*/ 0 h 195"/>
                        <a:gd name="T2" fmla="*/ 15 w 30"/>
                        <a:gd name="T3" fmla="*/ 90 h 195"/>
                        <a:gd name="T4" fmla="*/ 30 w 30"/>
                        <a:gd name="T5" fmla="*/ 19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0"/>
                          </a:moveTo>
                          <a:lnTo>
                            <a:pt x="15" y="90"/>
                          </a:lnTo>
                          <a:lnTo>
                            <a:pt x="30" y="1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05" name="Freeform 285">
                      <a:extLst>
                        <a:ext uri="{FF2B5EF4-FFF2-40B4-BE49-F238E27FC236}">
                          <a16:creationId xmlns:a16="http://schemas.microsoft.com/office/drawing/2014/main" id="{418DB014-0CD8-EE98-DFD3-8DF4B60B8A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220" y="12264"/>
                      <a:ext cx="35" cy="195"/>
                    </a:xfrm>
                    <a:custGeom>
                      <a:avLst/>
                      <a:gdLst>
                        <a:gd name="T0" fmla="*/ 0 w 30"/>
                        <a:gd name="T1" fmla="*/ 0 h 195"/>
                        <a:gd name="T2" fmla="*/ 15 w 30"/>
                        <a:gd name="T3" fmla="*/ 105 h 195"/>
                        <a:gd name="T4" fmla="*/ 30 w 30"/>
                        <a:gd name="T5" fmla="*/ 19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95">
                          <a:moveTo>
                            <a:pt x="0" y="0"/>
                          </a:moveTo>
                          <a:lnTo>
                            <a:pt x="15" y="105"/>
                          </a:lnTo>
                          <a:lnTo>
                            <a:pt x="30" y="19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06" name="Freeform 286">
                      <a:extLst>
                        <a:ext uri="{FF2B5EF4-FFF2-40B4-BE49-F238E27FC236}">
                          <a16:creationId xmlns:a16="http://schemas.microsoft.com/office/drawing/2014/main" id="{179348C4-3FEF-5480-80C0-D13A828011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255" y="12459"/>
                      <a:ext cx="34" cy="150"/>
                    </a:xfrm>
                    <a:custGeom>
                      <a:avLst/>
                      <a:gdLst>
                        <a:gd name="T0" fmla="*/ 0 w 30"/>
                        <a:gd name="T1" fmla="*/ 0 h 150"/>
                        <a:gd name="T2" fmla="*/ 15 w 30"/>
                        <a:gd name="T3" fmla="*/ 75 h 150"/>
                        <a:gd name="T4" fmla="*/ 30 w 30"/>
                        <a:gd name="T5" fmla="*/ 150 h 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0">
                          <a:moveTo>
                            <a:pt x="0" y="0"/>
                          </a:moveTo>
                          <a:lnTo>
                            <a:pt x="15" y="75"/>
                          </a:lnTo>
                          <a:lnTo>
                            <a:pt x="30" y="15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07" name="Freeform 287">
                      <a:extLst>
                        <a:ext uri="{FF2B5EF4-FFF2-40B4-BE49-F238E27FC236}">
                          <a16:creationId xmlns:a16="http://schemas.microsoft.com/office/drawing/2014/main" id="{A2F63CA7-BD44-40D1-6907-56D70185B0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289" y="12609"/>
                      <a:ext cx="34" cy="75"/>
                    </a:xfrm>
                    <a:custGeom>
                      <a:avLst/>
                      <a:gdLst>
                        <a:gd name="T0" fmla="*/ 0 w 30"/>
                        <a:gd name="T1" fmla="*/ 0 h 75"/>
                        <a:gd name="T2" fmla="*/ 15 w 30"/>
                        <a:gd name="T3" fmla="*/ 45 h 75"/>
                        <a:gd name="T4" fmla="*/ 30 w 30"/>
                        <a:gd name="T5" fmla="*/ 75 h 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75">
                          <a:moveTo>
                            <a:pt x="0" y="0"/>
                          </a:moveTo>
                          <a:lnTo>
                            <a:pt x="15" y="45"/>
                          </a:lnTo>
                          <a:lnTo>
                            <a:pt x="30" y="7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08" name="Freeform 288">
                      <a:extLst>
                        <a:ext uri="{FF2B5EF4-FFF2-40B4-BE49-F238E27FC236}">
                          <a16:creationId xmlns:a16="http://schemas.microsoft.com/office/drawing/2014/main" id="{8C6A88A2-C36D-C13B-C7B0-BB4BF8416E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80" y="12669"/>
                      <a:ext cx="35" cy="15"/>
                    </a:xfrm>
                    <a:custGeom>
                      <a:avLst/>
                      <a:gdLst>
                        <a:gd name="T0" fmla="*/ 0 w 30"/>
                        <a:gd name="T1" fmla="*/ 15 h 15"/>
                        <a:gd name="T2" fmla="*/ 15 w 30"/>
                        <a:gd name="T3" fmla="*/ 15 h 15"/>
                        <a:gd name="T4" fmla="*/ 30 w 30"/>
                        <a:gd name="T5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">
                          <a:moveTo>
                            <a:pt x="0" y="15"/>
                          </a:moveTo>
                          <a:lnTo>
                            <a:pt x="15" y="1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09" name="Freeform 289">
                      <a:extLst>
                        <a:ext uri="{FF2B5EF4-FFF2-40B4-BE49-F238E27FC236}">
                          <a16:creationId xmlns:a16="http://schemas.microsoft.com/office/drawing/2014/main" id="{39B1FEF9-F588-15D6-57ED-9727DA0BD5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358" y="12579"/>
                      <a:ext cx="34" cy="90"/>
                    </a:xfrm>
                    <a:custGeom>
                      <a:avLst/>
                      <a:gdLst>
                        <a:gd name="T0" fmla="*/ 0 w 30"/>
                        <a:gd name="T1" fmla="*/ 90 h 90"/>
                        <a:gd name="T2" fmla="*/ 15 w 30"/>
                        <a:gd name="T3" fmla="*/ 60 h 90"/>
                        <a:gd name="T4" fmla="*/ 30 w 30"/>
                        <a:gd name="T5" fmla="*/ 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90">
                          <a:moveTo>
                            <a:pt x="0" y="90"/>
                          </a:moveTo>
                          <a:lnTo>
                            <a:pt x="15" y="6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10" name="Freeform 290">
                      <a:extLst>
                        <a:ext uri="{FF2B5EF4-FFF2-40B4-BE49-F238E27FC236}">
                          <a16:creationId xmlns:a16="http://schemas.microsoft.com/office/drawing/2014/main" id="{CC7C6E13-7AEC-FEBA-9C39-9854171985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392" y="12414"/>
                      <a:ext cx="34" cy="165"/>
                    </a:xfrm>
                    <a:custGeom>
                      <a:avLst/>
                      <a:gdLst>
                        <a:gd name="T0" fmla="*/ 0 w 30"/>
                        <a:gd name="T1" fmla="*/ 165 h 165"/>
                        <a:gd name="T2" fmla="*/ 15 w 30"/>
                        <a:gd name="T3" fmla="*/ 90 h 165"/>
                        <a:gd name="T4" fmla="*/ 30 w 30"/>
                        <a:gd name="T5" fmla="*/ 0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65">
                          <a:moveTo>
                            <a:pt x="0" y="165"/>
                          </a:moveTo>
                          <a:lnTo>
                            <a:pt x="15" y="90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11" name="Line 291">
                      <a:extLst>
                        <a:ext uri="{FF2B5EF4-FFF2-40B4-BE49-F238E27FC236}">
                          <a16:creationId xmlns:a16="http://schemas.microsoft.com/office/drawing/2014/main" id="{38CF8BCD-3EF2-BCD1-D906-0157213D29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426" y="12219"/>
                      <a:ext cx="35" cy="19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12" name="Freeform 292">
                      <a:extLst>
                        <a:ext uri="{FF2B5EF4-FFF2-40B4-BE49-F238E27FC236}">
                          <a16:creationId xmlns:a16="http://schemas.microsoft.com/office/drawing/2014/main" id="{4F7F5977-FDB0-8F74-86D9-B66825341C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461" y="12009"/>
                      <a:ext cx="34" cy="210"/>
                    </a:xfrm>
                    <a:custGeom>
                      <a:avLst/>
                      <a:gdLst>
                        <a:gd name="T0" fmla="*/ 0 w 30"/>
                        <a:gd name="T1" fmla="*/ 210 h 210"/>
                        <a:gd name="T2" fmla="*/ 15 w 30"/>
                        <a:gd name="T3" fmla="*/ 105 h 210"/>
                        <a:gd name="T4" fmla="*/ 30 w 30"/>
                        <a:gd name="T5" fmla="*/ 0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210">
                          <a:moveTo>
                            <a:pt x="0" y="210"/>
                          </a:moveTo>
                          <a:lnTo>
                            <a:pt x="15" y="10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13" name="Freeform 293">
                      <a:extLst>
                        <a:ext uri="{FF2B5EF4-FFF2-40B4-BE49-F238E27FC236}">
                          <a16:creationId xmlns:a16="http://schemas.microsoft.com/office/drawing/2014/main" id="{5BFEE879-FC6F-9B09-CDF6-A39181E9E8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495" y="11859"/>
                      <a:ext cx="34" cy="150"/>
                    </a:xfrm>
                    <a:custGeom>
                      <a:avLst/>
                      <a:gdLst>
                        <a:gd name="T0" fmla="*/ 0 w 30"/>
                        <a:gd name="T1" fmla="*/ 150 h 150"/>
                        <a:gd name="T2" fmla="*/ 15 w 30"/>
                        <a:gd name="T3" fmla="*/ 75 h 150"/>
                        <a:gd name="T4" fmla="*/ 30 w 30"/>
                        <a:gd name="T5" fmla="*/ 0 h 1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150">
                          <a:moveTo>
                            <a:pt x="0" y="150"/>
                          </a:moveTo>
                          <a:lnTo>
                            <a:pt x="15" y="7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14" name="Rectangle 294">
                      <a:extLst>
                        <a:ext uri="{FF2B5EF4-FFF2-40B4-BE49-F238E27FC236}">
                          <a16:creationId xmlns:a16="http://schemas.microsoft.com/office/drawing/2014/main" id="{552F77DF-A5E8-9D9F-9282-6E713ED4FE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66" y="11754"/>
                      <a:ext cx="51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15" name="Rectangle 295">
                      <a:extLst>
                        <a:ext uri="{FF2B5EF4-FFF2-40B4-BE49-F238E27FC236}">
                          <a16:creationId xmlns:a16="http://schemas.microsoft.com/office/drawing/2014/main" id="{AFF37B7A-A896-C008-D38B-BA10ED2C06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17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16" name="Rectangle 296">
                      <a:extLst>
                        <a:ext uri="{FF2B5EF4-FFF2-40B4-BE49-F238E27FC236}">
                          <a16:creationId xmlns:a16="http://schemas.microsoft.com/office/drawing/2014/main" id="{581D0F22-4C5D-DA46-2EE8-C5CDC719C7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51" y="1175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17" name="Rectangle 297">
                      <a:extLst>
                        <a:ext uri="{FF2B5EF4-FFF2-40B4-BE49-F238E27FC236}">
                          <a16:creationId xmlns:a16="http://schemas.microsoft.com/office/drawing/2014/main" id="{AA22DD41-884D-D96C-7D3D-D7CF4415AD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55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18" name="Rectangle 298">
                      <a:extLst>
                        <a:ext uri="{FF2B5EF4-FFF2-40B4-BE49-F238E27FC236}">
                          <a16:creationId xmlns:a16="http://schemas.microsoft.com/office/drawing/2014/main" id="{57A196F1-7486-AF1D-0F65-2DF4550C7D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89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19" name="Rectangle 299">
                      <a:extLst>
                        <a:ext uri="{FF2B5EF4-FFF2-40B4-BE49-F238E27FC236}">
                          <a16:creationId xmlns:a16="http://schemas.microsoft.com/office/drawing/2014/main" id="{9A76F341-E5A8-8DCE-CA47-59A1C3E5C3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23" y="1175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20" name="Rectangle 300">
                      <a:extLst>
                        <a:ext uri="{FF2B5EF4-FFF2-40B4-BE49-F238E27FC236}">
                          <a16:creationId xmlns:a16="http://schemas.microsoft.com/office/drawing/2014/main" id="{10EAAF72-C361-00C9-6EA9-166417D0E5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8" y="1175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21" name="Rectangle 301">
                      <a:extLst>
                        <a:ext uri="{FF2B5EF4-FFF2-40B4-BE49-F238E27FC236}">
                          <a16:creationId xmlns:a16="http://schemas.microsoft.com/office/drawing/2014/main" id="{55158718-265A-0334-7949-A96454F08F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44" y="1175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22" name="Rectangle 302">
                      <a:extLst>
                        <a:ext uri="{FF2B5EF4-FFF2-40B4-BE49-F238E27FC236}">
                          <a16:creationId xmlns:a16="http://schemas.microsoft.com/office/drawing/2014/main" id="{11A4AC9D-F170-5F9F-050A-EFAA8C37AF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1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23" name="Rectangle 303">
                      <a:extLst>
                        <a:ext uri="{FF2B5EF4-FFF2-40B4-BE49-F238E27FC236}">
                          <a16:creationId xmlns:a16="http://schemas.microsoft.com/office/drawing/2014/main" id="{F2D00DD3-0B0E-AB5C-9B62-2096A52435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5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24" name="Rectangle 304">
                      <a:extLst>
                        <a:ext uri="{FF2B5EF4-FFF2-40B4-BE49-F238E27FC236}">
                          <a16:creationId xmlns:a16="http://schemas.microsoft.com/office/drawing/2014/main" id="{FBC1F049-35D7-7207-BF7A-4A1D17DEA5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29" y="1175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25" name="Rectangle 305">
                      <a:extLst>
                        <a:ext uri="{FF2B5EF4-FFF2-40B4-BE49-F238E27FC236}">
                          <a16:creationId xmlns:a16="http://schemas.microsoft.com/office/drawing/2014/main" id="{012D77DD-0834-3A53-CC8A-A031A41259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13" y="1175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26" name="Rectangle 306">
                      <a:extLst>
                        <a:ext uri="{FF2B5EF4-FFF2-40B4-BE49-F238E27FC236}">
                          <a16:creationId xmlns:a16="http://schemas.microsoft.com/office/drawing/2014/main" id="{5DC07869-E018-B838-8E22-0384DBD117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30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27" name="Rectangle 307">
                      <a:extLst>
                        <a:ext uri="{FF2B5EF4-FFF2-40B4-BE49-F238E27FC236}">
                          <a16:creationId xmlns:a16="http://schemas.microsoft.com/office/drawing/2014/main" id="{BD5FC84B-4C52-EF92-52D5-C5553C26D7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64" y="1175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28" name="Rectangle 308">
                      <a:extLst>
                        <a:ext uri="{FF2B5EF4-FFF2-40B4-BE49-F238E27FC236}">
                          <a16:creationId xmlns:a16="http://schemas.microsoft.com/office/drawing/2014/main" id="{5A0B9653-53FF-0185-6E12-66959EA5A6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99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29" name="Rectangle 309">
                      <a:extLst>
                        <a:ext uri="{FF2B5EF4-FFF2-40B4-BE49-F238E27FC236}">
                          <a16:creationId xmlns:a16="http://schemas.microsoft.com/office/drawing/2014/main" id="{19F7568A-B5DE-EFCD-5B06-6995B0F6D2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02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30" name="Rectangle 310">
                      <a:extLst>
                        <a:ext uri="{FF2B5EF4-FFF2-40B4-BE49-F238E27FC236}">
                          <a16:creationId xmlns:a16="http://schemas.microsoft.com/office/drawing/2014/main" id="{36312873-6FCC-1459-6306-C8594AC49E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6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31" name="Rectangle 311">
                      <a:extLst>
                        <a:ext uri="{FF2B5EF4-FFF2-40B4-BE49-F238E27FC236}">
                          <a16:creationId xmlns:a16="http://schemas.microsoft.com/office/drawing/2014/main" id="{1FE9C4D6-9890-71EE-F843-882B40D12F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70" y="1175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32" name="Rectangle 312">
                      <a:extLst>
                        <a:ext uri="{FF2B5EF4-FFF2-40B4-BE49-F238E27FC236}">
                          <a16:creationId xmlns:a16="http://schemas.microsoft.com/office/drawing/2014/main" id="{1F6A1825-D2B6-34D7-DF40-A5B20E2976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05" y="1175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33" name="Rectangle 313">
                      <a:extLst>
                        <a:ext uri="{FF2B5EF4-FFF2-40B4-BE49-F238E27FC236}">
                          <a16:creationId xmlns:a16="http://schemas.microsoft.com/office/drawing/2014/main" id="{77E640A7-549F-E246-FD00-DCB5C85771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91" y="1175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34" name="Rectangle 314">
                      <a:extLst>
                        <a:ext uri="{FF2B5EF4-FFF2-40B4-BE49-F238E27FC236}">
                          <a16:creationId xmlns:a16="http://schemas.microsoft.com/office/drawing/2014/main" id="{69975313-E198-B534-45AC-7E1B49AEF0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08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35" name="Rectangle 315">
                      <a:extLst>
                        <a:ext uri="{FF2B5EF4-FFF2-40B4-BE49-F238E27FC236}">
                          <a16:creationId xmlns:a16="http://schemas.microsoft.com/office/drawing/2014/main" id="{59251C76-3CD5-3778-FEF3-82110987BDB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2" y="11754"/>
                      <a:ext cx="52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36" name="Rectangle 316">
                      <a:extLst>
                        <a:ext uri="{FF2B5EF4-FFF2-40B4-BE49-F238E27FC236}">
                          <a16:creationId xmlns:a16="http://schemas.microsoft.com/office/drawing/2014/main" id="{71DDB8B0-4E2C-61F0-9270-F126E03B57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94" y="1175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37" name="Rectangle 317">
                      <a:extLst>
                        <a:ext uri="{FF2B5EF4-FFF2-40B4-BE49-F238E27FC236}">
                          <a16:creationId xmlns:a16="http://schemas.microsoft.com/office/drawing/2014/main" id="{49EEC53F-77C5-C938-5D52-54AB50F3B4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80" y="1175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38" name="Rectangle 318">
                      <a:extLst>
                        <a:ext uri="{FF2B5EF4-FFF2-40B4-BE49-F238E27FC236}">
                          <a16:creationId xmlns:a16="http://schemas.microsoft.com/office/drawing/2014/main" id="{84EE7D15-80C5-6508-4604-AE040564B4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97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39" name="Rectangle 319">
                      <a:extLst>
                        <a:ext uri="{FF2B5EF4-FFF2-40B4-BE49-F238E27FC236}">
                          <a16:creationId xmlns:a16="http://schemas.microsoft.com/office/drawing/2014/main" id="{9F07F57A-9999-5639-0AFE-B6F55511F3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1" y="1175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40" name="Rectangle 320">
                      <a:extLst>
                        <a:ext uri="{FF2B5EF4-FFF2-40B4-BE49-F238E27FC236}">
                          <a16:creationId xmlns:a16="http://schemas.microsoft.com/office/drawing/2014/main" id="{77EBDDAD-EC99-1B5C-F8AA-F9102D929A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66" y="1175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41" name="Rectangle 321">
                      <a:extLst>
                        <a:ext uri="{FF2B5EF4-FFF2-40B4-BE49-F238E27FC236}">
                          <a16:creationId xmlns:a16="http://schemas.microsoft.com/office/drawing/2014/main" id="{AE270A37-ABD5-35BD-AA13-EFD33BA10C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25" y="1268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42" name="Rectangle 322">
                      <a:extLst>
                        <a:ext uri="{FF2B5EF4-FFF2-40B4-BE49-F238E27FC236}">
                          <a16:creationId xmlns:a16="http://schemas.microsoft.com/office/drawing/2014/main" id="{3AF9E97D-F2C3-5B63-C7F1-94B176E38E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59" y="1268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43" name="Rectangle 323">
                      <a:extLst>
                        <a:ext uri="{FF2B5EF4-FFF2-40B4-BE49-F238E27FC236}">
                          <a16:creationId xmlns:a16="http://schemas.microsoft.com/office/drawing/2014/main" id="{21C04B66-B8B4-3855-564E-726CCEC7FB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94" y="1268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44" name="Rectangle 324">
                      <a:extLst>
                        <a:ext uri="{FF2B5EF4-FFF2-40B4-BE49-F238E27FC236}">
                          <a16:creationId xmlns:a16="http://schemas.microsoft.com/office/drawing/2014/main" id="{61F5B9FD-0506-E9CF-9B89-AB35C6283D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8" y="1268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45" name="Rectangle 325">
                      <a:extLst>
                        <a:ext uri="{FF2B5EF4-FFF2-40B4-BE49-F238E27FC236}">
                          <a16:creationId xmlns:a16="http://schemas.microsoft.com/office/drawing/2014/main" id="{DF5C1F77-1AAA-DEC1-C88F-976E3A266A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71" y="1268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46" name="Rectangle 326">
                      <a:extLst>
                        <a:ext uri="{FF2B5EF4-FFF2-40B4-BE49-F238E27FC236}">
                          <a16:creationId xmlns:a16="http://schemas.microsoft.com/office/drawing/2014/main" id="{CD0E6505-613F-BCFB-34E6-8E76EFD417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88" y="1268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47" name="Rectangle 327">
                      <a:extLst>
                        <a:ext uri="{FF2B5EF4-FFF2-40B4-BE49-F238E27FC236}">
                          <a16:creationId xmlns:a16="http://schemas.microsoft.com/office/drawing/2014/main" id="{6BBC0670-37BF-99EC-1631-BE6CE21938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23" y="12684"/>
                      <a:ext cx="51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48" name="Rectangle 328">
                      <a:extLst>
                        <a:ext uri="{FF2B5EF4-FFF2-40B4-BE49-F238E27FC236}">
                          <a16:creationId xmlns:a16="http://schemas.microsoft.com/office/drawing/2014/main" id="{FDF9572D-4446-7FA8-58CF-4C5365DE211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74" y="1268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49" name="Rectangle 329">
                      <a:extLst>
                        <a:ext uri="{FF2B5EF4-FFF2-40B4-BE49-F238E27FC236}">
                          <a16:creationId xmlns:a16="http://schemas.microsoft.com/office/drawing/2014/main" id="{210F37BD-C611-4C00-D459-4C428DA2EE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60" y="1268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50" name="Rectangle 330">
                      <a:extLst>
                        <a:ext uri="{FF2B5EF4-FFF2-40B4-BE49-F238E27FC236}">
                          <a16:creationId xmlns:a16="http://schemas.microsoft.com/office/drawing/2014/main" id="{DC5A46C4-1245-F51E-24C2-6317A50479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7" y="1268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51" name="Rectangle 331">
                      <a:extLst>
                        <a:ext uri="{FF2B5EF4-FFF2-40B4-BE49-F238E27FC236}">
                          <a16:creationId xmlns:a16="http://schemas.microsoft.com/office/drawing/2014/main" id="{6101F31A-AD34-D5E5-F3FC-06AECB9BFF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12" y="1268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52" name="Rectangle 332">
                      <a:extLst>
                        <a:ext uri="{FF2B5EF4-FFF2-40B4-BE49-F238E27FC236}">
                          <a16:creationId xmlns:a16="http://schemas.microsoft.com/office/drawing/2014/main" id="{BACA1435-3F20-F6A0-C692-1FBC786A99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46" y="1268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53" name="Rectangle 333">
                      <a:extLst>
                        <a:ext uri="{FF2B5EF4-FFF2-40B4-BE49-F238E27FC236}">
                          <a16:creationId xmlns:a16="http://schemas.microsoft.com/office/drawing/2014/main" id="{122BABCC-A6DA-799E-42DA-9B811E8890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9" y="1268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54" name="Rectangle 334">
                      <a:extLst>
                        <a:ext uri="{FF2B5EF4-FFF2-40B4-BE49-F238E27FC236}">
                          <a16:creationId xmlns:a16="http://schemas.microsoft.com/office/drawing/2014/main" id="{348470F4-CD03-CBF2-97BF-13E053AC14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3" y="1268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55" name="Rectangle 335">
                      <a:extLst>
                        <a:ext uri="{FF2B5EF4-FFF2-40B4-BE49-F238E27FC236}">
                          <a16:creationId xmlns:a16="http://schemas.microsoft.com/office/drawing/2014/main" id="{9017F892-C060-3C31-B4DC-26D4F2EAE8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18" y="1268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56" name="Rectangle 336">
                      <a:extLst>
                        <a:ext uri="{FF2B5EF4-FFF2-40B4-BE49-F238E27FC236}">
                          <a16:creationId xmlns:a16="http://schemas.microsoft.com/office/drawing/2014/main" id="{6C48FA9F-4E90-DF33-E869-5310D53C34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52" y="1268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57" name="Rectangle 337">
                      <a:extLst>
                        <a:ext uri="{FF2B5EF4-FFF2-40B4-BE49-F238E27FC236}">
                          <a16:creationId xmlns:a16="http://schemas.microsoft.com/office/drawing/2014/main" id="{A507EF87-4574-2816-3C7A-D8FD548E79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41" y="1268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58" name="Rectangle 338">
                      <a:extLst>
                        <a:ext uri="{FF2B5EF4-FFF2-40B4-BE49-F238E27FC236}">
                          <a16:creationId xmlns:a16="http://schemas.microsoft.com/office/drawing/2014/main" id="{673A2B5A-BF0B-578E-3C0C-CE30D59678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75" y="1268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59" name="Rectangle 339">
                      <a:extLst>
                        <a:ext uri="{FF2B5EF4-FFF2-40B4-BE49-F238E27FC236}">
                          <a16:creationId xmlns:a16="http://schemas.microsoft.com/office/drawing/2014/main" id="{2262CD00-921F-D866-865C-CF63075F05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10" y="1268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60" name="Rectangle 340">
                      <a:extLst>
                        <a:ext uri="{FF2B5EF4-FFF2-40B4-BE49-F238E27FC236}">
                          <a16:creationId xmlns:a16="http://schemas.microsoft.com/office/drawing/2014/main" id="{CEB2C793-7B4D-14C3-C5A9-A220C9B532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44" y="1268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61" name="Rectangle 341">
                      <a:extLst>
                        <a:ext uri="{FF2B5EF4-FFF2-40B4-BE49-F238E27FC236}">
                          <a16:creationId xmlns:a16="http://schemas.microsoft.com/office/drawing/2014/main" id="{89A32AE4-D1E0-E6EE-4FAB-D7B0949DAD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30" y="12684"/>
                      <a:ext cx="17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62" name="Rectangle 342">
                      <a:extLst>
                        <a:ext uri="{FF2B5EF4-FFF2-40B4-BE49-F238E27FC236}">
                          <a16:creationId xmlns:a16="http://schemas.microsoft.com/office/drawing/2014/main" id="{D396960B-F054-FC49-7D12-FCCAE27ADC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47" y="12684"/>
                      <a:ext cx="35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63" name="Rectangle 343">
                      <a:extLst>
                        <a:ext uri="{FF2B5EF4-FFF2-40B4-BE49-F238E27FC236}">
                          <a16:creationId xmlns:a16="http://schemas.microsoft.com/office/drawing/2014/main" id="{DE00A0F4-F047-2631-A009-5420154A32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2" y="1268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64" name="Rectangle 344">
                      <a:extLst>
                        <a:ext uri="{FF2B5EF4-FFF2-40B4-BE49-F238E27FC236}">
                          <a16:creationId xmlns:a16="http://schemas.microsoft.com/office/drawing/2014/main" id="{8E5EA9F5-3B8F-5C24-1950-126599DBC1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6" y="1268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65" name="Rectangle 345">
                      <a:extLst>
                        <a:ext uri="{FF2B5EF4-FFF2-40B4-BE49-F238E27FC236}">
                          <a16:creationId xmlns:a16="http://schemas.microsoft.com/office/drawing/2014/main" id="{BDA66A79-4633-E822-AEE7-5D04465ACA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19" y="12684"/>
                      <a:ext cx="34" cy="15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66" name="Rectangle 346">
                      <a:extLst>
                        <a:ext uri="{FF2B5EF4-FFF2-40B4-BE49-F238E27FC236}">
                          <a16:creationId xmlns:a16="http://schemas.microsoft.com/office/drawing/2014/main" id="{2DAD6BEC-362A-9E5B-3470-D430DED20A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6" y="11368"/>
                      <a:ext cx="231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1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g(x)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467" name="Freeform 347">
                      <a:extLst>
                        <a:ext uri="{FF2B5EF4-FFF2-40B4-BE49-F238E27FC236}">
                          <a16:creationId xmlns:a16="http://schemas.microsoft.com/office/drawing/2014/main" id="{63E744C0-2205-B039-D218-1CD0860E72D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42" y="12710"/>
                      <a:ext cx="105" cy="735"/>
                    </a:xfrm>
                    <a:custGeom>
                      <a:avLst/>
                      <a:gdLst>
                        <a:gd name="T0" fmla="*/ 56 w 128"/>
                        <a:gd name="T1" fmla="*/ 1344 h 1352"/>
                        <a:gd name="T2" fmla="*/ 56 w 128"/>
                        <a:gd name="T3" fmla="*/ 54 h 1352"/>
                        <a:gd name="T4" fmla="*/ 64 w 128"/>
                        <a:gd name="T5" fmla="*/ 46 h 1352"/>
                        <a:gd name="T6" fmla="*/ 72 w 128"/>
                        <a:gd name="T7" fmla="*/ 54 h 1352"/>
                        <a:gd name="T8" fmla="*/ 72 w 128"/>
                        <a:gd name="T9" fmla="*/ 1344 h 1352"/>
                        <a:gd name="T10" fmla="*/ 64 w 128"/>
                        <a:gd name="T11" fmla="*/ 1352 h 1352"/>
                        <a:gd name="T12" fmla="*/ 56 w 128"/>
                        <a:gd name="T13" fmla="*/ 1344 h 1352"/>
                        <a:gd name="T14" fmla="*/ 0 w 128"/>
                        <a:gd name="T15" fmla="*/ 128 h 1352"/>
                        <a:gd name="T16" fmla="*/ 64 w 128"/>
                        <a:gd name="T17" fmla="*/ 0 h 1352"/>
                        <a:gd name="T18" fmla="*/ 128 w 128"/>
                        <a:gd name="T19" fmla="*/ 128 h 1352"/>
                        <a:gd name="T20" fmla="*/ 0 w 128"/>
                        <a:gd name="T21" fmla="*/ 128 h 13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8" h="1352">
                          <a:moveTo>
                            <a:pt x="56" y="1344"/>
                          </a:moveTo>
                          <a:lnTo>
                            <a:pt x="56" y="54"/>
                          </a:lnTo>
                          <a:cubicBezTo>
                            <a:pt x="56" y="49"/>
                            <a:pt x="60" y="46"/>
                            <a:pt x="64" y="46"/>
                          </a:cubicBezTo>
                          <a:cubicBezTo>
                            <a:pt x="69" y="46"/>
                            <a:pt x="72" y="49"/>
                            <a:pt x="72" y="54"/>
                          </a:cubicBezTo>
                          <a:lnTo>
                            <a:pt x="72" y="1344"/>
                          </a:lnTo>
                          <a:cubicBezTo>
                            <a:pt x="72" y="1349"/>
                            <a:pt x="69" y="1352"/>
                            <a:pt x="64" y="1352"/>
                          </a:cubicBezTo>
                          <a:cubicBezTo>
                            <a:pt x="60" y="1352"/>
                            <a:pt x="56" y="1349"/>
                            <a:pt x="56" y="1344"/>
                          </a:cubicBezTo>
                          <a:close/>
                          <a:moveTo>
                            <a:pt x="0" y="128"/>
                          </a:moveTo>
                          <a:lnTo>
                            <a:pt x="64" y="0"/>
                          </a:lnTo>
                          <a:lnTo>
                            <a:pt x="128" y="128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68" name="Rectangle 348">
                      <a:extLst>
                        <a:ext uri="{FF2B5EF4-FFF2-40B4-BE49-F238E27FC236}">
                          <a16:creationId xmlns:a16="http://schemas.microsoft.com/office/drawing/2014/main" id="{B5BFA7D6-4A14-A3B7-CD1E-04C23E2B40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96" y="13079"/>
                      <a:ext cx="0" cy="2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469" name="Rectangle 349">
                      <a:extLst>
                        <a:ext uri="{FF2B5EF4-FFF2-40B4-BE49-F238E27FC236}">
                          <a16:creationId xmlns:a16="http://schemas.microsoft.com/office/drawing/2014/main" id="{BCB81922-533A-6713-20FA-57FF17DCB0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70" y="13079"/>
                      <a:ext cx="72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1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g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470" name="Rectangle 350">
                      <a:extLst>
                        <a:ext uri="{FF2B5EF4-FFF2-40B4-BE49-F238E27FC236}">
                          <a16:creationId xmlns:a16="http://schemas.microsoft.com/office/drawing/2014/main" id="{6769188C-D877-A8D7-ECDF-62B3EFF340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05" y="13079"/>
                      <a:ext cx="48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1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471" name="Rectangle 351">
                      <a:extLst>
                        <a:ext uri="{FF2B5EF4-FFF2-40B4-BE49-F238E27FC236}">
                          <a16:creationId xmlns:a16="http://schemas.microsoft.com/office/drawing/2014/main" id="{0CC73540-6C13-CCEE-0B2F-3B8D8D2FA3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80" y="13078"/>
                      <a:ext cx="474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pPr eaLnBrk="0" hangingPunct="0"/>
                      <a:r>
                        <a:rPr lang="it-IT" altLang="it-IT" sz="11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x)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472" name="Rectangle 352">
                      <a:extLst>
                        <a:ext uri="{FF2B5EF4-FFF2-40B4-BE49-F238E27FC236}">
                          <a16:creationId xmlns:a16="http://schemas.microsoft.com/office/drawing/2014/main" id="{F34CADF6-0F1E-B5FD-ACFB-169BF821EF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72" y="13182"/>
                      <a:ext cx="137" cy="1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7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min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473" name="Rectangle 353">
                      <a:extLst>
                        <a:ext uri="{FF2B5EF4-FFF2-40B4-BE49-F238E27FC236}">
                          <a16:creationId xmlns:a16="http://schemas.microsoft.com/office/drawing/2014/main" id="{5C2A7D21-3395-F1F7-9C1F-E4C9C22A6D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57" y="11478"/>
                      <a:ext cx="91" cy="2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eaLnBrk="0" hangingPunct="0"/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474" name="Rectangle 354">
                      <a:extLst>
                        <a:ext uri="{FF2B5EF4-FFF2-40B4-BE49-F238E27FC236}">
                          <a16:creationId xmlns:a16="http://schemas.microsoft.com/office/drawing/2014/main" id="{B97F25D3-09B2-CC06-722A-94B8D74966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12" y="11478"/>
                      <a:ext cx="181" cy="19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1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g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475" name="Rectangle 355">
                      <a:extLst>
                        <a:ext uri="{FF2B5EF4-FFF2-40B4-BE49-F238E27FC236}">
                          <a16:creationId xmlns:a16="http://schemas.microsoft.com/office/drawing/2014/main" id="{C818FD87-B853-20F0-9A20-835A6E98B4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5" y="11478"/>
                      <a:ext cx="92" cy="19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1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476" name="Rectangle 356">
                      <a:extLst>
                        <a:ext uri="{FF2B5EF4-FFF2-40B4-BE49-F238E27FC236}">
                          <a16:creationId xmlns:a16="http://schemas.microsoft.com/office/drawing/2014/main" id="{A82A7D43-BD03-B6B3-C32E-88BCD10DA7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7" y="11478"/>
                      <a:ext cx="188" cy="19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11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x)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477" name="Rectangle 357">
                      <a:extLst>
                        <a:ext uri="{FF2B5EF4-FFF2-40B4-BE49-F238E27FC236}">
                          <a16:creationId xmlns:a16="http://schemas.microsoft.com/office/drawing/2014/main" id="{A626A5D5-8BF0-C3FD-FFD4-FB0796D0F2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86" y="11600"/>
                      <a:ext cx="310" cy="1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eaLnBrk="0" hangingPunct="0"/>
                      <a:r>
                        <a:rPr lang="it-IT" altLang="it-IT" sz="700" b="0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max</a:t>
                      </a:r>
                      <a:endParaRPr lang="it-IT" altLang="it-IT" sz="1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9478" name="Freeform 358">
                      <a:extLst>
                        <a:ext uri="{FF2B5EF4-FFF2-40B4-BE49-F238E27FC236}">
                          <a16:creationId xmlns:a16="http://schemas.microsoft.com/office/drawing/2014/main" id="{83C90E3C-67B2-7105-A640-C5C90B15A50E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532" y="11770"/>
                      <a:ext cx="95" cy="1675"/>
                    </a:xfrm>
                    <a:custGeom>
                      <a:avLst/>
                      <a:gdLst>
                        <a:gd name="T0" fmla="*/ 56 w 128"/>
                        <a:gd name="T1" fmla="*/ 1344 h 1352"/>
                        <a:gd name="T2" fmla="*/ 56 w 128"/>
                        <a:gd name="T3" fmla="*/ 54 h 1352"/>
                        <a:gd name="T4" fmla="*/ 64 w 128"/>
                        <a:gd name="T5" fmla="*/ 46 h 1352"/>
                        <a:gd name="T6" fmla="*/ 72 w 128"/>
                        <a:gd name="T7" fmla="*/ 54 h 1352"/>
                        <a:gd name="T8" fmla="*/ 72 w 128"/>
                        <a:gd name="T9" fmla="*/ 1344 h 1352"/>
                        <a:gd name="T10" fmla="*/ 64 w 128"/>
                        <a:gd name="T11" fmla="*/ 1352 h 1352"/>
                        <a:gd name="T12" fmla="*/ 56 w 128"/>
                        <a:gd name="T13" fmla="*/ 1344 h 1352"/>
                        <a:gd name="T14" fmla="*/ 0 w 128"/>
                        <a:gd name="T15" fmla="*/ 128 h 1352"/>
                        <a:gd name="T16" fmla="*/ 64 w 128"/>
                        <a:gd name="T17" fmla="*/ 0 h 1352"/>
                        <a:gd name="T18" fmla="*/ 128 w 128"/>
                        <a:gd name="T19" fmla="*/ 128 h 1352"/>
                        <a:gd name="T20" fmla="*/ 0 w 128"/>
                        <a:gd name="T21" fmla="*/ 128 h 13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8" h="1352">
                          <a:moveTo>
                            <a:pt x="56" y="1344"/>
                          </a:moveTo>
                          <a:lnTo>
                            <a:pt x="56" y="54"/>
                          </a:lnTo>
                          <a:cubicBezTo>
                            <a:pt x="56" y="49"/>
                            <a:pt x="60" y="46"/>
                            <a:pt x="64" y="46"/>
                          </a:cubicBezTo>
                          <a:cubicBezTo>
                            <a:pt x="69" y="46"/>
                            <a:pt x="72" y="49"/>
                            <a:pt x="72" y="54"/>
                          </a:cubicBezTo>
                          <a:lnTo>
                            <a:pt x="72" y="1344"/>
                          </a:lnTo>
                          <a:cubicBezTo>
                            <a:pt x="72" y="1349"/>
                            <a:pt x="69" y="1352"/>
                            <a:pt x="64" y="1352"/>
                          </a:cubicBezTo>
                          <a:cubicBezTo>
                            <a:pt x="60" y="1352"/>
                            <a:pt x="56" y="1349"/>
                            <a:pt x="56" y="1344"/>
                          </a:cubicBezTo>
                          <a:close/>
                          <a:moveTo>
                            <a:pt x="0" y="128"/>
                          </a:moveTo>
                          <a:lnTo>
                            <a:pt x="64" y="0"/>
                          </a:lnTo>
                          <a:lnTo>
                            <a:pt x="128" y="128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9479" name="Line 359">
                      <a:extLst>
                        <a:ext uri="{FF2B5EF4-FFF2-40B4-BE49-F238E27FC236}">
                          <a16:creationId xmlns:a16="http://schemas.microsoft.com/office/drawing/2014/main" id="{76C98E38-B2C7-2A92-6863-FF1A4D1C92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35" y="12232"/>
                      <a:ext cx="358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</p:grpSp>
        <p:sp>
          <p:nvSpPr>
            <p:cNvPr id="389484" name="Rectangle 364">
              <a:extLst>
                <a:ext uri="{FF2B5EF4-FFF2-40B4-BE49-F238E27FC236}">
                  <a16:creationId xmlns:a16="http://schemas.microsoft.com/office/drawing/2014/main" id="{71863971-4B82-B869-AE76-BA15A61F3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19"/>
              <a:ext cx="57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200" b="0" i="1">
                  <a:solidFill>
                    <a:schemeClr val="tx1"/>
                  </a:solidFill>
                  <a:cs typeface="Times New Roman" panose="02020603050405020304" pitchFamily="18" charset="0"/>
                </a:rPr>
                <a:t> ;            </a:t>
              </a:r>
              <a:r>
                <a:rPr lang="it-IT" altLang="it-IT" sz="1400" b="0">
                  <a:solidFill>
                    <a:schemeClr val="tx1"/>
                  </a:solidFill>
                </a:rPr>
                <a:t> </a:t>
              </a:r>
              <a:endParaRPr lang="it-IT" altLang="it-IT" b="0">
                <a:solidFill>
                  <a:schemeClr val="tx1"/>
                </a:solidFill>
              </a:endParaRPr>
            </a:p>
          </p:txBody>
        </p:sp>
        <p:graphicFrame>
          <p:nvGraphicFramePr>
            <p:cNvPr id="389483" name="Object 363">
              <a:extLst>
                <a:ext uri="{FF2B5EF4-FFF2-40B4-BE49-F238E27FC236}">
                  <a16:creationId xmlns:a16="http://schemas.microsoft.com/office/drawing/2014/main" id="{ACC91445-5ECA-89C9-9077-80EB821149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18" y="2164"/>
            <a:ext cx="1923" cy="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511300" imgH="444500" progId="Equation.3">
                    <p:embed/>
                  </p:oleObj>
                </mc:Choice>
                <mc:Fallback>
                  <p:oleObj r:id="rId3" imgW="1511300" imgH="444500" progId="Equation.3">
                    <p:embed/>
                    <p:pic>
                      <p:nvPicPr>
                        <p:cNvPr id="0" name="Object 3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8" y="2164"/>
                          <a:ext cx="1923" cy="5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482" name="Object 362">
              <a:extLst>
                <a:ext uri="{FF2B5EF4-FFF2-40B4-BE49-F238E27FC236}">
                  <a16:creationId xmlns:a16="http://schemas.microsoft.com/office/drawing/2014/main" id="{6247C858-F801-7FF2-493B-4CDCDDA36C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4" y="2166"/>
            <a:ext cx="206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562100" imgH="444500" progId="Equation.3">
                    <p:embed/>
                  </p:oleObj>
                </mc:Choice>
                <mc:Fallback>
                  <p:oleObj r:id="rId5" imgW="1562100" imgH="444500" progId="Equation.3">
                    <p:embed/>
                    <p:pic>
                      <p:nvPicPr>
                        <p:cNvPr id="0" name="Object 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166"/>
                          <a:ext cx="2066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485" name="Rectangle 365">
              <a:extLst>
                <a:ext uri="{FF2B5EF4-FFF2-40B4-BE49-F238E27FC236}">
                  <a16:creationId xmlns:a16="http://schemas.microsoft.com/office/drawing/2014/main" id="{D3CCBC69-83FA-E0FF-505E-CDD5922C4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49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Si ha: 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M</a:t>
              </a:r>
              <a:r>
                <a:rPr lang="it-IT" altLang="it-IT" sz="2400" i="1" baseline="-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i 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= b/a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   ;   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M</a:t>
              </a:r>
              <a:r>
                <a:rPr lang="it-IT" altLang="it-IT" sz="2400" i="1" baseline="-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u </a:t>
              </a:r>
              <a:r>
                <a:rPr lang="it-IT" altLang="it-IT" sz="24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= b/a  MTF(f)</a:t>
              </a:r>
              <a:r>
                <a:rPr lang="it-IT" altLang="it-IT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389487" name="Rectangle 367">
            <a:extLst>
              <a:ext uri="{FF2B5EF4-FFF2-40B4-BE49-F238E27FC236}">
                <a16:creationId xmlns:a16="http://schemas.microsoft.com/office/drawing/2014/main" id="{B02DF907-4BDB-DDF6-0E92-9C4BAFB32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95888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Se si hanno 256 livelli, f(x)</a:t>
            </a:r>
            <a:r>
              <a:rPr lang="it-IT" altLang="it-IT" sz="2400" baseline="-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max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=180, f(x)</a:t>
            </a:r>
            <a:r>
              <a:rPr lang="it-IT" altLang="it-IT" sz="2400" baseline="-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min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=20, risulta </a:t>
            </a:r>
            <a:r>
              <a:rPr lang="it-IT" altLang="it-IT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</a:t>
            </a:r>
            <a:r>
              <a:rPr lang="it-IT" altLang="it-IT" sz="2400" baseline="-30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i</a:t>
            </a:r>
            <a:r>
              <a:rPr lang="it-IT" altLang="it-IT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=0,8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; </a:t>
            </a:r>
          </a:p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se g(x)</a:t>
            </a:r>
            <a:r>
              <a:rPr lang="it-IT" altLang="it-IT" sz="2400" baseline="-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max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=140 e g(x)</a:t>
            </a:r>
            <a:r>
              <a:rPr lang="it-IT" altLang="it-IT" sz="2400" baseline="-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min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=60, risulta </a:t>
            </a:r>
            <a:r>
              <a:rPr lang="it-IT" altLang="it-IT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</a:t>
            </a:r>
            <a:r>
              <a:rPr lang="it-IT" altLang="it-IT" sz="2400" baseline="-30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u</a:t>
            </a:r>
            <a:r>
              <a:rPr lang="it-IT" altLang="it-IT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=0,4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                                                                 </a:t>
            </a:r>
          </a:p>
          <a:p>
            <a:pPr algn="ctr"/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Quindi </a:t>
            </a:r>
            <a:r>
              <a:rPr lang="it-IT" altLang="it-IT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MTF (f’) = 0,5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8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Text Box 3">
            <a:extLst>
              <a:ext uri="{FF2B5EF4-FFF2-40B4-BE49-F238E27FC236}">
                <a16:creationId xmlns:a16="http://schemas.microsoft.com/office/drawing/2014/main" id="{582DA3AB-0D28-D5B6-17A5-89618CC9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altLang="it-IT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   3. LA TECNICA DI ESPOSIZIONE DI BORDI </a:t>
            </a:r>
            <a:endParaRPr lang="it-IT" altLang="it-IT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0493" name="Rectangle 349">
            <a:extLst>
              <a:ext uri="{FF2B5EF4-FFF2-40B4-BE49-F238E27FC236}">
                <a16:creationId xmlns:a16="http://schemas.microsoft.com/office/drawing/2014/main" id="{73A29359-72F2-2EA0-C543-8C1747127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9413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Tramite la EET (Edge Exposure Technique) e la sua derivata si ottiene la LSF (Line Spread Function) la cui trasformata fornisce la MTF.</a:t>
            </a:r>
          </a:p>
        </p:txBody>
      </p:sp>
      <p:grpSp>
        <p:nvGrpSpPr>
          <p:cNvPr id="390567" name="Group 423">
            <a:extLst>
              <a:ext uri="{FF2B5EF4-FFF2-40B4-BE49-F238E27FC236}">
                <a16:creationId xmlns:a16="http://schemas.microsoft.com/office/drawing/2014/main" id="{DA8EC4AB-AFAD-EB68-A095-E60CCD40970B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4899025"/>
            <a:chOff x="0" y="384"/>
            <a:chExt cx="5760" cy="3086"/>
          </a:xfrm>
        </p:grpSpPr>
        <p:sp>
          <p:nvSpPr>
            <p:cNvPr id="390551" name="Rectangle 407">
              <a:extLst>
                <a:ext uri="{FF2B5EF4-FFF2-40B4-BE49-F238E27FC236}">
                  <a16:creationId xmlns:a16="http://schemas.microsoft.com/office/drawing/2014/main" id="{C58F8D67-5CC3-5543-76BB-4E261902F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384"/>
              <a:ext cx="4720" cy="30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489" name="Rectangle 345">
              <a:extLst>
                <a:ext uri="{FF2B5EF4-FFF2-40B4-BE49-F238E27FC236}">
                  <a16:creationId xmlns:a16="http://schemas.microsoft.com/office/drawing/2014/main" id="{B3DB845C-0F8A-F6D9-E344-407AB928C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19"/>
              <a:ext cx="57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200" b="0" i="1">
                  <a:solidFill>
                    <a:schemeClr val="tx1"/>
                  </a:solidFill>
                  <a:cs typeface="Times New Roman" panose="02020603050405020304" pitchFamily="18" charset="0"/>
                </a:rPr>
                <a:t> ;            </a:t>
              </a:r>
              <a:r>
                <a:rPr lang="it-IT" altLang="it-IT" sz="1400" b="0">
                  <a:solidFill>
                    <a:schemeClr val="tx1"/>
                  </a:solidFill>
                </a:rPr>
                <a:t> </a:t>
              </a:r>
              <a:endParaRPr lang="it-IT" altLang="it-IT" b="0">
                <a:solidFill>
                  <a:schemeClr val="tx1"/>
                </a:solidFill>
              </a:endParaRPr>
            </a:p>
          </p:txBody>
        </p:sp>
        <p:sp>
          <p:nvSpPr>
            <p:cNvPr id="390495" name="Line 351">
              <a:extLst>
                <a:ext uri="{FF2B5EF4-FFF2-40B4-BE49-F238E27FC236}">
                  <a16:creationId xmlns:a16="http://schemas.microsoft.com/office/drawing/2014/main" id="{A87D50CD-2E0F-FEB8-1BF6-0C6959963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" y="1204"/>
              <a:ext cx="16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496" name="Line 352">
              <a:extLst>
                <a:ext uri="{FF2B5EF4-FFF2-40B4-BE49-F238E27FC236}">
                  <a16:creationId xmlns:a16="http://schemas.microsoft.com/office/drawing/2014/main" id="{CAEC815A-B8C9-A87F-17DB-B94452B94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" y="460"/>
              <a:ext cx="0" cy="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497" name="Rectangle 353">
              <a:extLst>
                <a:ext uri="{FF2B5EF4-FFF2-40B4-BE49-F238E27FC236}">
                  <a16:creationId xmlns:a16="http://schemas.microsoft.com/office/drawing/2014/main" id="{FB18223E-2738-1FC9-1953-9A683A587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697"/>
              <a:ext cx="356" cy="50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390498" name="Text Box 354">
              <a:extLst>
                <a:ext uri="{FF2B5EF4-FFF2-40B4-BE49-F238E27FC236}">
                  <a16:creationId xmlns:a16="http://schemas.microsoft.com/office/drawing/2014/main" id="{49E8A037-C69D-5FB2-D63A-DDB3A6BBB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7" y="1005"/>
              <a:ext cx="28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90500" name="Line 356">
              <a:extLst>
                <a:ext uri="{FF2B5EF4-FFF2-40B4-BE49-F238E27FC236}">
                  <a16:creationId xmlns:a16="http://schemas.microsoft.com/office/drawing/2014/main" id="{962AC8E7-44C9-6DDC-9141-0A54AA690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" y="934"/>
              <a:ext cx="1281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01" name="Text Box 357">
              <a:extLst>
                <a:ext uri="{FF2B5EF4-FFF2-40B4-BE49-F238E27FC236}">
                  <a16:creationId xmlns:a16="http://schemas.microsoft.com/office/drawing/2014/main" id="{972ECC3B-E4FE-FA9F-EE8E-2D1D1C5DB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5" y="472"/>
              <a:ext cx="81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Ingresso</a:t>
              </a:r>
            </a:p>
          </p:txBody>
        </p:sp>
        <p:sp>
          <p:nvSpPr>
            <p:cNvPr id="390502" name="Text Box 358">
              <a:extLst>
                <a:ext uri="{FF2B5EF4-FFF2-40B4-BE49-F238E27FC236}">
                  <a16:creationId xmlns:a16="http://schemas.microsoft.com/office/drawing/2014/main" id="{711077CD-F074-0122-1449-29FAD4144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3" y="462"/>
              <a:ext cx="711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Uscita</a:t>
              </a:r>
            </a:p>
          </p:txBody>
        </p:sp>
        <p:sp>
          <p:nvSpPr>
            <p:cNvPr id="390503" name="Line 359">
              <a:extLst>
                <a:ext uri="{FF2B5EF4-FFF2-40B4-BE49-F238E27FC236}">
                  <a16:creationId xmlns:a16="http://schemas.microsoft.com/office/drawing/2014/main" id="{C7B5797B-9B2D-8F83-7AD4-3A66603170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4" y="446"/>
              <a:ext cx="0" cy="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05" name="Text Box 361">
              <a:extLst>
                <a:ext uri="{FF2B5EF4-FFF2-40B4-BE49-F238E27FC236}">
                  <a16:creationId xmlns:a16="http://schemas.microsoft.com/office/drawing/2014/main" id="{185356ED-CB08-6992-DCB9-F8B340017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" y="396"/>
              <a:ext cx="35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000" b="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pic>
          <p:nvPicPr>
            <p:cNvPr id="390506" name="Picture 362">
              <a:extLst>
                <a:ext uri="{FF2B5EF4-FFF2-40B4-BE49-F238E27FC236}">
                  <a16:creationId xmlns:a16="http://schemas.microsoft.com/office/drawing/2014/main" id="{9002CFAE-E796-07FA-E96A-3C9A5091D852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" y="682"/>
              <a:ext cx="356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0507" name="Line 363">
              <a:extLst>
                <a:ext uri="{FF2B5EF4-FFF2-40B4-BE49-F238E27FC236}">
                  <a16:creationId xmlns:a16="http://schemas.microsoft.com/office/drawing/2014/main" id="{E0D9C4AE-C84F-39EB-1081-34C0610D3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4" y="1190"/>
              <a:ext cx="15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08" name="Line 364">
              <a:extLst>
                <a:ext uri="{FF2B5EF4-FFF2-40B4-BE49-F238E27FC236}">
                  <a16:creationId xmlns:a16="http://schemas.microsoft.com/office/drawing/2014/main" id="{E920F00E-0D8E-8B4A-3082-B7AD718F3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4" y="919"/>
              <a:ext cx="1421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09" name="Line 365">
              <a:extLst>
                <a:ext uri="{FF2B5EF4-FFF2-40B4-BE49-F238E27FC236}">
                  <a16:creationId xmlns:a16="http://schemas.microsoft.com/office/drawing/2014/main" id="{07664338-D239-701B-38A0-00254F843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" y="1935"/>
              <a:ext cx="15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10" name="Line 366">
              <a:extLst>
                <a:ext uri="{FF2B5EF4-FFF2-40B4-BE49-F238E27FC236}">
                  <a16:creationId xmlns:a16="http://schemas.microsoft.com/office/drawing/2014/main" id="{119C7297-7CA9-B188-48D2-2C009C9D5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1" y="1337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11" name="Freeform 367">
              <a:extLst>
                <a:ext uri="{FF2B5EF4-FFF2-40B4-BE49-F238E27FC236}">
                  <a16:creationId xmlns:a16="http://schemas.microsoft.com/office/drawing/2014/main" id="{7600B7A1-EB90-9707-E4DD-3DDEEA502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494"/>
              <a:ext cx="596" cy="441"/>
            </a:xfrm>
            <a:custGeom>
              <a:avLst/>
              <a:gdLst>
                <a:gd name="T0" fmla="*/ 0 w 409"/>
                <a:gd name="T1" fmla="*/ 635 h 635"/>
                <a:gd name="T2" fmla="*/ 136 w 409"/>
                <a:gd name="T3" fmla="*/ 544 h 635"/>
                <a:gd name="T4" fmla="*/ 227 w 409"/>
                <a:gd name="T5" fmla="*/ 181 h 635"/>
                <a:gd name="T6" fmla="*/ 273 w 409"/>
                <a:gd name="T7" fmla="*/ 45 h 635"/>
                <a:gd name="T8" fmla="*/ 409 w 409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635">
                  <a:moveTo>
                    <a:pt x="0" y="635"/>
                  </a:moveTo>
                  <a:cubicBezTo>
                    <a:pt x="49" y="627"/>
                    <a:pt x="98" y="619"/>
                    <a:pt x="136" y="544"/>
                  </a:cubicBezTo>
                  <a:cubicBezTo>
                    <a:pt x="174" y="469"/>
                    <a:pt x="204" y="264"/>
                    <a:pt x="227" y="181"/>
                  </a:cubicBezTo>
                  <a:cubicBezTo>
                    <a:pt x="250" y="98"/>
                    <a:pt x="243" y="75"/>
                    <a:pt x="273" y="45"/>
                  </a:cubicBezTo>
                  <a:cubicBezTo>
                    <a:pt x="303" y="15"/>
                    <a:pt x="356" y="7"/>
                    <a:pt x="409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12" name="Line 368">
              <a:extLst>
                <a:ext uri="{FF2B5EF4-FFF2-40B4-BE49-F238E27FC236}">
                  <a16:creationId xmlns:a16="http://schemas.microsoft.com/office/drawing/2014/main" id="{03DD5920-BFD8-DF7A-3CA6-887E805C7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8" y="1494"/>
              <a:ext cx="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14" name="Text Box 370">
              <a:extLst>
                <a:ext uri="{FF2B5EF4-FFF2-40B4-BE49-F238E27FC236}">
                  <a16:creationId xmlns:a16="http://schemas.microsoft.com/office/drawing/2014/main" id="{6C120E86-A01E-A3DF-FE58-B9177F45D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1313"/>
              <a:ext cx="566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382" tIns="40691" rIns="81382" bIns="40691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ESF(x)</a:t>
              </a:r>
            </a:p>
          </p:txBody>
        </p:sp>
        <p:grpSp>
          <p:nvGrpSpPr>
            <p:cNvPr id="390515" name="Group 371">
              <a:extLst>
                <a:ext uri="{FF2B5EF4-FFF2-40B4-BE49-F238E27FC236}">
                  <a16:creationId xmlns:a16="http://schemas.microsoft.com/office/drawing/2014/main" id="{417A1DA5-A656-70D8-EA93-9311D2B6F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" y="1259"/>
              <a:ext cx="1523" cy="766"/>
              <a:chOff x="2890" y="3037"/>
              <a:chExt cx="2324" cy="1488"/>
            </a:xfrm>
          </p:grpSpPr>
          <p:sp>
            <p:nvSpPr>
              <p:cNvPr id="390516" name="Line 372">
                <a:extLst>
                  <a:ext uri="{FF2B5EF4-FFF2-40B4-BE49-F238E27FC236}">
                    <a16:creationId xmlns:a16="http://schemas.microsoft.com/office/drawing/2014/main" id="{599A538E-4E4E-8771-E343-22113821A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0" y="4321"/>
                <a:ext cx="23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0517" name="Line 373">
                <a:extLst>
                  <a:ext uri="{FF2B5EF4-FFF2-40B4-BE49-F238E27FC236}">
                    <a16:creationId xmlns:a16="http://schemas.microsoft.com/office/drawing/2014/main" id="{FCD24D43-B161-05D5-A989-9111DC6DD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0" y="3157"/>
                <a:ext cx="0" cy="1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0518" name="Line 374">
                <a:extLst>
                  <a:ext uri="{FF2B5EF4-FFF2-40B4-BE49-F238E27FC236}">
                    <a16:creationId xmlns:a16="http://schemas.microsoft.com/office/drawing/2014/main" id="{C4451D12-B281-02DF-165A-E01FC7FC4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5" y="3463"/>
                <a:ext cx="0" cy="8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0519" name="Line 375">
                <a:extLst>
                  <a:ext uri="{FF2B5EF4-FFF2-40B4-BE49-F238E27FC236}">
                    <a16:creationId xmlns:a16="http://schemas.microsoft.com/office/drawing/2014/main" id="{D9089A8F-E44D-DE09-41F2-76DBC4978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5" y="3463"/>
                <a:ext cx="13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0520" name="Text Box 376">
                <a:extLst>
                  <a:ext uri="{FF2B5EF4-FFF2-40B4-BE49-F238E27FC236}">
                    <a16:creationId xmlns:a16="http://schemas.microsoft.com/office/drawing/2014/main" id="{12D782C9-1C87-858D-15EA-1656C3801E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9" y="3976"/>
                <a:ext cx="405" cy="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382" tIns="40691" rIns="81382" bIns="40691"/>
              <a:lstStyle/>
              <a:p>
                <a:pPr eaLnBrk="0" hangingPunct="0"/>
                <a:endParaRPr lang="it-IT" altLang="it-IT" sz="10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521" name="Text Box 377">
                <a:extLst>
                  <a:ext uri="{FF2B5EF4-FFF2-40B4-BE49-F238E27FC236}">
                    <a16:creationId xmlns:a16="http://schemas.microsoft.com/office/drawing/2014/main" id="{10B8B1B9-1330-0175-8382-EF2BCD63E0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9" y="3037"/>
                <a:ext cx="348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382" tIns="40691" rIns="81382" bIns="40691"/>
              <a:lstStyle/>
              <a:p>
                <a:pPr eaLnBrk="0" hangingPunct="0"/>
                <a:endParaRPr lang="it-IT" altLang="it-IT" sz="10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0522" name="Line 378">
              <a:extLst>
                <a:ext uri="{FF2B5EF4-FFF2-40B4-BE49-F238E27FC236}">
                  <a16:creationId xmlns:a16="http://schemas.microsoft.com/office/drawing/2014/main" id="{B39016EB-EFB3-8661-0B17-40096B448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4" y="2662"/>
              <a:ext cx="15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23" name="Line 379">
              <a:extLst>
                <a:ext uri="{FF2B5EF4-FFF2-40B4-BE49-F238E27FC236}">
                  <a16:creationId xmlns:a16="http://schemas.microsoft.com/office/drawing/2014/main" id="{DB34E1CA-AFE0-5FDB-0628-8944B705C0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4" y="2042"/>
              <a:ext cx="0" cy="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24" name="Freeform 380">
              <a:extLst>
                <a:ext uri="{FF2B5EF4-FFF2-40B4-BE49-F238E27FC236}">
                  <a16:creationId xmlns:a16="http://schemas.microsoft.com/office/drawing/2014/main" id="{0CED507F-BAE4-1E6E-F068-97FA815C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2205"/>
              <a:ext cx="823" cy="458"/>
            </a:xfrm>
            <a:custGeom>
              <a:avLst/>
              <a:gdLst>
                <a:gd name="T0" fmla="*/ 0 w 544"/>
                <a:gd name="T1" fmla="*/ 636 h 636"/>
                <a:gd name="T2" fmla="*/ 181 w 544"/>
                <a:gd name="T3" fmla="*/ 500 h 636"/>
                <a:gd name="T4" fmla="*/ 226 w 544"/>
                <a:gd name="T5" fmla="*/ 227 h 636"/>
                <a:gd name="T6" fmla="*/ 272 w 544"/>
                <a:gd name="T7" fmla="*/ 46 h 636"/>
                <a:gd name="T8" fmla="*/ 363 w 544"/>
                <a:gd name="T9" fmla="*/ 500 h 636"/>
                <a:gd name="T10" fmla="*/ 544 w 544"/>
                <a:gd name="T11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4" h="636">
                  <a:moveTo>
                    <a:pt x="0" y="636"/>
                  </a:moveTo>
                  <a:cubicBezTo>
                    <a:pt x="71" y="602"/>
                    <a:pt x="143" y="568"/>
                    <a:pt x="181" y="500"/>
                  </a:cubicBezTo>
                  <a:cubicBezTo>
                    <a:pt x="219" y="432"/>
                    <a:pt x="211" y="303"/>
                    <a:pt x="226" y="227"/>
                  </a:cubicBezTo>
                  <a:cubicBezTo>
                    <a:pt x="241" y="151"/>
                    <a:pt x="249" y="0"/>
                    <a:pt x="272" y="46"/>
                  </a:cubicBezTo>
                  <a:cubicBezTo>
                    <a:pt x="295" y="92"/>
                    <a:pt x="318" y="402"/>
                    <a:pt x="363" y="500"/>
                  </a:cubicBezTo>
                  <a:cubicBezTo>
                    <a:pt x="408" y="598"/>
                    <a:pt x="476" y="617"/>
                    <a:pt x="544" y="6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26" name="Text Box 382">
              <a:extLst>
                <a:ext uri="{FF2B5EF4-FFF2-40B4-BE49-F238E27FC236}">
                  <a16:creationId xmlns:a16="http://schemas.microsoft.com/office/drawing/2014/main" id="{F3A4D79B-BEDB-2B05-51FA-AB0AAFFB6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" y="1996"/>
              <a:ext cx="68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LSF(x)</a:t>
              </a:r>
            </a:p>
          </p:txBody>
        </p:sp>
        <p:sp>
          <p:nvSpPr>
            <p:cNvPr id="390527" name="Text Box 383">
              <a:extLst>
                <a:ext uri="{FF2B5EF4-FFF2-40B4-BE49-F238E27FC236}">
                  <a16:creationId xmlns:a16="http://schemas.microsoft.com/office/drawing/2014/main" id="{92D4D3BB-E016-5F96-45DD-1AEAFB1C6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" y="2759"/>
              <a:ext cx="91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MTF(f</a:t>
              </a:r>
              <a:r>
                <a:rPr lang="it-IT" altLang="it-IT" sz="2000" b="0">
                  <a:solidFill>
                    <a:srgbClr val="000000"/>
                  </a:solidFill>
                  <a:latin typeface="Symbol" panose="05050102010706020507" pitchFamily="18" charset="2"/>
                </a:rPr>
                <a:t>)</a:t>
              </a:r>
              <a:endParaRPr lang="it-IT" altLang="it-IT" sz="20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528" name="Line 384">
              <a:extLst>
                <a:ext uri="{FF2B5EF4-FFF2-40B4-BE49-F238E27FC236}">
                  <a16:creationId xmlns:a16="http://schemas.microsoft.com/office/drawing/2014/main" id="{898C549A-37A6-7038-39F8-3F80EBE9A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" y="3379"/>
              <a:ext cx="15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29" name="Line 385">
              <a:extLst>
                <a:ext uri="{FF2B5EF4-FFF2-40B4-BE49-F238E27FC236}">
                  <a16:creationId xmlns:a16="http://schemas.microsoft.com/office/drawing/2014/main" id="{2044ECAD-5B72-0C1D-1ABB-37C0ACD69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7" y="2759"/>
              <a:ext cx="0" cy="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30" name="Freeform 386">
              <a:extLst>
                <a:ext uri="{FF2B5EF4-FFF2-40B4-BE49-F238E27FC236}">
                  <a16:creationId xmlns:a16="http://schemas.microsoft.com/office/drawing/2014/main" id="{413EBCDF-7FCE-2C54-738B-E8D460A12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2955"/>
              <a:ext cx="1235" cy="424"/>
            </a:xfrm>
            <a:custGeom>
              <a:avLst/>
              <a:gdLst>
                <a:gd name="T0" fmla="*/ 0 w 817"/>
                <a:gd name="T1" fmla="*/ 0 h 590"/>
                <a:gd name="T2" fmla="*/ 182 w 817"/>
                <a:gd name="T3" fmla="*/ 91 h 590"/>
                <a:gd name="T4" fmla="*/ 318 w 817"/>
                <a:gd name="T5" fmla="*/ 363 h 590"/>
                <a:gd name="T6" fmla="*/ 545 w 817"/>
                <a:gd name="T7" fmla="*/ 544 h 590"/>
                <a:gd name="T8" fmla="*/ 817 w 817"/>
                <a:gd name="T9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590">
                  <a:moveTo>
                    <a:pt x="0" y="0"/>
                  </a:moveTo>
                  <a:cubicBezTo>
                    <a:pt x="64" y="15"/>
                    <a:pt x="129" y="31"/>
                    <a:pt x="182" y="91"/>
                  </a:cubicBezTo>
                  <a:cubicBezTo>
                    <a:pt x="235" y="151"/>
                    <a:pt x="258" y="288"/>
                    <a:pt x="318" y="363"/>
                  </a:cubicBezTo>
                  <a:cubicBezTo>
                    <a:pt x="378" y="438"/>
                    <a:pt x="462" y="506"/>
                    <a:pt x="545" y="544"/>
                  </a:cubicBezTo>
                  <a:cubicBezTo>
                    <a:pt x="628" y="582"/>
                    <a:pt x="722" y="586"/>
                    <a:pt x="817" y="59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31" name="Text Box 387">
              <a:extLst>
                <a:ext uri="{FF2B5EF4-FFF2-40B4-BE49-F238E27FC236}">
                  <a16:creationId xmlns:a16="http://schemas.microsoft.com/office/drawing/2014/main" id="{14CFEB18-8882-B913-765A-9B0F77C7D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" y="2889"/>
              <a:ext cx="34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endParaRPr lang="it-IT" altLang="it-IT" sz="11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532" name="Line 388">
              <a:extLst>
                <a:ext uri="{FF2B5EF4-FFF2-40B4-BE49-F238E27FC236}">
                  <a16:creationId xmlns:a16="http://schemas.microsoft.com/office/drawing/2014/main" id="{D21E8A6F-59C4-52A2-0FE6-0E57798F4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" y="2597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33" name="Line 389">
              <a:extLst>
                <a:ext uri="{FF2B5EF4-FFF2-40B4-BE49-F238E27FC236}">
                  <a16:creationId xmlns:a16="http://schemas.microsoft.com/office/drawing/2014/main" id="{2C1CDEB2-20DC-AEB2-FE0F-A203D533D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" y="2656"/>
              <a:ext cx="1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34" name="Line 390">
              <a:extLst>
                <a:ext uri="{FF2B5EF4-FFF2-40B4-BE49-F238E27FC236}">
                  <a16:creationId xmlns:a16="http://schemas.microsoft.com/office/drawing/2014/main" id="{7D7E458B-5D71-BC29-39C1-1C810FC06D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" y="2029"/>
              <a:ext cx="0" cy="6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35" name="Text Box 391">
              <a:extLst>
                <a:ext uri="{FF2B5EF4-FFF2-40B4-BE49-F238E27FC236}">
                  <a16:creationId xmlns:a16="http://schemas.microsoft.com/office/drawing/2014/main" id="{3D46BBD4-804D-9040-E1C8-F7BE99D15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7" y="2488"/>
              <a:ext cx="41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039" tIns="42520" rIns="85039" bIns="42520"/>
            <a:lstStyle/>
            <a:p>
              <a:pPr eaLnBrk="0" hangingPunct="0"/>
              <a:endParaRPr lang="it-IT" altLang="it-IT" sz="11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536" name="Text Box 392">
              <a:extLst>
                <a:ext uri="{FF2B5EF4-FFF2-40B4-BE49-F238E27FC236}">
                  <a16:creationId xmlns:a16="http://schemas.microsoft.com/office/drawing/2014/main" id="{B10F7E12-8963-21E3-32D0-BDDC265B8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" y="1990"/>
              <a:ext cx="69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039" tIns="42520" rIns="85039" bIns="42520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LSF(x)</a:t>
              </a:r>
            </a:p>
          </p:txBody>
        </p:sp>
        <p:sp>
          <p:nvSpPr>
            <p:cNvPr id="390537" name="Line 393">
              <a:extLst>
                <a:ext uri="{FF2B5EF4-FFF2-40B4-BE49-F238E27FC236}">
                  <a16:creationId xmlns:a16="http://schemas.microsoft.com/office/drawing/2014/main" id="{B51B4506-760E-183B-D7A7-44154ACE9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5" y="2194"/>
              <a:ext cx="0" cy="4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38" name="Text Box 394">
              <a:extLst>
                <a:ext uri="{FF2B5EF4-FFF2-40B4-BE49-F238E27FC236}">
                  <a16:creationId xmlns:a16="http://schemas.microsoft.com/office/drawing/2014/main" id="{9664995E-1F38-8804-9FEC-28E259C78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" y="2172"/>
              <a:ext cx="76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039" tIns="42520" rIns="85039" bIns="42520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Symbol" panose="05050102010706020507" pitchFamily="18" charset="2"/>
                </a:rPr>
                <a:t>d(</a:t>
              </a:r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x-x</a:t>
              </a:r>
              <a:r>
                <a:rPr lang="it-IT" altLang="it-IT" sz="2000" b="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it-IT" altLang="it-IT" sz="2000" b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90539" name="Text Box 395">
              <a:extLst>
                <a:ext uri="{FF2B5EF4-FFF2-40B4-BE49-F238E27FC236}">
                  <a16:creationId xmlns:a16="http://schemas.microsoft.com/office/drawing/2014/main" id="{0EA03778-4CC4-18FD-54EB-184BB4357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" y="2371"/>
              <a:ext cx="34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039" tIns="42520" rIns="85039" bIns="42520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lang="it-IT" altLang="it-IT" sz="2000" b="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0540" name="Text Box 396">
              <a:extLst>
                <a:ext uri="{FF2B5EF4-FFF2-40B4-BE49-F238E27FC236}">
                  <a16:creationId xmlns:a16="http://schemas.microsoft.com/office/drawing/2014/main" id="{F3B2ED13-71F8-D2BE-2F0E-794C84D78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178"/>
              <a:ext cx="51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it-IT" altLang="it-IT" sz="2000" b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90541" name="Text Box 397">
              <a:extLst>
                <a:ext uri="{FF2B5EF4-FFF2-40B4-BE49-F238E27FC236}">
                  <a16:creationId xmlns:a16="http://schemas.microsoft.com/office/drawing/2014/main" id="{3C26B2BC-26DC-C147-CDD8-344A60A12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740"/>
              <a:ext cx="843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FT(f</a:t>
              </a:r>
              <a:r>
                <a:rPr lang="it-IT" altLang="it-IT" sz="2000" b="0">
                  <a:solidFill>
                    <a:srgbClr val="000000"/>
                  </a:solidFill>
                  <a:latin typeface="Symbol" panose="05050102010706020507" pitchFamily="18" charset="2"/>
                </a:rPr>
                <a:t>) </a:t>
              </a:r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 </a:t>
              </a:r>
              <a:r>
                <a:rPr lang="it-IT" altLang="it-IT" sz="2000" b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it-IT" altLang="it-IT" sz="20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542" name="Line 398">
              <a:extLst>
                <a:ext uri="{FF2B5EF4-FFF2-40B4-BE49-F238E27FC236}">
                  <a16:creationId xmlns:a16="http://schemas.microsoft.com/office/drawing/2014/main" id="{B293C65A-FCA5-7703-CBDF-BCF076374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3383"/>
              <a:ext cx="15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43" name="Line 399">
              <a:extLst>
                <a:ext uri="{FF2B5EF4-FFF2-40B4-BE49-F238E27FC236}">
                  <a16:creationId xmlns:a16="http://schemas.microsoft.com/office/drawing/2014/main" id="{3C21BF40-9674-0B5B-D61E-597D890DE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" y="2763"/>
              <a:ext cx="0" cy="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44" name="Text Box 400">
              <a:extLst>
                <a:ext uri="{FF2B5EF4-FFF2-40B4-BE49-F238E27FC236}">
                  <a16:creationId xmlns:a16="http://schemas.microsoft.com/office/drawing/2014/main" id="{CE37342D-E2A5-569C-D2B1-2AFB569D0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54"/>
              <a:ext cx="34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11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90545" name="Line 401">
              <a:extLst>
                <a:ext uri="{FF2B5EF4-FFF2-40B4-BE49-F238E27FC236}">
                  <a16:creationId xmlns:a16="http://schemas.microsoft.com/office/drawing/2014/main" id="{054FA6C4-F84D-2592-0117-3A715BB69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2958"/>
              <a:ext cx="14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0546" name="Text Box 402">
              <a:extLst>
                <a:ext uri="{FF2B5EF4-FFF2-40B4-BE49-F238E27FC236}">
                  <a16:creationId xmlns:a16="http://schemas.microsoft.com/office/drawing/2014/main" id="{5597C055-0A2F-1E61-1B6E-E0A921B77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1459"/>
              <a:ext cx="1830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Luminanza</a:t>
              </a:r>
              <a:r>
                <a:rPr lang="it-IT" altLang="it-IT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it-IT" altLang="it-IT" sz="2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lungo</a:t>
              </a:r>
            </a:p>
            <a:p>
              <a:pPr eaLnBrk="0" hangingPunct="0"/>
              <a:r>
                <a:rPr lang="it-IT" altLang="it-IT" sz="2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la linea tratteggiata</a:t>
              </a:r>
            </a:p>
          </p:txBody>
        </p:sp>
        <p:sp>
          <p:nvSpPr>
            <p:cNvPr id="390547" name="Text Box 403">
              <a:extLst>
                <a:ext uri="{FF2B5EF4-FFF2-40B4-BE49-F238E27FC236}">
                  <a16:creationId xmlns:a16="http://schemas.microsoft.com/office/drawing/2014/main" id="{1B3FF856-7E7E-3153-6ED0-F619E75C1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4" y="742"/>
              <a:ext cx="11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Immagine</a:t>
              </a:r>
            </a:p>
          </p:txBody>
        </p:sp>
        <p:sp>
          <p:nvSpPr>
            <p:cNvPr id="390548" name="Text Box 404">
              <a:extLst>
                <a:ext uri="{FF2B5EF4-FFF2-40B4-BE49-F238E27FC236}">
                  <a16:creationId xmlns:a16="http://schemas.microsoft.com/office/drawing/2014/main" id="{89A4DEE4-957E-840E-E8D5-5FDB91971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" y="2200"/>
              <a:ext cx="11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Derivata</a:t>
              </a:r>
            </a:p>
          </p:txBody>
        </p:sp>
        <p:sp>
          <p:nvSpPr>
            <p:cNvPr id="390549" name="Text Box 405">
              <a:extLst>
                <a:ext uri="{FF2B5EF4-FFF2-40B4-BE49-F238E27FC236}">
                  <a16:creationId xmlns:a16="http://schemas.microsoft.com/office/drawing/2014/main" id="{5F3703D7-1A72-785C-55DF-7EA4A4144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2918"/>
              <a:ext cx="1688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algn="ctr" eaLnBrk="0" hangingPunct="0"/>
              <a:r>
                <a:rPr lang="it-IT" altLang="it-IT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FT</a:t>
              </a:r>
              <a:r>
                <a:rPr lang="it-IT" altLang="it-IT" sz="140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it-IT" altLang="it-IT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e</a:t>
              </a:r>
              <a:r>
                <a:rPr lang="it-IT" altLang="it-IT" sz="140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0" hangingPunct="0"/>
              <a:r>
                <a:rPr lang="it-IT" altLang="it-IT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uscita/ingresso</a:t>
              </a:r>
            </a:p>
            <a:p>
              <a:pPr eaLnBrk="0" hangingPunct="0"/>
              <a:endParaRPr lang="it-IT" altLang="it-IT" sz="20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550" name="Text Box 406">
              <a:extLst>
                <a:ext uri="{FF2B5EF4-FFF2-40B4-BE49-F238E27FC236}">
                  <a16:creationId xmlns:a16="http://schemas.microsoft.com/office/drawing/2014/main" id="{43FEB40E-BF14-29EC-B365-8BF8587CC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4" y="3150"/>
              <a:ext cx="51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it-IT" altLang="it-IT" sz="2000" b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90560" name="Text Box 416">
              <a:extLst>
                <a:ext uri="{FF2B5EF4-FFF2-40B4-BE49-F238E27FC236}">
                  <a16:creationId xmlns:a16="http://schemas.microsoft.com/office/drawing/2014/main" id="{ED5282FB-090E-1455-198E-BB90ECB67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" y="1260"/>
              <a:ext cx="35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000" b="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90561" name="Text Box 417">
              <a:extLst>
                <a:ext uri="{FF2B5EF4-FFF2-40B4-BE49-F238E27FC236}">
                  <a16:creationId xmlns:a16="http://schemas.microsoft.com/office/drawing/2014/main" id="{730D18FD-387D-3E4B-8C4C-5CDEF23FB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" y="428"/>
              <a:ext cx="35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000" b="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90562" name="Text Box 418">
              <a:extLst>
                <a:ext uri="{FF2B5EF4-FFF2-40B4-BE49-F238E27FC236}">
                  <a16:creationId xmlns:a16="http://schemas.microsoft.com/office/drawing/2014/main" id="{D9DDAD18-A794-A582-0593-2B1F4974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1709"/>
              <a:ext cx="28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90563" name="Text Box 419">
              <a:extLst>
                <a:ext uri="{FF2B5EF4-FFF2-40B4-BE49-F238E27FC236}">
                  <a16:creationId xmlns:a16="http://schemas.microsoft.com/office/drawing/2014/main" id="{E6E1680A-5FFE-7F66-AA82-65692B601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3" y="997"/>
              <a:ext cx="28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90564" name="Text Box 420">
              <a:extLst>
                <a:ext uri="{FF2B5EF4-FFF2-40B4-BE49-F238E27FC236}">
                  <a16:creationId xmlns:a16="http://schemas.microsoft.com/office/drawing/2014/main" id="{281DEE2E-9F3B-B5E2-975B-414119E17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3" y="2453"/>
              <a:ext cx="28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90565" name="Text Box 421">
              <a:extLst>
                <a:ext uri="{FF2B5EF4-FFF2-40B4-BE49-F238E27FC236}">
                  <a16:creationId xmlns:a16="http://schemas.microsoft.com/office/drawing/2014/main" id="{624BB513-8DFA-6B31-5097-2C0E26BA0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5" y="1733"/>
              <a:ext cx="28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90566" name="Text Box 422">
              <a:extLst>
                <a:ext uri="{FF2B5EF4-FFF2-40B4-BE49-F238E27FC236}">
                  <a16:creationId xmlns:a16="http://schemas.microsoft.com/office/drawing/2014/main" id="{63601CEB-0CA0-5FDF-46A7-7E6F4AE6E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2445"/>
              <a:ext cx="28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82" tIns="43891" rIns="87782" bIns="43891"/>
            <a:lstStyle/>
            <a:p>
              <a:pPr eaLnBrk="0" hangingPunct="0"/>
              <a:r>
                <a:rPr lang="it-IT" altLang="it-IT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90568" name="Rectangle 424">
            <a:extLst>
              <a:ext uri="{FF2B5EF4-FFF2-40B4-BE49-F238E27FC236}">
                <a16:creationId xmlns:a16="http://schemas.microsoft.com/office/drawing/2014/main" id="{6DD2B812-D7F0-0896-8AA7-7AA7FF200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41463"/>
            <a:ext cx="4572000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 sz="4400" b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it-IT" altLang="it-IT" sz="4400" b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it-IT" altLang="it-IT" sz="4400" b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it-IT" altLang="it-IT" sz="44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Struttura predefinita">
  <a:themeElements>
    <a:clrScheme name="Struttura predefinita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Words>1748</Words>
  <Application>Microsoft Office PowerPoint</Application>
  <PresentationFormat>Presentazione su schermo (4:3)</PresentationFormat>
  <Paragraphs>301</Paragraphs>
  <Slides>21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Symbol</vt:lpstr>
      <vt:lpstr>Struttura predefinita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Myhouse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Maurizio Marinelli</dc:creator>
  <cp:lastModifiedBy>Marco Carraro</cp:lastModifiedBy>
  <cp:revision>598</cp:revision>
  <dcterms:created xsi:type="dcterms:W3CDTF">2002-09-22T14:51:33Z</dcterms:created>
  <dcterms:modified xsi:type="dcterms:W3CDTF">2023-07-24T14:53:26Z</dcterms:modified>
</cp:coreProperties>
</file>