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2" r:id="rId2"/>
  </p:sldMasterIdLst>
  <p:notesMasterIdLst>
    <p:notesMasterId r:id="rId44"/>
  </p:notesMasterIdLst>
  <p:sldIdLst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  <a:srgbClr val="66FF99"/>
    <a:srgbClr val="66CCFF"/>
    <a:srgbClr val="66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36"/>
    </p:cViewPr>
  </p:sorterViewPr>
  <p:notesViewPr>
    <p:cSldViewPr>
      <p:cViewPr varScale="1">
        <p:scale>
          <a:sx n="30" d="100"/>
          <a:sy n="30" d="100"/>
        </p:scale>
        <p:origin x="-1234" y="-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D9DE6E2-7B07-44A9-A2EA-A545000D99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66F8778-E484-4838-A66A-D46DC727ECE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828B5F1-1DFC-DE80-599C-3362F4D865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7D92C2B-B40C-46B9-A51D-7423C43B46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62D765CF-207C-4C0E-B055-B41DB6DF62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664A2B2-5481-43CF-81E5-4B14E2EE4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825E2D-AE83-4051-829C-DAD75926273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0D77C87C-6ECA-27AD-A846-3991A9795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E7928E-5E8B-4781-B3B8-16E453C45844}" type="slidenum">
              <a:rPr lang="it-IT" altLang="it-IT" sz="1200"/>
              <a:pPr/>
              <a:t>10</a:t>
            </a:fld>
            <a:endParaRPr lang="it-IT" altLang="it-IT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59B389C1-0749-D013-37A7-8DCFAECA2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EFECAACC-C43C-99B2-A88B-48081CD53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EFD7366A-0452-94D1-292F-DCD39B49C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E7E03E-1C4E-4D1A-AC8E-FF637548FED0}" type="slidenum">
              <a:rPr lang="it-IT" altLang="it-IT" sz="1200"/>
              <a:pPr/>
              <a:t>15</a:t>
            </a:fld>
            <a:endParaRPr lang="it-IT" altLang="it-IT" sz="12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64220919-E273-DBD0-1230-326530E058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C4486128-E1B4-216E-913F-75D746B15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68F1BD-6B83-4ADE-8B89-AFCA74C9F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916FAFA-AC15-40DC-AF3B-1BC020385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F42EB-0806-8894-8496-1135C0F48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B6BCB0-E531-FD21-9733-21DAE23C4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5106D0-B762-7C0B-3FE5-0BCE4587AA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5F695-2107-4C33-AAA3-C73FBBDE612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005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9E1F2-361C-4D95-9867-C4E21A72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7308EA-4C84-45DB-B0D1-0DA50BB6A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CE6EB-869E-E66F-9A72-A952E857E0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5DA838-9B40-FDE0-E8A6-578F394E0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670A52-C223-EF2C-85DB-6337D6688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DC18C-7C2D-4595-9C9A-1F9AF80C55E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754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3DB07C4-7151-4A7B-9A37-F039A0144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CB53A1-9EBE-4302-A263-D6A0766F5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1E125C-D12C-69C8-D0A1-CD5CB04D2D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8FC451-266B-B829-41F9-D59C668B6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73A4A-3432-6DC9-4EA9-95408F6EB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CCCAB-0E8D-4E20-9846-F60994DF8B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767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AE321-3EB1-4DBB-82B9-E0935486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3EE652-CBF8-468F-AFC4-137CD437F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E5B130-D709-C989-E57B-8DAA697777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6D0F21-58A3-EBD4-71AA-ED70EB55B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8D4442-D25F-6F57-CAA5-AC4FB9127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A3975-7152-453D-A28B-58819C7F25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7999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4A99DC-DC11-4602-BA4F-23B048ECB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55FE0-8A9C-4E17-A532-3935922F6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1FBFF-73B6-6DB8-2411-676A28DD6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211C87-59D7-CEA9-1775-7EE509D02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C71429-0766-2950-2936-74C7EE2910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5CD5D-AB41-4EBB-AC51-AB549AA609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6875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54CC2-D976-488F-ADEB-94E9B08E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EEFB4D-B44F-454E-BE1D-3200FF574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89959F-D90E-8491-DE49-FFCFA2E19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D298F7-D297-D2A8-A0B7-C6D8041E5B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485A11-5088-CCCA-C80B-4492E5CC8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CB642-D5C2-4DB8-8E43-1659C56964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573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9895B-D5A9-4280-A04C-DD4F4D5D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14FE97-A8A7-4F35-A87F-403241FDF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97242E-E5FA-4BE5-82E3-CEEC521D8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6AA31-FC47-A391-F075-24A0B9E3E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4F653-A6C6-D5FD-4113-F8D700E23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87677-723F-8017-BFEA-BC8C16D921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F380C-BDCF-4A85-881E-EA6B0C3950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1741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17D474-66B0-4FDF-B659-FE26DA25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4EF8F4-B556-4A5B-AA3B-11F8365B5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88DACF-3C28-4EAB-BF40-F7F3ECA9B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462943-12DE-4749-BF9F-A7E4104AB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1AD0A2-4C7E-4E39-862F-29EC5EF30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18EFAE-1EEA-61FE-68AD-68B6DDCFE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FE5FEE-EA7C-D2D4-4A97-AE5B43A0BD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A123E0-DD2B-F2FD-9F81-3A8F74E44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51A687-6542-479F-B351-2472BCC1B5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7033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E6C5B-9B79-4612-8077-828F6851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B2E3CF-66D4-2E82-5426-01D18D59A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B92323-1394-2DBA-CB53-7E70E762D2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BA2F0A-F726-DFC1-D78D-D88DFC2A7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2C534-535D-466C-A992-34502E2BCE6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0772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05FE6C-77F0-1D52-DBFB-CA41EDD424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2867300-F2AB-8F57-3D04-6613C8F454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E47734-001D-2713-509C-FFB042A20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F3A61-A22E-4212-A8E5-115879AE4F3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597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0770A4-89D1-4E9B-B8D8-1A1D31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58CFB5-86F2-439B-BA7D-7BA83E48E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C94F83-2CA6-40AB-A592-DE318A8B0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B1374-CDAA-7CD2-D530-87F9674D45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B98E9B-95F2-E971-915D-F84BCD34C6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FEC50-22AE-6F2C-DF8D-75BE44CF9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503A4-F668-4CC5-917F-77D533589A7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136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FAB02-F9DB-4B43-B225-0520D4ED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732409-0157-4354-99A5-570755986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63B12-95A3-E4DF-AF56-76CD9D3CD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33C0B7-5D56-3987-81FD-4CE4C3021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496C93-698B-5466-BDB3-E2893718C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C066F-EC6F-4024-B2CC-7D8FF535A7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011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5B0152-75CE-4FB8-9ED4-FFB84AAC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C136B7B-A980-48EB-BE92-DD1746EDE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E2CFF4-8257-4022-8920-EC22CDF60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0BA436-1292-9915-FF7C-EE970B173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211D8-0AFE-B105-9CB4-1F71282DB1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628DA-3E62-AE4F-2B26-CC40BE0F10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9F448-0852-4E81-B832-6D6C577469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2783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22DD49-0C6F-4128-88EF-1652A51C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1BCB64-3973-4C1F-B798-00C8B2F14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818229-C9B1-2FA2-43F6-344DC0DB4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2E6E32-5104-36B4-CEA3-5EBD8FDAF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50DC6E-3390-0101-FE12-001C07351A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0A259-B5D8-47E8-9E70-3E5A597864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447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4BC6AA0-6D99-4B67-B883-DF10B7388A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B613E9-6933-4824-8638-996AB9548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EBF813-B76A-6C9A-03CF-18D9A79EE3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AD5D33-F363-41A4-FBBE-53607C240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85D572-19A9-2713-DAA4-5AE85DECD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9FADD-40E0-4049-AD10-3DD78B18E72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322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292872-24AA-49C8-81CF-C8186C18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77AA3B-4771-48D1-A1F9-B43026783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BE69DD-C6C9-6DF7-EEBF-E0800B1C4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A50EE7-8E25-3FC7-EA68-D6D64B0BC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4188DA-152F-6474-89DB-1A22B84ED2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51222-EAD6-45B2-944A-ECAF25AD2B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586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5F37F3-0A62-45B9-A056-670421B1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D41BE6-4297-4854-BA1F-43D70FB17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67EB8D-EF02-42D6-9B58-A55801A59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B2F34-555F-B448-20AE-D185F5FBF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6D9365-F4C1-2897-C474-CA055483D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C617A3-1DE5-82CB-A157-FC60FC01F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0B4EB-72BA-4CA9-85DB-C1AF1FEE07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208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E2B18-4B57-4020-80AF-0ECD2432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1D9087-DF4E-40F7-845E-88DA3BE73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C4FEB1-7CDF-450E-AE7A-3CA09D325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0759075-DDE2-43F6-A071-C8FC50512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F935F1-4F7B-4A5F-BBAC-63BAE1482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80343B-ED63-FC01-1DF8-4891F7FB9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AE43F5-4BC1-B200-4EA4-7B957B54E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F32F498-8C21-4DD2-7ACD-AA066E4FA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36F56-01FA-42E2-B491-67C488755BE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891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56AA2-0EBA-4A0B-8C44-5D1AD5D7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5705DF-DDFF-B403-A1FD-321B17907F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FC092A-2DA3-0FE0-45AF-9ACFE8C0D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8DA6E0-F9A0-28EE-AE45-AB3A4C7E4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F508D-82CD-4F75-837D-24F28A7CDC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974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E27779-5086-9D42-F5E7-683ED77BA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47429C-919A-93F4-2CF1-687FEFFE73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EB12B1-63B2-0073-8E58-9D16DD486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501F7-2028-4CED-8B22-A2D1E49A21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899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FC84F2-75F8-43F1-9561-D9084306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D106FA-6DD8-4FDC-9D01-0E09ACCF5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AC4C52-2F93-43E1-8A66-28E209224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65A259-6EB8-77E6-EBB9-78FCF6D48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37FD8-BE49-8991-AB75-2B1BFA82B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24A4A-4DA6-1125-64ED-62A76B71D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32E12-1120-4804-89B7-E8EF70D69F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820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E1E9D-AD6E-4DAA-A15C-9353A7944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D33000C-8AA0-4551-ACED-1518554DD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478052-99EE-428E-B3DD-BB86C818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F9985-ECEC-2671-D724-21FF199E9C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92D379-DF9B-582C-4A93-AA9561B413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429A3-B8DE-48DF-E2BC-A6E1A335C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FABA7-EB4A-4BED-8888-54374E8EC6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117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87C654C-F074-CD55-AFD0-2AC6878C1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BA42790-DC6C-2EDE-4B02-0FDB702AB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39CEF0B5-B592-4C09-AB0D-889D1FD3D3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68965" name="Rectangle 5">
            <a:extLst>
              <a:ext uri="{FF2B5EF4-FFF2-40B4-BE49-F238E27FC236}">
                <a16:creationId xmlns:a16="http://schemas.microsoft.com/office/drawing/2014/main" id="{9FF7AE3F-0536-4156-ADF1-E53AA299A7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68966" name="Rectangle 6">
            <a:extLst>
              <a:ext uri="{FF2B5EF4-FFF2-40B4-BE49-F238E27FC236}">
                <a16:creationId xmlns:a16="http://schemas.microsoft.com/office/drawing/2014/main" id="{02656907-60CE-4D6E-B498-CAA520778A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94433C-ADC3-4921-9C64-5173FB2F77B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C7FA765-B8B4-49B1-A118-770C3C3F7C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9580068-0E5B-C6F5-9B6E-8350793A6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14020" name="Rectangle 4">
            <a:extLst>
              <a:ext uri="{FF2B5EF4-FFF2-40B4-BE49-F238E27FC236}">
                <a16:creationId xmlns:a16="http://schemas.microsoft.com/office/drawing/2014/main" id="{A7C9EEF2-08B2-43D2-86F4-8E4C3FC78C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CDA17661-E591-4A46-ABAB-42A8F93046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4022" name="Rectangle 6">
            <a:extLst>
              <a:ext uri="{FF2B5EF4-FFF2-40B4-BE49-F238E27FC236}">
                <a16:creationId xmlns:a16="http://schemas.microsoft.com/office/drawing/2014/main" id="{943A089F-06D3-4258-BA38-E39CC98450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1B10647-E4B5-4696-9D2E-39FEBD4D558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7.png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28.emf"/><Relationship Id="rId7" Type="http://schemas.openxmlformats.org/officeDocument/2006/relationships/image" Target="../media/image30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9.e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12" Type="http://schemas.openxmlformats.org/officeDocument/2006/relationships/oleObject" Target="../embeddings/oleObject31.bin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5" Type="http://schemas.openxmlformats.org/officeDocument/2006/relationships/image" Target="../media/image39.e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36.emf"/><Relationship Id="rId14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3.emf"/><Relationship Id="rId7" Type="http://schemas.openxmlformats.org/officeDocument/2006/relationships/image" Target="../media/image66.wmf"/><Relationship Id="rId12" Type="http://schemas.openxmlformats.org/officeDocument/2006/relationships/image" Target="../media/image67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65.jpeg"/><Relationship Id="rId10" Type="http://schemas.openxmlformats.org/officeDocument/2006/relationships/image" Target="../media/image61.jpeg"/><Relationship Id="rId4" Type="http://schemas.openxmlformats.org/officeDocument/2006/relationships/image" Target="../media/image64.jpe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62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82.w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81.jpeg"/><Relationship Id="rId4" Type="http://schemas.openxmlformats.org/officeDocument/2006/relationships/image" Target="../media/image8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8.pn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12.png"/><Relationship Id="rId7" Type="http://schemas.openxmlformats.org/officeDocument/2006/relationships/image" Target="../media/image114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106.jpe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4.jpeg"/><Relationship Id="rId7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117.wmf"/><Relationship Id="rId4" Type="http://schemas.openxmlformats.org/officeDocument/2006/relationships/image" Target="../media/image94.jpeg"/><Relationship Id="rId9" Type="http://schemas.openxmlformats.org/officeDocument/2006/relationships/oleObject" Target="../embeddings/oleObject4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3.wmf"/><Relationship Id="rId18" Type="http://schemas.openxmlformats.org/officeDocument/2006/relationships/oleObject" Target="../embeddings/oleObject13.bin"/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5.wmf"/><Relationship Id="rId2" Type="http://schemas.openxmlformats.org/officeDocument/2006/relationships/oleObject" Target="../embeddings/oleObject5.bin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16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numero diapositiva 3">
            <a:extLst>
              <a:ext uri="{FF2B5EF4-FFF2-40B4-BE49-F238E27FC236}">
                <a16:creationId xmlns:a16="http://schemas.microsoft.com/office/drawing/2014/main" id="{2AD2958B-DED2-1166-34FF-91517E31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B34E56-75C8-4FEC-974F-7118205E1CBF}" type="slidenum">
              <a:rPr lang="it-IT" altLang="it-IT" sz="1400"/>
              <a:pPr/>
              <a:t>1</a:t>
            </a:fld>
            <a:endParaRPr lang="it-IT" altLang="it-IT" sz="14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B58BFD2-A5F3-9CDF-F54A-D03EC5A6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0"/>
            <a:ext cx="8001000" cy="11430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b="1">
                <a:solidFill>
                  <a:srgbClr val="FF0000"/>
                </a:solidFill>
              </a:rPr>
              <a:t>Analisi critica di un’ipotesi di formazione di immagine tramite radiazione</a:t>
            </a:r>
            <a:endParaRPr lang="it-IT" altLang="it-IT" sz="4400" b="1"/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4324ADCC-9F0D-6871-E4A2-1212A4821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5403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b="1"/>
              <a:t>Università degli studi di Padova</a:t>
            </a:r>
          </a:p>
          <a:p>
            <a:r>
              <a:rPr lang="it-IT" altLang="it-IT" b="1"/>
              <a:t>Facoltà di ingegneria</a:t>
            </a:r>
          </a:p>
          <a:p>
            <a:r>
              <a:rPr lang="it-IT" altLang="it-IT" b="1"/>
              <a:t>Corso di laurea in ingegneria meccanica</a:t>
            </a:r>
          </a:p>
        </p:txBody>
      </p:sp>
      <p:pic>
        <p:nvPicPr>
          <p:cNvPr id="81925" name="Picture 4" descr="logo1">
            <a:extLst>
              <a:ext uri="{FF2B5EF4-FFF2-40B4-BE49-F238E27FC236}">
                <a16:creationId xmlns:a16="http://schemas.microsoft.com/office/drawing/2014/main" id="{DB143A6C-2A1D-0866-471F-1562B5FE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5">
            <a:extLst>
              <a:ext uri="{FF2B5EF4-FFF2-40B4-BE49-F238E27FC236}">
                <a16:creationId xmlns:a16="http://schemas.microsoft.com/office/drawing/2014/main" id="{7E5E840C-A39A-EAF4-6178-464366D54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953000"/>
            <a:ext cx="6096000" cy="10668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chemeClr val="tx2"/>
                </a:solidFill>
              </a:rPr>
              <a:t>Relatore: Prof. Giulio Fanti</a:t>
            </a:r>
            <a:br>
              <a:rPr lang="it-IT" altLang="it-IT" sz="3200">
                <a:solidFill>
                  <a:schemeClr val="tx2"/>
                </a:solidFill>
              </a:rPr>
            </a:br>
            <a:r>
              <a:rPr lang="it-IT" altLang="it-IT" sz="3200">
                <a:solidFill>
                  <a:schemeClr val="tx2"/>
                </a:solidFill>
              </a:rPr>
              <a:t>Laureando: Luca Favero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numero diapositiva 3">
            <a:extLst>
              <a:ext uri="{FF2B5EF4-FFF2-40B4-BE49-F238E27FC236}">
                <a16:creationId xmlns:a16="http://schemas.microsoft.com/office/drawing/2014/main" id="{4C207FD1-0A53-B14C-CC60-7896C0E9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376AE1-F7CC-4E84-8E48-FB86C01A8794}" type="slidenum">
              <a:rPr lang="it-IT" altLang="it-IT" sz="1400"/>
              <a:pPr/>
              <a:t>10</a:t>
            </a:fld>
            <a:endParaRPr lang="it-IT" altLang="it-IT" sz="1400"/>
          </a:p>
        </p:txBody>
      </p:sp>
      <p:sp>
        <p:nvSpPr>
          <p:cNvPr id="91139" name="Text Box 2">
            <a:extLst>
              <a:ext uri="{FF2B5EF4-FFF2-40B4-BE49-F238E27FC236}">
                <a16:creationId xmlns:a16="http://schemas.microsoft.com/office/drawing/2014/main" id="{1A8EC4AF-CC74-08F3-C659-5AD78D99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Matrice di calcolo della sfera di attenuazione</a:t>
            </a:r>
          </a:p>
        </p:txBody>
      </p:sp>
      <p:sp>
        <p:nvSpPr>
          <p:cNvPr id="91140" name="Text Box 3">
            <a:extLst>
              <a:ext uri="{FF2B5EF4-FFF2-40B4-BE49-F238E27FC236}">
                <a16:creationId xmlns:a16="http://schemas.microsoft.com/office/drawing/2014/main" id="{BBF85D6E-6C2D-7FF2-3D5E-CD67EA84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838200"/>
            <a:ext cx="2590800" cy="42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Nella tabella sono riportati i valori assunti dagli elementi sferici (radiazione attenuata).</a:t>
            </a:r>
          </a:p>
          <a:p>
            <a:pPr>
              <a:spcBef>
                <a:spcPct val="50000"/>
              </a:spcBef>
            </a:pPr>
            <a:r>
              <a:rPr lang="it-IT" altLang="it-IT" b="1"/>
              <a:t>Anche per la radiazione non attenuata è stata costruita una tabella analoga.</a:t>
            </a:r>
          </a:p>
        </p:txBody>
      </p:sp>
      <p:grpSp>
        <p:nvGrpSpPr>
          <p:cNvPr id="91141" name="Group 4">
            <a:extLst>
              <a:ext uri="{FF2B5EF4-FFF2-40B4-BE49-F238E27FC236}">
                <a16:creationId xmlns:a16="http://schemas.microsoft.com/office/drawing/2014/main" id="{B17A861B-8D00-D1D4-2085-86333F3265D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33400"/>
            <a:ext cx="5943600" cy="6324600"/>
            <a:chOff x="192" y="336"/>
            <a:chExt cx="3744" cy="3984"/>
          </a:xfrm>
        </p:grpSpPr>
        <p:pic>
          <p:nvPicPr>
            <p:cNvPr id="91142" name="Picture 5" descr="msotw9_temp0">
              <a:extLst>
                <a:ext uri="{FF2B5EF4-FFF2-40B4-BE49-F238E27FC236}">
                  <a16:creationId xmlns:a16="http://schemas.microsoft.com/office/drawing/2014/main" id="{206FF60D-14EE-00F2-D6DB-7D58C8F21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824"/>
              <a:ext cx="3744" cy="2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1143" name="Freeform 6">
              <a:extLst>
                <a:ext uri="{FF2B5EF4-FFF2-40B4-BE49-F238E27FC236}">
                  <a16:creationId xmlns:a16="http://schemas.microsoft.com/office/drawing/2014/main" id="{9F02C105-9A86-80CE-67CE-010BF6B5F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352"/>
              <a:ext cx="96" cy="96"/>
            </a:xfrm>
            <a:custGeom>
              <a:avLst/>
              <a:gdLst>
                <a:gd name="T0" fmla="*/ 70 w 98"/>
                <a:gd name="T1" fmla="*/ 84 h 96"/>
                <a:gd name="T2" fmla="*/ 49 w 98"/>
                <a:gd name="T3" fmla="*/ 96 h 96"/>
                <a:gd name="T4" fmla="*/ 17 w 98"/>
                <a:gd name="T5" fmla="*/ 84 h 96"/>
                <a:gd name="T6" fmla="*/ 2 w 98"/>
                <a:gd name="T7" fmla="*/ 72 h 96"/>
                <a:gd name="T8" fmla="*/ 5 w 98"/>
                <a:gd name="T9" fmla="*/ 30 h 96"/>
                <a:gd name="T10" fmla="*/ 20 w 98"/>
                <a:gd name="T11" fmla="*/ 24 h 96"/>
                <a:gd name="T12" fmla="*/ 31 w 98"/>
                <a:gd name="T13" fmla="*/ 9 h 96"/>
                <a:gd name="T14" fmla="*/ 46 w 98"/>
                <a:gd name="T15" fmla="*/ 3 h 96"/>
                <a:gd name="T16" fmla="*/ 67 w 98"/>
                <a:gd name="T17" fmla="*/ 9 h 96"/>
                <a:gd name="T18" fmla="*/ 90 w 98"/>
                <a:gd name="T19" fmla="*/ 42 h 96"/>
                <a:gd name="T20" fmla="*/ 84 w 98"/>
                <a:gd name="T21" fmla="*/ 69 h 96"/>
                <a:gd name="T22" fmla="*/ 70 w 98"/>
                <a:gd name="T23" fmla="*/ 84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8" h="96">
                  <a:moveTo>
                    <a:pt x="71" y="84"/>
                  </a:moveTo>
                  <a:cubicBezTo>
                    <a:pt x="65" y="96"/>
                    <a:pt x="74" y="84"/>
                    <a:pt x="50" y="96"/>
                  </a:cubicBezTo>
                  <a:cubicBezTo>
                    <a:pt x="40" y="90"/>
                    <a:pt x="20" y="93"/>
                    <a:pt x="17" y="84"/>
                  </a:cubicBezTo>
                  <a:cubicBezTo>
                    <a:pt x="16" y="81"/>
                    <a:pt x="2" y="72"/>
                    <a:pt x="2" y="72"/>
                  </a:cubicBezTo>
                  <a:cubicBezTo>
                    <a:pt x="0" y="66"/>
                    <a:pt x="2" y="38"/>
                    <a:pt x="5" y="30"/>
                  </a:cubicBezTo>
                  <a:cubicBezTo>
                    <a:pt x="8" y="22"/>
                    <a:pt x="16" y="27"/>
                    <a:pt x="20" y="24"/>
                  </a:cubicBezTo>
                  <a:cubicBezTo>
                    <a:pt x="14" y="24"/>
                    <a:pt x="22" y="12"/>
                    <a:pt x="32" y="9"/>
                  </a:cubicBezTo>
                  <a:cubicBezTo>
                    <a:pt x="38" y="7"/>
                    <a:pt x="47" y="3"/>
                    <a:pt x="47" y="3"/>
                  </a:cubicBezTo>
                  <a:cubicBezTo>
                    <a:pt x="74" y="12"/>
                    <a:pt x="42" y="0"/>
                    <a:pt x="68" y="9"/>
                  </a:cubicBezTo>
                  <a:cubicBezTo>
                    <a:pt x="71" y="19"/>
                    <a:pt x="98" y="24"/>
                    <a:pt x="92" y="42"/>
                  </a:cubicBezTo>
                  <a:cubicBezTo>
                    <a:pt x="96" y="54"/>
                    <a:pt x="89" y="62"/>
                    <a:pt x="86" y="69"/>
                  </a:cubicBezTo>
                  <a:cubicBezTo>
                    <a:pt x="83" y="76"/>
                    <a:pt x="73" y="76"/>
                    <a:pt x="71" y="84"/>
                  </a:cubicBezTo>
                  <a:close/>
                </a:path>
              </a:pathLst>
            </a:custGeom>
            <a:noFill/>
            <a:ln w="1651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aphicFrame>
          <p:nvGraphicFramePr>
            <p:cNvPr id="91144" name="Object 7">
              <a:extLst>
                <a:ext uri="{FF2B5EF4-FFF2-40B4-BE49-F238E27FC236}">
                  <a16:creationId xmlns:a16="http://schemas.microsoft.com/office/drawing/2014/main" id="{B936B1F0-0F19-C3F6-3375-EF9D034129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" y="336"/>
            <a:ext cx="2736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magine bitmap" r:id="rId4" imgW="6076190" imgH="4667902" progId="Paint.Picture">
                    <p:embed/>
                  </p:oleObj>
                </mc:Choice>
                <mc:Fallback>
                  <p:oleObj name="Immagine bitmap" r:id="rId4" imgW="6076190" imgH="4667902" progId="Paint.Picture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36"/>
                          <a:ext cx="2736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145" name="Rectangle 8">
              <a:extLst>
                <a:ext uri="{FF2B5EF4-FFF2-40B4-BE49-F238E27FC236}">
                  <a16:creationId xmlns:a16="http://schemas.microsoft.com/office/drawing/2014/main" id="{1663A051-CEC8-26EF-9545-104DAD1CC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5" y="760"/>
              <a:ext cx="167" cy="177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1146" name="Freeform 9">
              <a:extLst>
                <a:ext uri="{FF2B5EF4-FFF2-40B4-BE49-F238E27FC236}">
                  <a16:creationId xmlns:a16="http://schemas.microsoft.com/office/drawing/2014/main" id="{7ADDD7E3-2277-4366-BFFC-D6D74181E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848"/>
              <a:ext cx="2673" cy="6"/>
            </a:xfrm>
            <a:custGeom>
              <a:avLst/>
              <a:gdLst>
                <a:gd name="T0" fmla="*/ 0 w 3072"/>
                <a:gd name="T1" fmla="*/ 6 h 8"/>
                <a:gd name="T2" fmla="*/ 2673 w 3072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72" h="8">
                  <a:moveTo>
                    <a:pt x="0" y="8"/>
                  </a:moveTo>
                  <a:lnTo>
                    <a:pt x="3072" y="0"/>
                  </a:lnTo>
                </a:path>
              </a:pathLst>
            </a:custGeom>
            <a:noFill/>
            <a:ln w="44450" cap="flat" cmpd="sng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numero diapositiva 3">
            <a:extLst>
              <a:ext uri="{FF2B5EF4-FFF2-40B4-BE49-F238E27FC236}">
                <a16:creationId xmlns:a16="http://schemas.microsoft.com/office/drawing/2014/main" id="{0BBBAD6B-E2C0-EB22-0A67-2C0BA452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E69473-5E2A-499D-8D39-B1D1B7C7A439}" type="slidenum">
              <a:rPr lang="it-IT" altLang="it-IT" sz="1400"/>
              <a:pPr/>
              <a:t>11</a:t>
            </a:fld>
            <a:endParaRPr lang="it-IT" altLang="it-IT" sz="1400"/>
          </a:p>
        </p:txBody>
      </p:sp>
      <p:sp>
        <p:nvSpPr>
          <p:cNvPr id="93187" name="Text Box 2">
            <a:extLst>
              <a:ext uri="{FF2B5EF4-FFF2-40B4-BE49-F238E27FC236}">
                <a16:creationId xmlns:a16="http://schemas.microsoft.com/office/drawing/2014/main" id="{294369F5-F15C-CE45-5D30-6B9F404F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52400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800" b="1" u="sng">
                <a:solidFill>
                  <a:srgbClr val="FF0000"/>
                </a:solidFill>
              </a:rPr>
              <a:t>Un esempio applicativo: la sezione frontale del volto</a:t>
            </a:r>
          </a:p>
        </p:txBody>
      </p:sp>
      <p:sp>
        <p:nvSpPr>
          <p:cNvPr id="93188" name="Text Box 3">
            <a:extLst>
              <a:ext uri="{FF2B5EF4-FFF2-40B4-BE49-F238E27FC236}">
                <a16:creationId xmlns:a16="http://schemas.microsoft.com/office/drawing/2014/main" id="{6580DC3D-60C2-B909-378C-6241D8ED5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600"/>
            <a:ext cx="3124200" cy="296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I punti indicati in tabella con “x” non appartengono al corpo (non emettono  la radiazione); perciò </a:t>
            </a:r>
            <a:r>
              <a:rPr lang="it-IT" altLang="it-IT" b="1" u="sng">
                <a:solidFill>
                  <a:srgbClr val="3333FF"/>
                </a:solidFill>
              </a:rPr>
              <a:t>non </a:t>
            </a:r>
            <a:r>
              <a:rPr lang="it-IT" altLang="it-IT" b="1"/>
              <a:t>sono stati considerati nel calcolo della luminanza.</a:t>
            </a:r>
          </a:p>
        </p:txBody>
      </p:sp>
      <p:sp>
        <p:nvSpPr>
          <p:cNvPr id="93189" name="Rectangle 4">
            <a:extLst>
              <a:ext uri="{FF2B5EF4-FFF2-40B4-BE49-F238E27FC236}">
                <a16:creationId xmlns:a16="http://schemas.microsoft.com/office/drawing/2014/main" id="{D233CC14-3E6A-408E-B5D0-CF44F185C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85725"/>
            <a:ext cx="501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3060700" algn="ctr"/>
                <a:tab pos="611981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/>
          </a:p>
        </p:txBody>
      </p:sp>
      <p:grpSp>
        <p:nvGrpSpPr>
          <p:cNvPr id="93190" name="Group 5">
            <a:extLst>
              <a:ext uri="{FF2B5EF4-FFF2-40B4-BE49-F238E27FC236}">
                <a16:creationId xmlns:a16="http://schemas.microsoft.com/office/drawing/2014/main" id="{843009D7-239C-5F5A-1F32-7626844BD414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581400"/>
            <a:ext cx="6096000" cy="3276600"/>
            <a:chOff x="1920" y="2256"/>
            <a:chExt cx="3840" cy="2064"/>
          </a:xfrm>
        </p:grpSpPr>
        <p:graphicFrame>
          <p:nvGraphicFramePr>
            <p:cNvPr id="93213" name="Object 6">
              <a:extLst>
                <a:ext uri="{FF2B5EF4-FFF2-40B4-BE49-F238E27FC236}">
                  <a16:creationId xmlns:a16="http://schemas.microsoft.com/office/drawing/2014/main" id="{5B4AA1CB-8D51-06C6-7FF7-DC74DBE144D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0" y="2256"/>
            <a:ext cx="3840" cy="2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magine bitmap" r:id="rId2" imgW="9390476" imgH="3820058" progId="Paint.Picture">
                    <p:embed/>
                  </p:oleObj>
                </mc:Choice>
                <mc:Fallback>
                  <p:oleObj name="Immagine bitmap" r:id="rId2" imgW="9390476" imgH="3820058" progId="Paint.Picture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2256"/>
                          <a:ext cx="3840" cy="20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214" name="Oval 7">
              <a:extLst>
                <a:ext uri="{FF2B5EF4-FFF2-40B4-BE49-F238E27FC236}">
                  <a16:creationId xmlns:a16="http://schemas.microsoft.com/office/drawing/2014/main" id="{8424E504-490C-B2C8-5CF3-05FC1316B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544"/>
              <a:ext cx="96" cy="93"/>
            </a:xfrm>
            <a:prstGeom prst="ellipse">
              <a:avLst/>
            </a:prstGeom>
            <a:noFill/>
            <a:ln w="152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grpSp>
        <p:nvGrpSpPr>
          <p:cNvPr id="93191" name="Group 8">
            <a:extLst>
              <a:ext uri="{FF2B5EF4-FFF2-40B4-BE49-F238E27FC236}">
                <a16:creationId xmlns:a16="http://schemas.microsoft.com/office/drawing/2014/main" id="{E1B9ED68-CFA3-40DC-4614-BB0619AB074C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1066800"/>
            <a:ext cx="4343400" cy="2514600"/>
            <a:chOff x="2640" y="672"/>
            <a:chExt cx="2736" cy="1584"/>
          </a:xfrm>
        </p:grpSpPr>
        <p:pic>
          <p:nvPicPr>
            <p:cNvPr id="93208" name="Picture 9" descr="msotw9_temp0">
              <a:extLst>
                <a:ext uri="{FF2B5EF4-FFF2-40B4-BE49-F238E27FC236}">
                  <a16:creationId xmlns:a16="http://schemas.microsoft.com/office/drawing/2014/main" id="{31C43EC3-F04D-4CFC-5E8D-2461067F6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672"/>
              <a:ext cx="2736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3209" name="Rectangle 10">
              <a:extLst>
                <a:ext uri="{FF2B5EF4-FFF2-40B4-BE49-F238E27FC236}">
                  <a16:creationId xmlns:a16="http://schemas.microsoft.com/office/drawing/2014/main" id="{2848F437-7E8A-DB97-56A7-6590F5088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672"/>
              <a:ext cx="2736" cy="158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3210" name="Freeform 11">
              <a:extLst>
                <a:ext uri="{FF2B5EF4-FFF2-40B4-BE49-F238E27FC236}">
                  <a16:creationId xmlns:a16="http://schemas.microsoft.com/office/drawing/2014/main" id="{C6A51082-03F0-BE02-9BD0-17BE0F2C7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999"/>
              <a:ext cx="2643" cy="864"/>
            </a:xfrm>
            <a:custGeom>
              <a:avLst/>
              <a:gdLst>
                <a:gd name="T0" fmla="*/ 0 w 2643"/>
                <a:gd name="T1" fmla="*/ 807 h 864"/>
                <a:gd name="T2" fmla="*/ 81 w 2643"/>
                <a:gd name="T3" fmla="*/ 687 h 864"/>
                <a:gd name="T4" fmla="*/ 231 w 2643"/>
                <a:gd name="T5" fmla="*/ 615 h 864"/>
                <a:gd name="T6" fmla="*/ 741 w 2643"/>
                <a:gd name="T7" fmla="*/ 498 h 864"/>
                <a:gd name="T8" fmla="*/ 948 w 2643"/>
                <a:gd name="T9" fmla="*/ 462 h 864"/>
                <a:gd name="T10" fmla="*/ 1011 w 2643"/>
                <a:gd name="T11" fmla="*/ 423 h 864"/>
                <a:gd name="T12" fmla="*/ 1098 w 2643"/>
                <a:gd name="T13" fmla="*/ 75 h 864"/>
                <a:gd name="T14" fmla="*/ 1254 w 2643"/>
                <a:gd name="T15" fmla="*/ 0 h 864"/>
                <a:gd name="T16" fmla="*/ 1419 w 2643"/>
                <a:gd name="T17" fmla="*/ 72 h 864"/>
                <a:gd name="T18" fmla="*/ 1500 w 2643"/>
                <a:gd name="T19" fmla="*/ 423 h 864"/>
                <a:gd name="T20" fmla="*/ 1548 w 2643"/>
                <a:gd name="T21" fmla="*/ 465 h 864"/>
                <a:gd name="T22" fmla="*/ 2106 w 2643"/>
                <a:gd name="T23" fmla="*/ 552 h 864"/>
                <a:gd name="T24" fmla="*/ 2526 w 2643"/>
                <a:gd name="T25" fmla="*/ 705 h 864"/>
                <a:gd name="T26" fmla="*/ 2643 w 2643"/>
                <a:gd name="T27" fmla="*/ 864 h 8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43" h="864">
                  <a:moveTo>
                    <a:pt x="0" y="807"/>
                  </a:moveTo>
                  <a:cubicBezTo>
                    <a:pt x="13" y="787"/>
                    <a:pt x="42" y="719"/>
                    <a:pt x="81" y="687"/>
                  </a:cubicBezTo>
                  <a:cubicBezTo>
                    <a:pt x="120" y="655"/>
                    <a:pt x="121" y="646"/>
                    <a:pt x="231" y="615"/>
                  </a:cubicBezTo>
                  <a:cubicBezTo>
                    <a:pt x="341" y="584"/>
                    <a:pt x="622" y="523"/>
                    <a:pt x="741" y="498"/>
                  </a:cubicBezTo>
                  <a:cubicBezTo>
                    <a:pt x="860" y="473"/>
                    <a:pt x="903" y="475"/>
                    <a:pt x="948" y="462"/>
                  </a:cubicBezTo>
                  <a:cubicBezTo>
                    <a:pt x="993" y="449"/>
                    <a:pt x="986" y="487"/>
                    <a:pt x="1011" y="423"/>
                  </a:cubicBezTo>
                  <a:cubicBezTo>
                    <a:pt x="1036" y="359"/>
                    <a:pt x="1057" y="146"/>
                    <a:pt x="1098" y="75"/>
                  </a:cubicBezTo>
                  <a:cubicBezTo>
                    <a:pt x="1139" y="4"/>
                    <a:pt x="1201" y="0"/>
                    <a:pt x="1254" y="0"/>
                  </a:cubicBezTo>
                  <a:cubicBezTo>
                    <a:pt x="1307" y="0"/>
                    <a:pt x="1378" y="2"/>
                    <a:pt x="1419" y="72"/>
                  </a:cubicBezTo>
                  <a:cubicBezTo>
                    <a:pt x="1460" y="142"/>
                    <a:pt x="1479" y="358"/>
                    <a:pt x="1500" y="423"/>
                  </a:cubicBezTo>
                  <a:cubicBezTo>
                    <a:pt x="1521" y="488"/>
                    <a:pt x="1447" y="444"/>
                    <a:pt x="1548" y="465"/>
                  </a:cubicBezTo>
                  <a:cubicBezTo>
                    <a:pt x="1649" y="486"/>
                    <a:pt x="1943" y="512"/>
                    <a:pt x="2106" y="552"/>
                  </a:cubicBezTo>
                  <a:cubicBezTo>
                    <a:pt x="2269" y="592"/>
                    <a:pt x="2436" y="653"/>
                    <a:pt x="2526" y="705"/>
                  </a:cubicBezTo>
                  <a:cubicBezTo>
                    <a:pt x="2616" y="757"/>
                    <a:pt x="2619" y="831"/>
                    <a:pt x="2643" y="864"/>
                  </a:cubicBezTo>
                </a:path>
              </a:pathLst>
            </a:custGeom>
            <a:noFill/>
            <a:ln w="38100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3211" name="Freeform 12">
              <a:extLst>
                <a:ext uri="{FF2B5EF4-FFF2-40B4-BE49-F238E27FC236}">
                  <a16:creationId xmlns:a16="http://schemas.microsoft.com/office/drawing/2014/main" id="{1A9D86D5-CCC7-6150-6886-D7ED680EA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960"/>
              <a:ext cx="39" cy="38"/>
            </a:xfrm>
            <a:custGeom>
              <a:avLst/>
              <a:gdLst>
                <a:gd name="T0" fmla="*/ 28 w 98"/>
                <a:gd name="T1" fmla="*/ 33 h 96"/>
                <a:gd name="T2" fmla="*/ 20 w 98"/>
                <a:gd name="T3" fmla="*/ 38 h 96"/>
                <a:gd name="T4" fmla="*/ 7 w 98"/>
                <a:gd name="T5" fmla="*/ 33 h 96"/>
                <a:gd name="T6" fmla="*/ 1 w 98"/>
                <a:gd name="T7" fmla="*/ 29 h 96"/>
                <a:gd name="T8" fmla="*/ 2 w 98"/>
                <a:gd name="T9" fmla="*/ 12 h 96"/>
                <a:gd name="T10" fmla="*/ 8 w 98"/>
                <a:gd name="T11" fmla="*/ 10 h 96"/>
                <a:gd name="T12" fmla="*/ 13 w 98"/>
                <a:gd name="T13" fmla="*/ 4 h 96"/>
                <a:gd name="T14" fmla="*/ 19 w 98"/>
                <a:gd name="T15" fmla="*/ 1 h 96"/>
                <a:gd name="T16" fmla="*/ 27 w 98"/>
                <a:gd name="T17" fmla="*/ 4 h 96"/>
                <a:gd name="T18" fmla="*/ 37 w 98"/>
                <a:gd name="T19" fmla="*/ 17 h 96"/>
                <a:gd name="T20" fmla="*/ 34 w 98"/>
                <a:gd name="T21" fmla="*/ 27 h 96"/>
                <a:gd name="T22" fmla="*/ 28 w 98"/>
                <a:gd name="T23" fmla="*/ 33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8" h="96">
                  <a:moveTo>
                    <a:pt x="71" y="84"/>
                  </a:moveTo>
                  <a:cubicBezTo>
                    <a:pt x="65" y="96"/>
                    <a:pt x="74" y="84"/>
                    <a:pt x="50" y="96"/>
                  </a:cubicBezTo>
                  <a:cubicBezTo>
                    <a:pt x="40" y="90"/>
                    <a:pt x="20" y="93"/>
                    <a:pt x="17" y="84"/>
                  </a:cubicBezTo>
                  <a:cubicBezTo>
                    <a:pt x="16" y="81"/>
                    <a:pt x="2" y="72"/>
                    <a:pt x="2" y="72"/>
                  </a:cubicBezTo>
                  <a:cubicBezTo>
                    <a:pt x="0" y="66"/>
                    <a:pt x="2" y="38"/>
                    <a:pt x="5" y="30"/>
                  </a:cubicBezTo>
                  <a:cubicBezTo>
                    <a:pt x="8" y="22"/>
                    <a:pt x="16" y="27"/>
                    <a:pt x="20" y="24"/>
                  </a:cubicBezTo>
                  <a:cubicBezTo>
                    <a:pt x="14" y="24"/>
                    <a:pt x="22" y="12"/>
                    <a:pt x="32" y="9"/>
                  </a:cubicBezTo>
                  <a:cubicBezTo>
                    <a:pt x="38" y="7"/>
                    <a:pt x="47" y="3"/>
                    <a:pt x="47" y="3"/>
                  </a:cubicBezTo>
                  <a:cubicBezTo>
                    <a:pt x="74" y="12"/>
                    <a:pt x="42" y="0"/>
                    <a:pt x="68" y="9"/>
                  </a:cubicBezTo>
                  <a:cubicBezTo>
                    <a:pt x="71" y="19"/>
                    <a:pt x="98" y="24"/>
                    <a:pt x="92" y="42"/>
                  </a:cubicBezTo>
                  <a:cubicBezTo>
                    <a:pt x="96" y="54"/>
                    <a:pt x="89" y="62"/>
                    <a:pt x="86" y="69"/>
                  </a:cubicBezTo>
                  <a:cubicBezTo>
                    <a:pt x="83" y="76"/>
                    <a:pt x="73" y="76"/>
                    <a:pt x="71" y="84"/>
                  </a:cubicBezTo>
                  <a:close/>
                </a:path>
              </a:pathLst>
            </a:custGeom>
            <a:noFill/>
            <a:ln w="1143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3212" name="Freeform 13">
              <a:extLst>
                <a:ext uri="{FF2B5EF4-FFF2-40B4-BE49-F238E27FC236}">
                  <a16:creationId xmlns:a16="http://schemas.microsoft.com/office/drawing/2014/main" id="{B5F303C5-A43A-91AF-B390-F7C78783F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" y="968"/>
              <a:ext cx="2706" cy="880"/>
            </a:xfrm>
            <a:custGeom>
              <a:avLst/>
              <a:gdLst>
                <a:gd name="T0" fmla="*/ 0 w 2706"/>
                <a:gd name="T1" fmla="*/ 844 h 880"/>
                <a:gd name="T2" fmla="*/ 102 w 2706"/>
                <a:gd name="T3" fmla="*/ 688 h 880"/>
                <a:gd name="T4" fmla="*/ 276 w 2706"/>
                <a:gd name="T5" fmla="*/ 478 h 880"/>
                <a:gd name="T6" fmla="*/ 666 w 2706"/>
                <a:gd name="T7" fmla="*/ 205 h 880"/>
                <a:gd name="T8" fmla="*/ 1224 w 2706"/>
                <a:gd name="T9" fmla="*/ 16 h 880"/>
                <a:gd name="T10" fmla="*/ 1752 w 2706"/>
                <a:gd name="T11" fmla="*/ 112 h 880"/>
                <a:gd name="T12" fmla="*/ 2253 w 2706"/>
                <a:gd name="T13" fmla="*/ 388 h 880"/>
                <a:gd name="T14" fmla="*/ 2595 w 2706"/>
                <a:gd name="T15" fmla="*/ 712 h 880"/>
                <a:gd name="T16" fmla="*/ 2706 w 2706"/>
                <a:gd name="T17" fmla="*/ 880 h 8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06" h="880">
                  <a:moveTo>
                    <a:pt x="0" y="844"/>
                  </a:moveTo>
                  <a:cubicBezTo>
                    <a:pt x="17" y="818"/>
                    <a:pt x="56" y="749"/>
                    <a:pt x="102" y="688"/>
                  </a:cubicBezTo>
                  <a:cubicBezTo>
                    <a:pt x="148" y="627"/>
                    <a:pt x="182" y="558"/>
                    <a:pt x="276" y="478"/>
                  </a:cubicBezTo>
                  <a:cubicBezTo>
                    <a:pt x="370" y="398"/>
                    <a:pt x="508" y="282"/>
                    <a:pt x="666" y="205"/>
                  </a:cubicBezTo>
                  <a:cubicBezTo>
                    <a:pt x="824" y="128"/>
                    <a:pt x="1043" y="32"/>
                    <a:pt x="1224" y="16"/>
                  </a:cubicBezTo>
                  <a:cubicBezTo>
                    <a:pt x="1405" y="0"/>
                    <a:pt x="1581" y="50"/>
                    <a:pt x="1752" y="112"/>
                  </a:cubicBezTo>
                  <a:cubicBezTo>
                    <a:pt x="1923" y="174"/>
                    <a:pt x="2112" y="288"/>
                    <a:pt x="2253" y="388"/>
                  </a:cubicBezTo>
                  <a:cubicBezTo>
                    <a:pt x="2394" y="488"/>
                    <a:pt x="2520" y="630"/>
                    <a:pt x="2595" y="712"/>
                  </a:cubicBezTo>
                  <a:cubicBezTo>
                    <a:pt x="2670" y="794"/>
                    <a:pt x="2683" y="845"/>
                    <a:pt x="2706" y="880"/>
                  </a:cubicBezTo>
                </a:path>
              </a:pathLst>
            </a:custGeom>
            <a:noFill/>
            <a:ln w="38100" cap="flat" cmpd="sng">
              <a:solidFill>
                <a:srgbClr val="99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3192" name="Group 14">
            <a:extLst>
              <a:ext uri="{FF2B5EF4-FFF2-40B4-BE49-F238E27FC236}">
                <a16:creationId xmlns:a16="http://schemas.microsoft.com/office/drawing/2014/main" id="{3365E0E7-1C15-84BA-F81F-00C0CBF74B6D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0"/>
            <a:ext cx="3581400" cy="2667000"/>
            <a:chOff x="0" y="480"/>
            <a:chExt cx="2256" cy="1680"/>
          </a:xfrm>
        </p:grpSpPr>
        <p:sp>
          <p:nvSpPr>
            <p:cNvPr id="93194" name="Text Box 15">
              <a:extLst>
                <a:ext uri="{FF2B5EF4-FFF2-40B4-BE49-F238E27FC236}">
                  <a16:creationId xmlns:a16="http://schemas.microsoft.com/office/drawing/2014/main" id="{539FB41A-F7AA-5E30-ABE0-125A5456A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44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t-IT" altLang="it-IT" sz="2000"/>
                <a:t>Telo </a:t>
              </a:r>
            </a:p>
          </p:txBody>
        </p:sp>
        <p:sp>
          <p:nvSpPr>
            <p:cNvPr id="93195" name="Text Box 16">
              <a:extLst>
                <a:ext uri="{FF2B5EF4-FFF2-40B4-BE49-F238E27FC236}">
                  <a16:creationId xmlns:a16="http://schemas.microsoft.com/office/drawing/2014/main" id="{2E58495E-505C-638C-4052-79A6354F8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912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t-IT" altLang="it-IT" sz="2000"/>
                <a:t>Corpo </a:t>
              </a:r>
            </a:p>
          </p:txBody>
        </p:sp>
        <p:grpSp>
          <p:nvGrpSpPr>
            <p:cNvPr id="93196" name="Group 17">
              <a:extLst>
                <a:ext uri="{FF2B5EF4-FFF2-40B4-BE49-F238E27FC236}">
                  <a16:creationId xmlns:a16="http://schemas.microsoft.com/office/drawing/2014/main" id="{C03CD0B0-C0E2-F0B2-2210-D84109A6C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480"/>
              <a:ext cx="1872" cy="1680"/>
              <a:chOff x="384" y="480"/>
              <a:chExt cx="1872" cy="1680"/>
            </a:xfrm>
          </p:grpSpPr>
          <p:sp>
            <p:nvSpPr>
              <p:cNvPr id="93197" name="Rectangle 18">
                <a:extLst>
                  <a:ext uri="{FF2B5EF4-FFF2-40B4-BE49-F238E27FC236}">
                    <a16:creationId xmlns:a16="http://schemas.microsoft.com/office/drawing/2014/main" id="{1E8F4A35-4505-CED5-9238-4D2A6A42A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480"/>
                <a:ext cx="1104" cy="52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bIns="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93198" name="Freeform 19">
                <a:extLst>
                  <a:ext uri="{FF2B5EF4-FFF2-40B4-BE49-F238E27FC236}">
                    <a16:creationId xmlns:a16="http://schemas.microsoft.com/office/drawing/2014/main" id="{E4973AD7-257A-152B-31CC-5618FB92A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" y="665"/>
                <a:ext cx="1847" cy="1353"/>
              </a:xfrm>
              <a:custGeom>
                <a:avLst/>
                <a:gdLst>
                  <a:gd name="T0" fmla="*/ 0 w 8175"/>
                  <a:gd name="T1" fmla="*/ 1346 h 5551"/>
                  <a:gd name="T2" fmla="*/ 98 w 8175"/>
                  <a:gd name="T3" fmla="*/ 1295 h 5551"/>
                  <a:gd name="T4" fmla="*/ 225 w 8175"/>
                  <a:gd name="T5" fmla="*/ 1000 h 5551"/>
                  <a:gd name="T6" fmla="*/ 319 w 8175"/>
                  <a:gd name="T7" fmla="*/ 726 h 5551"/>
                  <a:gd name="T8" fmla="*/ 424 w 8175"/>
                  <a:gd name="T9" fmla="*/ 437 h 5551"/>
                  <a:gd name="T10" fmla="*/ 587 w 8175"/>
                  <a:gd name="T11" fmla="*/ 232 h 5551"/>
                  <a:gd name="T12" fmla="*/ 868 w 8175"/>
                  <a:gd name="T13" fmla="*/ 45 h 5551"/>
                  <a:gd name="T14" fmla="*/ 909 w 8175"/>
                  <a:gd name="T15" fmla="*/ 19 h 5551"/>
                  <a:gd name="T16" fmla="*/ 936 w 8175"/>
                  <a:gd name="T17" fmla="*/ 9 h 5551"/>
                  <a:gd name="T18" fmla="*/ 961 w 8175"/>
                  <a:gd name="T19" fmla="*/ 8 h 5551"/>
                  <a:gd name="T20" fmla="*/ 980 w 8175"/>
                  <a:gd name="T21" fmla="*/ 9 h 5551"/>
                  <a:gd name="T22" fmla="*/ 1048 w 8175"/>
                  <a:gd name="T23" fmla="*/ 38 h 5551"/>
                  <a:gd name="T24" fmla="*/ 1329 w 8175"/>
                  <a:gd name="T25" fmla="*/ 239 h 5551"/>
                  <a:gd name="T26" fmla="*/ 1475 w 8175"/>
                  <a:gd name="T27" fmla="*/ 419 h 5551"/>
                  <a:gd name="T28" fmla="*/ 1571 w 8175"/>
                  <a:gd name="T29" fmla="*/ 741 h 5551"/>
                  <a:gd name="T30" fmla="*/ 1638 w 8175"/>
                  <a:gd name="T31" fmla="*/ 986 h 5551"/>
                  <a:gd name="T32" fmla="*/ 1715 w 8175"/>
                  <a:gd name="T33" fmla="*/ 1204 h 5551"/>
                  <a:gd name="T34" fmla="*/ 1779 w 8175"/>
                  <a:gd name="T35" fmla="*/ 1317 h 5551"/>
                  <a:gd name="T36" fmla="*/ 1847 w 8175"/>
                  <a:gd name="T37" fmla="*/ 1343 h 55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175" h="5551">
                    <a:moveTo>
                      <a:pt x="0" y="5524"/>
                    </a:moveTo>
                    <a:cubicBezTo>
                      <a:pt x="72" y="5489"/>
                      <a:pt x="269" y="5551"/>
                      <a:pt x="435" y="5314"/>
                    </a:cubicBezTo>
                    <a:cubicBezTo>
                      <a:pt x="601" y="5077"/>
                      <a:pt x="834" y="4493"/>
                      <a:pt x="997" y="4104"/>
                    </a:cubicBezTo>
                    <a:cubicBezTo>
                      <a:pt x="1160" y="3715"/>
                      <a:pt x="1266" y="3362"/>
                      <a:pt x="1413" y="2977"/>
                    </a:cubicBezTo>
                    <a:cubicBezTo>
                      <a:pt x="1560" y="2592"/>
                      <a:pt x="1681" y="2129"/>
                      <a:pt x="1878" y="1792"/>
                    </a:cubicBezTo>
                    <a:cubicBezTo>
                      <a:pt x="2075" y="1455"/>
                      <a:pt x="2271" y="1220"/>
                      <a:pt x="2598" y="952"/>
                    </a:cubicBezTo>
                    <a:cubicBezTo>
                      <a:pt x="2925" y="684"/>
                      <a:pt x="3603" y="332"/>
                      <a:pt x="3841" y="186"/>
                    </a:cubicBezTo>
                    <a:cubicBezTo>
                      <a:pt x="4079" y="40"/>
                      <a:pt x="3973" y="101"/>
                      <a:pt x="4024" y="76"/>
                    </a:cubicBezTo>
                    <a:cubicBezTo>
                      <a:pt x="4075" y="51"/>
                      <a:pt x="4106" y="44"/>
                      <a:pt x="4144" y="37"/>
                    </a:cubicBezTo>
                    <a:cubicBezTo>
                      <a:pt x="4182" y="30"/>
                      <a:pt x="4220" y="34"/>
                      <a:pt x="4252" y="34"/>
                    </a:cubicBezTo>
                    <a:cubicBezTo>
                      <a:pt x="4284" y="34"/>
                      <a:pt x="4274" y="17"/>
                      <a:pt x="4338" y="37"/>
                    </a:cubicBezTo>
                    <a:cubicBezTo>
                      <a:pt x="4402" y="57"/>
                      <a:pt x="4381" y="0"/>
                      <a:pt x="4638" y="157"/>
                    </a:cubicBezTo>
                    <a:cubicBezTo>
                      <a:pt x="4895" y="314"/>
                      <a:pt x="5568" y="722"/>
                      <a:pt x="5883" y="982"/>
                    </a:cubicBezTo>
                    <a:cubicBezTo>
                      <a:pt x="6198" y="1242"/>
                      <a:pt x="6350" y="1374"/>
                      <a:pt x="6528" y="1717"/>
                    </a:cubicBezTo>
                    <a:cubicBezTo>
                      <a:pt x="6706" y="2060"/>
                      <a:pt x="6831" y="2651"/>
                      <a:pt x="6952" y="3039"/>
                    </a:cubicBezTo>
                    <a:cubicBezTo>
                      <a:pt x="7073" y="3427"/>
                      <a:pt x="7146" y="3727"/>
                      <a:pt x="7252" y="4044"/>
                    </a:cubicBezTo>
                    <a:cubicBezTo>
                      <a:pt x="7358" y="4361"/>
                      <a:pt x="7486" y="4712"/>
                      <a:pt x="7590" y="4939"/>
                    </a:cubicBezTo>
                    <a:cubicBezTo>
                      <a:pt x="7694" y="5166"/>
                      <a:pt x="7778" y="5309"/>
                      <a:pt x="7875" y="5404"/>
                    </a:cubicBezTo>
                    <a:cubicBezTo>
                      <a:pt x="7972" y="5499"/>
                      <a:pt x="8113" y="5487"/>
                      <a:pt x="8175" y="5509"/>
                    </a:cubicBezTo>
                  </a:path>
                </a:pathLst>
              </a:custGeom>
              <a:noFill/>
              <a:ln w="25400" cap="flat" cmpd="sng">
                <a:solidFill>
                  <a:srgbClr val="99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199" name="Freeform 20">
                <a:extLst>
                  <a:ext uri="{FF2B5EF4-FFF2-40B4-BE49-F238E27FC236}">
                    <a16:creationId xmlns:a16="http://schemas.microsoft.com/office/drawing/2014/main" id="{80FA484C-E2D9-28F6-EA94-E25C8CEC4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" y="668"/>
                <a:ext cx="1030" cy="1378"/>
              </a:xfrm>
              <a:custGeom>
                <a:avLst/>
                <a:gdLst>
                  <a:gd name="T0" fmla="*/ 524 w 4553"/>
                  <a:gd name="T1" fmla="*/ 1378 h 5650"/>
                  <a:gd name="T2" fmla="*/ 737 w 4553"/>
                  <a:gd name="T3" fmla="*/ 1363 h 5650"/>
                  <a:gd name="T4" fmla="*/ 887 w 4553"/>
                  <a:gd name="T5" fmla="*/ 1319 h 5650"/>
                  <a:gd name="T6" fmla="*/ 978 w 4553"/>
                  <a:gd name="T7" fmla="*/ 1173 h 5650"/>
                  <a:gd name="T8" fmla="*/ 1018 w 4553"/>
                  <a:gd name="T9" fmla="*/ 900 h 5650"/>
                  <a:gd name="T10" fmla="*/ 1018 w 4553"/>
                  <a:gd name="T11" fmla="*/ 461 h 5650"/>
                  <a:gd name="T12" fmla="*/ 944 w 4553"/>
                  <a:gd name="T13" fmla="*/ 291 h 5650"/>
                  <a:gd name="T14" fmla="*/ 692 w 4553"/>
                  <a:gd name="T15" fmla="*/ 198 h 5650"/>
                  <a:gd name="T16" fmla="*/ 622 w 4553"/>
                  <a:gd name="T17" fmla="*/ 185 h 5650"/>
                  <a:gd name="T18" fmla="*/ 611 w 4553"/>
                  <a:gd name="T19" fmla="*/ 154 h 5650"/>
                  <a:gd name="T20" fmla="*/ 570 w 4553"/>
                  <a:gd name="T21" fmla="*/ 22 h 5650"/>
                  <a:gd name="T22" fmla="*/ 488 w 4553"/>
                  <a:gd name="T23" fmla="*/ 22 h 5650"/>
                  <a:gd name="T24" fmla="*/ 448 w 4553"/>
                  <a:gd name="T25" fmla="*/ 154 h 5650"/>
                  <a:gd name="T26" fmla="*/ 442 w 4553"/>
                  <a:gd name="T27" fmla="*/ 185 h 5650"/>
                  <a:gd name="T28" fmla="*/ 378 w 4553"/>
                  <a:gd name="T29" fmla="*/ 200 h 5650"/>
                  <a:gd name="T30" fmla="*/ 117 w 4553"/>
                  <a:gd name="T31" fmla="*/ 284 h 5650"/>
                  <a:gd name="T32" fmla="*/ 18 w 4553"/>
                  <a:gd name="T33" fmla="*/ 463 h 5650"/>
                  <a:gd name="T34" fmla="*/ 8 w 4553"/>
                  <a:gd name="T35" fmla="*/ 902 h 5650"/>
                  <a:gd name="T36" fmla="*/ 42 w 4553"/>
                  <a:gd name="T37" fmla="*/ 1184 h 5650"/>
                  <a:gd name="T38" fmla="*/ 120 w 4553"/>
                  <a:gd name="T39" fmla="*/ 1301 h 5650"/>
                  <a:gd name="T40" fmla="*/ 245 w 4553"/>
                  <a:gd name="T41" fmla="*/ 1359 h 5650"/>
                  <a:gd name="T42" fmla="*/ 524 w 4553"/>
                  <a:gd name="T43" fmla="*/ 1378 h 56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553" h="5650">
                    <a:moveTo>
                      <a:pt x="2315" y="5648"/>
                    </a:moveTo>
                    <a:cubicBezTo>
                      <a:pt x="2677" y="5650"/>
                      <a:pt x="2993" y="5628"/>
                      <a:pt x="3260" y="5588"/>
                    </a:cubicBezTo>
                    <a:cubicBezTo>
                      <a:pt x="3527" y="5548"/>
                      <a:pt x="3743" y="5538"/>
                      <a:pt x="3920" y="5408"/>
                    </a:cubicBezTo>
                    <a:cubicBezTo>
                      <a:pt x="4097" y="5278"/>
                      <a:pt x="4229" y="5094"/>
                      <a:pt x="4325" y="4808"/>
                    </a:cubicBezTo>
                    <a:cubicBezTo>
                      <a:pt x="4421" y="4522"/>
                      <a:pt x="4470" y="4176"/>
                      <a:pt x="4499" y="3690"/>
                    </a:cubicBezTo>
                    <a:cubicBezTo>
                      <a:pt x="4528" y="3204"/>
                      <a:pt x="4553" y="2306"/>
                      <a:pt x="4499" y="1890"/>
                    </a:cubicBezTo>
                    <a:cubicBezTo>
                      <a:pt x="4445" y="1474"/>
                      <a:pt x="4415" y="1373"/>
                      <a:pt x="4175" y="1193"/>
                    </a:cubicBezTo>
                    <a:cubicBezTo>
                      <a:pt x="3935" y="1013"/>
                      <a:pt x="3296" y="882"/>
                      <a:pt x="3059" y="810"/>
                    </a:cubicBezTo>
                    <a:cubicBezTo>
                      <a:pt x="2822" y="738"/>
                      <a:pt x="2810" y="788"/>
                      <a:pt x="2750" y="758"/>
                    </a:cubicBezTo>
                    <a:cubicBezTo>
                      <a:pt x="2690" y="728"/>
                      <a:pt x="2737" y="741"/>
                      <a:pt x="2699" y="630"/>
                    </a:cubicBezTo>
                    <a:cubicBezTo>
                      <a:pt x="2661" y="519"/>
                      <a:pt x="2609" y="180"/>
                      <a:pt x="2519" y="90"/>
                    </a:cubicBezTo>
                    <a:cubicBezTo>
                      <a:pt x="2429" y="0"/>
                      <a:pt x="2249" y="0"/>
                      <a:pt x="2159" y="90"/>
                    </a:cubicBezTo>
                    <a:cubicBezTo>
                      <a:pt x="2069" y="180"/>
                      <a:pt x="2013" y="519"/>
                      <a:pt x="1979" y="630"/>
                    </a:cubicBezTo>
                    <a:cubicBezTo>
                      <a:pt x="1945" y="741"/>
                      <a:pt x="2006" y="727"/>
                      <a:pt x="1955" y="758"/>
                    </a:cubicBezTo>
                    <a:cubicBezTo>
                      <a:pt x="1904" y="789"/>
                      <a:pt x="1910" y="751"/>
                      <a:pt x="1670" y="818"/>
                    </a:cubicBezTo>
                    <a:cubicBezTo>
                      <a:pt x="1430" y="885"/>
                      <a:pt x="780" y="983"/>
                      <a:pt x="515" y="1163"/>
                    </a:cubicBezTo>
                    <a:cubicBezTo>
                      <a:pt x="250" y="1343"/>
                      <a:pt x="160" y="1476"/>
                      <a:pt x="80" y="1898"/>
                    </a:cubicBezTo>
                    <a:cubicBezTo>
                      <a:pt x="0" y="2320"/>
                      <a:pt x="17" y="3205"/>
                      <a:pt x="35" y="3698"/>
                    </a:cubicBezTo>
                    <a:cubicBezTo>
                      <a:pt x="53" y="4191"/>
                      <a:pt x="103" y="4581"/>
                      <a:pt x="185" y="4853"/>
                    </a:cubicBezTo>
                    <a:cubicBezTo>
                      <a:pt x="267" y="5125"/>
                      <a:pt x="380" y="5213"/>
                      <a:pt x="530" y="5333"/>
                    </a:cubicBezTo>
                    <a:cubicBezTo>
                      <a:pt x="680" y="5453"/>
                      <a:pt x="787" y="5521"/>
                      <a:pt x="1085" y="5573"/>
                    </a:cubicBezTo>
                    <a:cubicBezTo>
                      <a:pt x="1383" y="5625"/>
                      <a:pt x="1953" y="5646"/>
                      <a:pt x="2315" y="5648"/>
                    </a:cubicBezTo>
                    <a:close/>
                  </a:path>
                </a:pathLst>
              </a:custGeom>
              <a:solidFill>
                <a:srgbClr val="FFCC99">
                  <a:alpha val="50195"/>
                </a:srgbClr>
              </a:solidFill>
              <a:ln w="25400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0" name="Arc 21">
                <a:extLst>
                  <a:ext uri="{FF2B5EF4-FFF2-40B4-BE49-F238E27FC236}">
                    <a16:creationId xmlns:a16="http://schemas.microsoft.com/office/drawing/2014/main" id="{B0AD0390-41BB-B6E8-C57E-356D4B19F00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211" y="668"/>
                <a:ext cx="290" cy="175"/>
              </a:xfrm>
              <a:custGeom>
                <a:avLst/>
                <a:gdLst>
                  <a:gd name="T0" fmla="*/ 0 w 38577"/>
                  <a:gd name="T1" fmla="*/ 102 h 21600"/>
                  <a:gd name="T2" fmla="*/ 290 w 38577"/>
                  <a:gd name="T3" fmla="*/ 91 h 21600"/>
                  <a:gd name="T4" fmla="*/ 148 w 38577"/>
                  <a:gd name="T5" fmla="*/ 175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577" h="21600" fill="none" extrusionOk="0">
                    <a:moveTo>
                      <a:pt x="-1" y="12600"/>
                    </a:moveTo>
                    <a:cubicBezTo>
                      <a:pt x="3518" y="4922"/>
                      <a:pt x="11189" y="0"/>
                      <a:pt x="19636" y="0"/>
                    </a:cubicBezTo>
                    <a:cubicBezTo>
                      <a:pt x="27524" y="0"/>
                      <a:pt x="34785" y="4300"/>
                      <a:pt x="38576" y="11217"/>
                    </a:cubicBezTo>
                  </a:path>
                  <a:path w="38577" h="21600" stroke="0" extrusionOk="0">
                    <a:moveTo>
                      <a:pt x="-1" y="12600"/>
                    </a:moveTo>
                    <a:cubicBezTo>
                      <a:pt x="3518" y="4922"/>
                      <a:pt x="11189" y="0"/>
                      <a:pt x="19636" y="0"/>
                    </a:cubicBezTo>
                    <a:cubicBezTo>
                      <a:pt x="27524" y="0"/>
                      <a:pt x="34785" y="4300"/>
                      <a:pt x="38576" y="11217"/>
                    </a:cubicBezTo>
                    <a:lnTo>
                      <a:pt x="19636" y="21600"/>
                    </a:lnTo>
                    <a:lnTo>
                      <a:pt x="-1" y="1260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1" name="Freeform 22" descr="Diagonali larghe verso l'alto">
                <a:extLst>
                  <a:ext uri="{FF2B5EF4-FFF2-40B4-BE49-F238E27FC236}">
                    <a16:creationId xmlns:a16="http://schemas.microsoft.com/office/drawing/2014/main" id="{37D37DC6-92F6-FA25-B3D1-99CB1FAD5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" y="1984"/>
                <a:ext cx="1868" cy="175"/>
              </a:xfrm>
              <a:custGeom>
                <a:avLst/>
                <a:gdLst>
                  <a:gd name="T0" fmla="*/ 3 w 8265"/>
                  <a:gd name="T1" fmla="*/ 42 h 715"/>
                  <a:gd name="T2" fmla="*/ 0 w 8265"/>
                  <a:gd name="T3" fmla="*/ 43 h 715"/>
                  <a:gd name="T4" fmla="*/ 243 w 8265"/>
                  <a:gd name="T5" fmla="*/ 4 h 715"/>
                  <a:gd name="T6" fmla="*/ 521 w 8265"/>
                  <a:gd name="T7" fmla="*/ 66 h 715"/>
                  <a:gd name="T8" fmla="*/ 758 w 8265"/>
                  <a:gd name="T9" fmla="*/ 99 h 715"/>
                  <a:gd name="T10" fmla="*/ 1087 w 8265"/>
                  <a:gd name="T11" fmla="*/ 99 h 715"/>
                  <a:gd name="T12" fmla="*/ 1311 w 8265"/>
                  <a:gd name="T13" fmla="*/ 70 h 715"/>
                  <a:gd name="T14" fmla="*/ 1609 w 8265"/>
                  <a:gd name="T15" fmla="*/ 0 h 715"/>
                  <a:gd name="T16" fmla="*/ 1867 w 8265"/>
                  <a:gd name="T17" fmla="*/ 39 h 715"/>
                  <a:gd name="T18" fmla="*/ 1868 w 8265"/>
                  <a:gd name="T19" fmla="*/ 175 h 715"/>
                  <a:gd name="T20" fmla="*/ 271 w 8265"/>
                  <a:gd name="T21" fmla="*/ 175 h 715"/>
                  <a:gd name="T22" fmla="*/ 0 w 8265"/>
                  <a:gd name="T23" fmla="*/ 175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265" h="715">
                    <a:moveTo>
                      <a:pt x="12" y="172"/>
                    </a:moveTo>
                    <a:lnTo>
                      <a:pt x="0" y="175"/>
                    </a:lnTo>
                    <a:lnTo>
                      <a:pt x="1075" y="15"/>
                    </a:lnTo>
                    <a:lnTo>
                      <a:pt x="2305" y="270"/>
                    </a:lnTo>
                    <a:lnTo>
                      <a:pt x="3355" y="405"/>
                    </a:lnTo>
                    <a:lnTo>
                      <a:pt x="4810" y="405"/>
                    </a:lnTo>
                    <a:lnTo>
                      <a:pt x="5800" y="285"/>
                    </a:lnTo>
                    <a:lnTo>
                      <a:pt x="7120" y="0"/>
                    </a:lnTo>
                    <a:lnTo>
                      <a:pt x="8260" y="160"/>
                    </a:lnTo>
                    <a:lnTo>
                      <a:pt x="8265" y="715"/>
                    </a:lnTo>
                    <a:lnTo>
                      <a:pt x="1200" y="715"/>
                    </a:lnTo>
                    <a:lnTo>
                      <a:pt x="0" y="715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905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2" name="Line 23">
                <a:extLst>
                  <a:ext uri="{FF2B5EF4-FFF2-40B4-BE49-F238E27FC236}">
                    <a16:creationId xmlns:a16="http://schemas.microsoft.com/office/drawing/2014/main" id="{74F95878-8F9A-5911-B188-95018F955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028"/>
                <a:ext cx="0" cy="13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3" name="Line 24">
                <a:extLst>
                  <a:ext uri="{FF2B5EF4-FFF2-40B4-BE49-F238E27FC236}">
                    <a16:creationId xmlns:a16="http://schemas.microsoft.com/office/drawing/2014/main" id="{FB1C8FB7-83FA-0BA3-04D7-91A6EC4F3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2160"/>
                <a:ext cx="187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4" name="Line 25">
                <a:extLst>
                  <a:ext uri="{FF2B5EF4-FFF2-40B4-BE49-F238E27FC236}">
                    <a16:creationId xmlns:a16="http://schemas.microsoft.com/office/drawing/2014/main" id="{4E094F3C-2161-A5AB-E9C7-F05FB95D3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2020"/>
                <a:ext cx="0" cy="1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5" name="Line 26">
                <a:extLst>
                  <a:ext uri="{FF2B5EF4-FFF2-40B4-BE49-F238E27FC236}">
                    <a16:creationId xmlns:a16="http://schemas.microsoft.com/office/drawing/2014/main" id="{D7A320B6-8159-46B1-6A46-5169E59E0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1536"/>
                <a:ext cx="24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6" name="Line 27">
                <a:extLst>
                  <a:ext uri="{FF2B5EF4-FFF2-40B4-BE49-F238E27FC236}">
                    <a16:creationId xmlns:a16="http://schemas.microsoft.com/office/drawing/2014/main" id="{0E722CFC-6FB2-444D-EAA6-C3D39EDF7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1152"/>
                <a:ext cx="336" cy="1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207" name="Rectangle 28">
                <a:extLst>
                  <a:ext uri="{FF2B5EF4-FFF2-40B4-BE49-F238E27FC236}">
                    <a16:creationId xmlns:a16="http://schemas.microsoft.com/office/drawing/2014/main" id="{BD71FF51-929D-618B-2DB4-4CE7AF5C2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624"/>
                <a:ext cx="82" cy="87"/>
              </a:xfrm>
              <a:prstGeom prst="rect">
                <a:avLst/>
              </a:prstGeom>
              <a:solidFill>
                <a:srgbClr val="9933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</p:grpSp>
      </p:grpSp>
      <p:sp>
        <p:nvSpPr>
          <p:cNvPr id="93193" name="Line 29">
            <a:extLst>
              <a:ext uri="{FF2B5EF4-FFF2-40B4-BE49-F238E27FC236}">
                <a16:creationId xmlns:a16="http://schemas.microsoft.com/office/drawing/2014/main" id="{D6D52E88-3FAF-3A6E-AFE1-B0A417ABC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219200"/>
            <a:ext cx="11430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numero diapositiva 3">
            <a:extLst>
              <a:ext uri="{FF2B5EF4-FFF2-40B4-BE49-F238E27FC236}">
                <a16:creationId xmlns:a16="http://schemas.microsoft.com/office/drawing/2014/main" id="{6FAAA2BF-FFEB-CA8F-3DA5-7F772FEC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0FF03F-EDD5-4A96-8D2F-71C5B9A76C57}" type="slidenum">
              <a:rPr lang="it-IT" altLang="it-IT" sz="1400"/>
              <a:pPr/>
              <a:t>12</a:t>
            </a:fld>
            <a:endParaRPr lang="it-IT" altLang="it-IT" sz="1400"/>
          </a:p>
        </p:txBody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6000C390-AB8C-3867-AE7E-9D8AF2021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609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Analisi e discussione dei risultati</a:t>
            </a:r>
          </a:p>
        </p:txBody>
      </p:sp>
      <p:sp>
        <p:nvSpPr>
          <p:cNvPr id="94212" name="Text Box 3">
            <a:extLst>
              <a:ext uri="{FF2B5EF4-FFF2-40B4-BE49-F238E27FC236}">
                <a16:creationId xmlns:a16="http://schemas.microsoft.com/office/drawing/2014/main" id="{D95F9CE0-0FF9-7751-F100-48130C12B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33400"/>
            <a:ext cx="3581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 u="sng">
                <a:solidFill>
                  <a:schemeClr val="accent2"/>
                </a:solidFill>
              </a:rPr>
              <a:t>Sezione del volto:</a:t>
            </a:r>
            <a:endParaRPr lang="it-IT" altLang="it-IT" sz="2800"/>
          </a:p>
        </p:txBody>
      </p:sp>
      <p:sp>
        <p:nvSpPr>
          <p:cNvPr id="94213" name="Rectangle 4">
            <a:extLst>
              <a:ext uri="{FF2B5EF4-FFF2-40B4-BE49-F238E27FC236}">
                <a16:creationId xmlns:a16="http://schemas.microsoft.com/office/drawing/2014/main" id="{C66E72AA-BB10-0826-E774-DBF71A222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5" y="1695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94214" name="Group 5">
            <a:extLst>
              <a:ext uri="{FF2B5EF4-FFF2-40B4-BE49-F238E27FC236}">
                <a16:creationId xmlns:a16="http://schemas.microsoft.com/office/drawing/2014/main" id="{84433244-AD09-DAAE-2820-823E8FE6270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886200"/>
            <a:ext cx="2362200" cy="1447800"/>
            <a:chOff x="0" y="768"/>
            <a:chExt cx="2256" cy="1296"/>
          </a:xfrm>
        </p:grpSpPr>
        <p:graphicFrame>
          <p:nvGraphicFramePr>
            <p:cNvPr id="94237" name="Object 6">
              <a:extLst>
                <a:ext uri="{FF2B5EF4-FFF2-40B4-BE49-F238E27FC236}">
                  <a16:creationId xmlns:a16="http://schemas.microsoft.com/office/drawing/2014/main" id="{B0E442AC-54D3-5760-E3BA-260583910F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768"/>
            <a:ext cx="2256" cy="1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fico" r:id="rId2" imgW="9372848" imgH="5048569" progId="Excel.Chart.8">
                    <p:embed/>
                  </p:oleObj>
                </mc:Choice>
                <mc:Fallback>
                  <p:oleObj name="Grafico" r:id="rId2" imgW="9372848" imgH="5048569" progId="Excel.Chart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768"/>
                          <a:ext cx="2256" cy="1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38" name="Line 7">
              <a:extLst>
                <a:ext uri="{FF2B5EF4-FFF2-40B4-BE49-F238E27FC236}">
                  <a16:creationId xmlns:a16="http://schemas.microsoft.com/office/drawing/2014/main" id="{00B06496-D322-5F94-F366-FB5923E76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864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94239" name="Line 8">
              <a:extLst>
                <a:ext uri="{FF2B5EF4-FFF2-40B4-BE49-F238E27FC236}">
                  <a16:creationId xmlns:a16="http://schemas.microsoft.com/office/drawing/2014/main" id="{131EFFE6-E6C9-05A7-BF12-8545721D2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864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</p:grpSp>
      <p:grpSp>
        <p:nvGrpSpPr>
          <p:cNvPr id="94215" name="Group 9">
            <a:extLst>
              <a:ext uri="{FF2B5EF4-FFF2-40B4-BE49-F238E27FC236}">
                <a16:creationId xmlns:a16="http://schemas.microsoft.com/office/drawing/2014/main" id="{B2BCD6A0-A180-C4DA-946E-FCC1636269E9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3886200"/>
            <a:ext cx="2362200" cy="1447800"/>
            <a:chOff x="2400" y="768"/>
            <a:chExt cx="2160" cy="1296"/>
          </a:xfrm>
        </p:grpSpPr>
        <p:graphicFrame>
          <p:nvGraphicFramePr>
            <p:cNvPr id="94234" name="Object 10">
              <a:extLst>
                <a:ext uri="{FF2B5EF4-FFF2-40B4-BE49-F238E27FC236}">
                  <a16:creationId xmlns:a16="http://schemas.microsoft.com/office/drawing/2014/main" id="{74BBE23F-87C4-B990-6D26-63ACDDC450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0" y="768"/>
            <a:ext cx="2160" cy="1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fico" r:id="rId4" imgW="9372848" imgH="5048569" progId="Excel.Chart.8">
                    <p:embed/>
                  </p:oleObj>
                </mc:Choice>
                <mc:Fallback>
                  <p:oleObj name="Grafico" r:id="rId4" imgW="9372848" imgH="5048569" progId="Excel.Chart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768"/>
                          <a:ext cx="2160" cy="1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35" name="Line 11">
              <a:extLst>
                <a:ext uri="{FF2B5EF4-FFF2-40B4-BE49-F238E27FC236}">
                  <a16:creationId xmlns:a16="http://schemas.microsoft.com/office/drawing/2014/main" id="{DD6D2AB1-DFEB-5C2E-4135-562A0A8C17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864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94236" name="Line 12">
              <a:extLst>
                <a:ext uri="{FF2B5EF4-FFF2-40B4-BE49-F238E27FC236}">
                  <a16:creationId xmlns:a16="http://schemas.microsoft.com/office/drawing/2014/main" id="{57640F6C-E108-7B2C-0395-D673B4DA7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864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</p:grpSp>
      <p:sp>
        <p:nvSpPr>
          <p:cNvPr id="94216" name="Text Box 13">
            <a:extLst>
              <a:ext uri="{FF2B5EF4-FFF2-40B4-BE49-F238E27FC236}">
                <a16:creationId xmlns:a16="http://schemas.microsoft.com/office/drawing/2014/main" id="{034FBD66-F1B6-F151-CC2D-1CAED34DD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5588"/>
            <a:ext cx="91440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i="1"/>
              <a:t>I profili calcolati senza attenuazione non sono compatibili con quello reale, mentre quello calcolato con l’ipotesi di radiazione attenuata è compatibile.</a:t>
            </a:r>
          </a:p>
        </p:txBody>
      </p:sp>
      <p:grpSp>
        <p:nvGrpSpPr>
          <p:cNvPr id="94217" name="Group 14">
            <a:extLst>
              <a:ext uri="{FF2B5EF4-FFF2-40B4-BE49-F238E27FC236}">
                <a16:creationId xmlns:a16="http://schemas.microsoft.com/office/drawing/2014/main" id="{64EF6960-7701-D061-65FC-A189D24129B5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733800"/>
            <a:ext cx="2362200" cy="1676400"/>
            <a:chOff x="192" y="2256"/>
            <a:chExt cx="2256" cy="1392"/>
          </a:xfrm>
        </p:grpSpPr>
        <p:graphicFrame>
          <p:nvGraphicFramePr>
            <p:cNvPr id="94231" name="Object 15">
              <a:extLst>
                <a:ext uri="{FF2B5EF4-FFF2-40B4-BE49-F238E27FC236}">
                  <a16:creationId xmlns:a16="http://schemas.microsoft.com/office/drawing/2014/main" id="{E1A9961E-D294-B3D5-4C58-59CEDC3B9E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" y="2256"/>
            <a:ext cx="2256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fico" r:id="rId6" imgW="9372848" imgH="5048569" progId="Excel.Chart.8">
                    <p:embed/>
                  </p:oleObj>
                </mc:Choice>
                <mc:Fallback>
                  <p:oleObj name="Grafico" r:id="rId6" imgW="9372848" imgH="5048569" progId="Excel.Chart.8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256"/>
                          <a:ext cx="2256" cy="1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32" name="Line 16">
              <a:extLst>
                <a:ext uri="{FF2B5EF4-FFF2-40B4-BE49-F238E27FC236}">
                  <a16:creationId xmlns:a16="http://schemas.microsoft.com/office/drawing/2014/main" id="{E0B496CA-BDF9-2F50-9BA0-7469FBC26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400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94233" name="Line 17">
              <a:extLst>
                <a:ext uri="{FF2B5EF4-FFF2-40B4-BE49-F238E27FC236}">
                  <a16:creationId xmlns:a16="http://schemas.microsoft.com/office/drawing/2014/main" id="{D9396585-E55A-1D48-CABC-B9ACF9DDE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400"/>
              <a:ext cx="0" cy="10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</p:grpSp>
      <p:sp>
        <p:nvSpPr>
          <p:cNvPr id="94218" name="Text Box 18">
            <a:extLst>
              <a:ext uri="{FF2B5EF4-FFF2-40B4-BE49-F238E27FC236}">
                <a16:creationId xmlns:a16="http://schemas.microsoft.com/office/drawing/2014/main" id="{0B59098D-372C-90CA-5FAD-FD5EA24B4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28194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Profilo luminanza </a:t>
            </a:r>
            <a:r>
              <a:rPr lang="it-IT" altLang="it-IT" b="1">
                <a:solidFill>
                  <a:srgbClr val="FF0000"/>
                </a:solidFill>
              </a:rPr>
              <a:t>misurata</a:t>
            </a:r>
            <a:r>
              <a:rPr lang="it-IT" altLang="it-IT" b="1"/>
              <a:t> nell’immagine di riferimento.</a:t>
            </a:r>
          </a:p>
        </p:txBody>
      </p:sp>
      <p:sp>
        <p:nvSpPr>
          <p:cNvPr id="94219" name="Text Box 19">
            <a:extLst>
              <a:ext uri="{FF2B5EF4-FFF2-40B4-BE49-F238E27FC236}">
                <a16:creationId xmlns:a16="http://schemas.microsoft.com/office/drawing/2014/main" id="{43E72782-4519-5AE7-F57B-535703958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819400"/>
            <a:ext cx="3810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Profili luminanza </a:t>
            </a:r>
            <a:r>
              <a:rPr lang="it-IT" altLang="it-IT" b="1">
                <a:solidFill>
                  <a:srgbClr val="FF0000"/>
                </a:solidFill>
              </a:rPr>
              <a:t>calcolata</a:t>
            </a:r>
            <a:r>
              <a:rPr lang="it-IT" altLang="it-IT" b="1"/>
              <a:t> </a:t>
            </a:r>
          </a:p>
        </p:txBody>
      </p:sp>
      <p:sp>
        <p:nvSpPr>
          <p:cNvPr id="94220" name="Text Box 20">
            <a:extLst>
              <a:ext uri="{FF2B5EF4-FFF2-40B4-BE49-F238E27FC236}">
                <a16:creationId xmlns:a16="http://schemas.microsoft.com/office/drawing/2014/main" id="{32F14860-BE3D-50BB-65EC-E11464A7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31242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Sorgente non direzionale e radiazione non attenuata</a:t>
            </a:r>
          </a:p>
        </p:txBody>
      </p:sp>
      <p:sp>
        <p:nvSpPr>
          <p:cNvPr id="94221" name="Text Box 21">
            <a:extLst>
              <a:ext uri="{FF2B5EF4-FFF2-40B4-BE49-F238E27FC236}">
                <a16:creationId xmlns:a16="http://schemas.microsoft.com/office/drawing/2014/main" id="{872E238B-AE30-6696-0C7D-20A08A84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276600"/>
            <a:ext cx="289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360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Sorgente direzionale e radiazione non attenuata</a:t>
            </a:r>
          </a:p>
        </p:txBody>
      </p:sp>
      <p:sp>
        <p:nvSpPr>
          <p:cNvPr id="94222" name="Text Box 22">
            <a:extLst>
              <a:ext uri="{FF2B5EF4-FFF2-40B4-BE49-F238E27FC236}">
                <a16:creationId xmlns:a16="http://schemas.microsoft.com/office/drawing/2014/main" id="{E03D437B-7A79-921F-BC9A-622F9A002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276600"/>
            <a:ext cx="26670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Sorgente direzionale e radiazione attenuata</a:t>
            </a:r>
          </a:p>
        </p:txBody>
      </p:sp>
      <p:grpSp>
        <p:nvGrpSpPr>
          <p:cNvPr id="94223" name="Group 23">
            <a:extLst>
              <a:ext uri="{FF2B5EF4-FFF2-40B4-BE49-F238E27FC236}">
                <a16:creationId xmlns:a16="http://schemas.microsoft.com/office/drawing/2014/main" id="{1CABE2CA-7FC3-D47C-990B-0061B7E318BB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838200"/>
            <a:ext cx="5334000" cy="1828800"/>
            <a:chOff x="192" y="528"/>
            <a:chExt cx="3360" cy="1152"/>
          </a:xfrm>
        </p:grpSpPr>
        <p:grpSp>
          <p:nvGrpSpPr>
            <p:cNvPr id="94224" name="Group 24">
              <a:extLst>
                <a:ext uri="{FF2B5EF4-FFF2-40B4-BE49-F238E27FC236}">
                  <a16:creationId xmlns:a16="http://schemas.microsoft.com/office/drawing/2014/main" id="{1116841E-97D6-D6FC-47F6-3A866E5E6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672"/>
              <a:ext cx="1584" cy="1008"/>
              <a:chOff x="2448" y="2400"/>
              <a:chExt cx="2352" cy="1344"/>
            </a:xfrm>
          </p:grpSpPr>
          <p:graphicFrame>
            <p:nvGraphicFramePr>
              <p:cNvPr id="94228" name="Object 25">
                <a:extLst>
                  <a:ext uri="{FF2B5EF4-FFF2-40B4-BE49-F238E27FC236}">
                    <a16:creationId xmlns:a16="http://schemas.microsoft.com/office/drawing/2014/main" id="{60F9E109-12D7-5A16-E20F-BE2C984D26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400"/>
              <a:ext cx="2352" cy="13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fico" r:id="rId8" imgW="3172087" imgH="1534030" progId="Excel.Chart.8">
                      <p:embed/>
                    </p:oleObj>
                  </mc:Choice>
                  <mc:Fallback>
                    <p:oleObj name="Grafico" r:id="rId8" imgW="3172087" imgH="1534030" progId="Excel.Chart.8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400"/>
                            <a:ext cx="2352" cy="13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4229" name="Line 26">
                <a:extLst>
                  <a:ext uri="{FF2B5EF4-FFF2-40B4-BE49-F238E27FC236}">
                    <a16:creationId xmlns:a16="http://schemas.microsoft.com/office/drawing/2014/main" id="{14D4C491-C7B3-2147-93F2-BA0E70135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544"/>
                <a:ext cx="0" cy="10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4230" name="Line 27">
                <a:extLst>
                  <a:ext uri="{FF2B5EF4-FFF2-40B4-BE49-F238E27FC236}">
                    <a16:creationId xmlns:a16="http://schemas.microsoft.com/office/drawing/2014/main" id="{B92DB2B9-406C-21D2-4BC2-E95D93DB8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2544"/>
                <a:ext cx="0" cy="10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</p:grpSp>
        <p:graphicFrame>
          <p:nvGraphicFramePr>
            <p:cNvPr id="94225" name="Object 28">
              <a:extLst>
                <a:ext uri="{FF2B5EF4-FFF2-40B4-BE49-F238E27FC236}">
                  <a16:creationId xmlns:a16="http://schemas.microsoft.com/office/drawing/2014/main" id="{73EAD73E-B87A-A8F1-A47C-39705273FD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" y="528"/>
            <a:ext cx="1344" cy="1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0" imgW="199441" imgH="146160" progId="Photoshop.Image.5">
                    <p:embed/>
                  </p:oleObj>
                </mc:Choice>
                <mc:Fallback>
                  <p:oleObj name="Image" r:id="rId10" imgW="199441" imgH="146160" progId="Photoshop.Image.5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lum bright="54000" contrast="8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528"/>
                          <a:ext cx="1344" cy="10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26" name="Line 29">
              <a:extLst>
                <a:ext uri="{FF2B5EF4-FFF2-40B4-BE49-F238E27FC236}">
                  <a16:creationId xmlns:a16="http://schemas.microsoft.com/office/drawing/2014/main" id="{973EB25D-B696-857B-AF41-0A9D14B695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960"/>
              <a:ext cx="77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227" name="Line 30">
              <a:extLst>
                <a:ext uri="{FF2B5EF4-FFF2-40B4-BE49-F238E27FC236}">
                  <a16:creationId xmlns:a16="http://schemas.microsoft.com/office/drawing/2014/main" id="{9E4917BD-B49D-3D3E-1144-2EE10660CD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008"/>
              <a:ext cx="576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numero diapositiva 3">
            <a:extLst>
              <a:ext uri="{FF2B5EF4-FFF2-40B4-BE49-F238E27FC236}">
                <a16:creationId xmlns:a16="http://schemas.microsoft.com/office/drawing/2014/main" id="{33FD9C0F-0FE3-47B2-8548-39F6320E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2139FA-1320-4D75-8949-54D7F8038C64}" type="slidenum">
              <a:rPr lang="it-IT" altLang="it-IT" sz="1400"/>
              <a:pPr/>
              <a:t>13</a:t>
            </a:fld>
            <a:endParaRPr lang="it-IT" altLang="it-IT" sz="1400"/>
          </a:p>
        </p:txBody>
      </p:sp>
      <p:sp>
        <p:nvSpPr>
          <p:cNvPr id="95235" name="Text Box 2">
            <a:extLst>
              <a:ext uri="{FF2B5EF4-FFF2-40B4-BE49-F238E27FC236}">
                <a16:creationId xmlns:a16="http://schemas.microsoft.com/office/drawing/2014/main" id="{6FFA9378-E4EF-E0DF-A07C-413210D9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0"/>
            <a:ext cx="4800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800" b="1" u="sng">
                <a:solidFill>
                  <a:schemeClr val="accent2"/>
                </a:solidFill>
              </a:rPr>
              <a:t>Sezione delle dita della mano:</a:t>
            </a:r>
            <a:endParaRPr lang="it-IT" altLang="it-IT" sz="2800" b="1">
              <a:solidFill>
                <a:schemeClr val="accent2"/>
              </a:solidFill>
            </a:endParaRPr>
          </a:p>
        </p:txBody>
      </p:sp>
      <p:graphicFrame>
        <p:nvGraphicFramePr>
          <p:cNvPr id="95236" name="Object 3">
            <a:extLst>
              <a:ext uri="{FF2B5EF4-FFF2-40B4-BE49-F238E27FC236}">
                <a16:creationId xmlns:a16="http://schemas.microsoft.com/office/drawing/2014/main" id="{68E8785D-12C0-2D75-F2AE-C0473806D6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581400"/>
          <a:ext cx="25146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4296280" imgH="2914909" progId="Excel.Chart.8">
                  <p:embed/>
                </p:oleObj>
              </mc:Choice>
              <mc:Fallback>
                <p:oleObj name="Grafico" r:id="rId2" imgW="4296280" imgH="2914909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1400"/>
                        <a:ext cx="25146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7" name="Object 4">
            <a:extLst>
              <a:ext uri="{FF2B5EF4-FFF2-40B4-BE49-F238E27FC236}">
                <a16:creationId xmlns:a16="http://schemas.microsoft.com/office/drawing/2014/main" id="{0D600AA2-8331-8F8B-B694-45726BFCE6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3581400"/>
          <a:ext cx="2743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4" imgW="4296280" imgH="2914909" progId="Excel.Chart.8">
                  <p:embed/>
                </p:oleObj>
              </mc:Choice>
              <mc:Fallback>
                <p:oleObj name="Grafico" r:id="rId4" imgW="4296280" imgH="2914909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581400"/>
                        <a:ext cx="2743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8" name="Object 5">
            <a:extLst>
              <a:ext uri="{FF2B5EF4-FFF2-40B4-BE49-F238E27FC236}">
                <a16:creationId xmlns:a16="http://schemas.microsoft.com/office/drawing/2014/main" id="{A5EC5BED-109C-6C5E-64C1-8BA1626EF8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3581400"/>
          <a:ext cx="2438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6" imgW="4153227" imgH="2467348" progId="Excel.Chart.8">
                  <p:embed/>
                </p:oleObj>
              </mc:Choice>
              <mc:Fallback>
                <p:oleObj name="Grafico" r:id="rId6" imgW="4153227" imgH="2467348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581400"/>
                        <a:ext cx="24384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9" name="Text Box 6">
            <a:extLst>
              <a:ext uri="{FF2B5EF4-FFF2-40B4-BE49-F238E27FC236}">
                <a16:creationId xmlns:a16="http://schemas.microsoft.com/office/drawing/2014/main" id="{F668B1D2-6714-33EB-AD17-8163CE3C4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91440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b="1" i="1"/>
              <a:t>L’andamento dei profili calcolati non è compatibile con quello reale. La risoluzione dell’immagine prodotta dalla radiazione non attenuata è insufficiente.</a:t>
            </a:r>
          </a:p>
        </p:txBody>
      </p:sp>
      <p:sp>
        <p:nvSpPr>
          <p:cNvPr id="95240" name="Text Box 7">
            <a:extLst>
              <a:ext uri="{FF2B5EF4-FFF2-40B4-BE49-F238E27FC236}">
                <a16:creationId xmlns:a16="http://schemas.microsoft.com/office/drawing/2014/main" id="{D5588A6F-9B06-DEA7-BE67-284DE6563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703263"/>
            <a:ext cx="25908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Profilo luminanza </a:t>
            </a:r>
            <a:r>
              <a:rPr lang="it-IT" altLang="it-IT" b="1">
                <a:solidFill>
                  <a:srgbClr val="FF0000"/>
                </a:solidFill>
              </a:rPr>
              <a:t>misurata</a:t>
            </a:r>
            <a:r>
              <a:rPr lang="it-IT" altLang="it-IT" b="1"/>
              <a:t> nell’immagine di riferimento.</a:t>
            </a:r>
          </a:p>
        </p:txBody>
      </p:sp>
      <p:sp>
        <p:nvSpPr>
          <p:cNvPr id="95241" name="Text Box 8">
            <a:extLst>
              <a:ext uri="{FF2B5EF4-FFF2-40B4-BE49-F238E27FC236}">
                <a16:creationId xmlns:a16="http://schemas.microsoft.com/office/drawing/2014/main" id="{C58CAA9E-E20F-3E51-031D-7DD5FEB7D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408238"/>
            <a:ext cx="38100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Profili luminanza </a:t>
            </a:r>
            <a:r>
              <a:rPr lang="it-IT" altLang="it-IT" b="1">
                <a:solidFill>
                  <a:srgbClr val="FF0000"/>
                </a:solidFill>
              </a:rPr>
              <a:t>calcolata</a:t>
            </a:r>
            <a:r>
              <a:rPr lang="it-IT" altLang="it-IT" b="1"/>
              <a:t> </a:t>
            </a:r>
          </a:p>
        </p:txBody>
      </p:sp>
      <p:sp>
        <p:nvSpPr>
          <p:cNvPr id="95242" name="Text Box 9">
            <a:extLst>
              <a:ext uri="{FF2B5EF4-FFF2-40B4-BE49-F238E27FC236}">
                <a16:creationId xmlns:a16="http://schemas.microsoft.com/office/drawing/2014/main" id="{2D23245E-D86C-9B7A-50D5-360A5437E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9400"/>
            <a:ext cx="31242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Sorgente non direzionale e radiazione non attenuata</a:t>
            </a:r>
          </a:p>
        </p:txBody>
      </p:sp>
      <p:sp>
        <p:nvSpPr>
          <p:cNvPr id="95243" name="Text Box 10">
            <a:extLst>
              <a:ext uri="{FF2B5EF4-FFF2-40B4-BE49-F238E27FC236}">
                <a16:creationId xmlns:a16="http://schemas.microsoft.com/office/drawing/2014/main" id="{CE7836FE-D543-EDCA-91BB-CDC8B01A1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0"/>
            <a:ext cx="28956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Sorgente direzionale e radiazione non attenuata</a:t>
            </a:r>
          </a:p>
        </p:txBody>
      </p:sp>
      <p:sp>
        <p:nvSpPr>
          <p:cNvPr id="95244" name="Text Box 11">
            <a:extLst>
              <a:ext uri="{FF2B5EF4-FFF2-40B4-BE49-F238E27FC236}">
                <a16:creationId xmlns:a16="http://schemas.microsoft.com/office/drawing/2014/main" id="{9C002162-F778-C2EC-F462-7E7107EEB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773363"/>
            <a:ext cx="26670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FF0000"/>
                </a:solidFill>
              </a:rPr>
              <a:t>Sorgente direzionale e radiazione attenuata</a:t>
            </a:r>
          </a:p>
        </p:txBody>
      </p:sp>
      <p:grpSp>
        <p:nvGrpSpPr>
          <p:cNvPr id="95245" name="Group 12">
            <a:extLst>
              <a:ext uri="{FF2B5EF4-FFF2-40B4-BE49-F238E27FC236}">
                <a16:creationId xmlns:a16="http://schemas.microsoft.com/office/drawing/2014/main" id="{9A48F5BD-E1D5-D2B9-ED06-905DECAAF2FB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33400"/>
            <a:ext cx="5486400" cy="1752600"/>
            <a:chOff x="192" y="336"/>
            <a:chExt cx="3456" cy="1104"/>
          </a:xfrm>
        </p:grpSpPr>
        <p:grpSp>
          <p:nvGrpSpPr>
            <p:cNvPr id="95246" name="Group 13">
              <a:extLst>
                <a:ext uri="{FF2B5EF4-FFF2-40B4-BE49-F238E27FC236}">
                  <a16:creationId xmlns:a16="http://schemas.microsoft.com/office/drawing/2014/main" id="{287D62C1-3B74-5496-1087-78BFC2A3AB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36"/>
              <a:ext cx="3456" cy="1104"/>
              <a:chOff x="192" y="336"/>
              <a:chExt cx="3456" cy="1104"/>
            </a:xfrm>
          </p:grpSpPr>
          <p:graphicFrame>
            <p:nvGraphicFramePr>
              <p:cNvPr id="95252" name="Object 14">
                <a:extLst>
                  <a:ext uri="{FF2B5EF4-FFF2-40B4-BE49-F238E27FC236}">
                    <a16:creationId xmlns:a16="http://schemas.microsoft.com/office/drawing/2014/main" id="{C960F28D-D357-6C2B-452B-596733BFDF3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68" y="336"/>
              <a:ext cx="1680" cy="11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fico" r:id="rId8" imgW="3238918" imgH="1810062" progId="Excel.Chart.8">
                      <p:embed/>
                    </p:oleObj>
                  </mc:Choice>
                  <mc:Fallback>
                    <p:oleObj name="Grafico" r:id="rId8" imgW="3238918" imgH="1810062" progId="Excel.Chart.8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8" y="336"/>
                            <a:ext cx="1680" cy="110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5253" name="Group 15">
                <a:extLst>
                  <a:ext uri="{FF2B5EF4-FFF2-40B4-BE49-F238E27FC236}">
                    <a16:creationId xmlns:a16="http://schemas.microsoft.com/office/drawing/2014/main" id="{2F188E20-6740-0E98-26B4-9391E65675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480"/>
                <a:ext cx="1296" cy="960"/>
                <a:chOff x="192" y="480"/>
                <a:chExt cx="1296" cy="960"/>
              </a:xfrm>
            </p:grpSpPr>
            <p:pic>
              <p:nvPicPr>
                <p:cNvPr id="95255" name="Picture 16">
                  <a:extLst>
                    <a:ext uri="{FF2B5EF4-FFF2-40B4-BE49-F238E27FC236}">
                      <a16:creationId xmlns:a16="http://schemas.microsoft.com/office/drawing/2014/main" id="{10AFCCD6-7531-EF87-E6C1-F6CAD3C243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lum bright="64000" contrast="8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" y="480"/>
                  <a:ext cx="1296" cy="9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5256" name="Line 17">
                  <a:extLst>
                    <a:ext uri="{FF2B5EF4-FFF2-40B4-BE49-F238E27FC236}">
                      <a16:creationId xmlns:a16="http://schemas.microsoft.com/office/drawing/2014/main" id="{6CA0A8BB-D2DB-F040-92E7-EC41B53682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816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95254" name="Line 18">
                <a:extLst>
                  <a:ext uri="{FF2B5EF4-FFF2-40B4-BE49-F238E27FC236}">
                    <a16:creationId xmlns:a16="http://schemas.microsoft.com/office/drawing/2014/main" id="{34E57674-356F-B077-35EC-2478AA292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864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95247" name="Text Box 19">
              <a:extLst>
                <a:ext uri="{FF2B5EF4-FFF2-40B4-BE49-F238E27FC236}">
                  <a16:creationId xmlns:a16="http://schemas.microsoft.com/office/drawing/2014/main" id="{CF70D37E-F83F-8D98-5E67-05287A937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384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800"/>
                <a:t>1 2 3 4</a:t>
              </a:r>
            </a:p>
          </p:txBody>
        </p:sp>
        <p:sp>
          <p:nvSpPr>
            <p:cNvPr id="95248" name="Line 20">
              <a:extLst>
                <a:ext uri="{FF2B5EF4-FFF2-40B4-BE49-F238E27FC236}">
                  <a16:creationId xmlns:a16="http://schemas.microsoft.com/office/drawing/2014/main" id="{860EB0AE-897C-DEDC-0670-942E403D3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576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5249" name="Line 21">
              <a:extLst>
                <a:ext uri="{FF2B5EF4-FFF2-40B4-BE49-F238E27FC236}">
                  <a16:creationId xmlns:a16="http://schemas.microsoft.com/office/drawing/2014/main" id="{8B637114-FCDE-212B-4EC1-12AA9839B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576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5250" name="Freeform 22">
              <a:extLst>
                <a:ext uri="{FF2B5EF4-FFF2-40B4-BE49-F238E27FC236}">
                  <a16:creationId xmlns:a16="http://schemas.microsoft.com/office/drawing/2014/main" id="{76BA85BD-5F64-C5D9-8880-918077E43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568"/>
              <a:ext cx="1" cy="296"/>
            </a:xfrm>
            <a:custGeom>
              <a:avLst/>
              <a:gdLst>
                <a:gd name="T0" fmla="*/ 0 w 1"/>
                <a:gd name="T1" fmla="*/ 0 h 296"/>
                <a:gd name="T2" fmla="*/ 0 w 1"/>
                <a:gd name="T3" fmla="*/ 296 h 29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96">
                  <a:moveTo>
                    <a:pt x="0" y="0"/>
                  </a:moveTo>
                  <a:lnTo>
                    <a:pt x="0" y="296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5251" name="Line 23">
              <a:extLst>
                <a:ext uri="{FF2B5EF4-FFF2-40B4-BE49-F238E27FC236}">
                  <a16:creationId xmlns:a16="http://schemas.microsoft.com/office/drawing/2014/main" id="{9154F148-928A-E9CE-0B88-E060286D88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576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numero diapositiva 3">
            <a:extLst>
              <a:ext uri="{FF2B5EF4-FFF2-40B4-BE49-F238E27FC236}">
                <a16:creationId xmlns:a16="http://schemas.microsoft.com/office/drawing/2014/main" id="{0B72BCFD-A57D-F936-5761-08A4C69A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42771EC-DF28-4FF1-8417-E1ABAE19103F}" type="slidenum">
              <a:rPr lang="it-IT" altLang="it-IT" sz="1400"/>
              <a:pPr/>
              <a:t>14</a:t>
            </a:fld>
            <a:endParaRPr lang="it-IT" altLang="it-IT" sz="1400"/>
          </a:p>
        </p:txBody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9251F2E4-2752-B0F9-4CE9-7C22B525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7924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 sz="2800"/>
          </a:p>
        </p:txBody>
      </p:sp>
      <p:sp>
        <p:nvSpPr>
          <p:cNvPr id="96260" name="Text Box 3">
            <a:extLst>
              <a:ext uri="{FF2B5EF4-FFF2-40B4-BE49-F238E27FC236}">
                <a16:creationId xmlns:a16="http://schemas.microsoft.com/office/drawing/2014/main" id="{4C1695E4-70CA-2489-CD1B-8F9732887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61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Sintesi dei risultati</a:t>
            </a:r>
          </a:p>
        </p:txBody>
      </p:sp>
      <p:sp>
        <p:nvSpPr>
          <p:cNvPr id="96261" name="Rectangle 4">
            <a:extLst>
              <a:ext uri="{FF2B5EF4-FFF2-40B4-BE49-F238E27FC236}">
                <a16:creationId xmlns:a16="http://schemas.microsoft.com/office/drawing/2014/main" id="{885A20BD-EDD2-4A54-3976-683ABD469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622300"/>
            <a:ext cx="12700" cy="591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262" name="Rectangle 5">
            <a:extLst>
              <a:ext uri="{FF2B5EF4-FFF2-40B4-BE49-F238E27FC236}">
                <a16:creationId xmlns:a16="http://schemas.microsoft.com/office/drawing/2014/main" id="{308E9618-911F-9E97-9F10-1D2DD63EB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2327275"/>
            <a:ext cx="51800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263" name="Rectangle 6">
            <a:extLst>
              <a:ext uri="{FF2B5EF4-FFF2-40B4-BE49-F238E27FC236}">
                <a16:creationId xmlns:a16="http://schemas.microsoft.com/office/drawing/2014/main" id="{3C2A89CB-1AD4-CA81-0BF1-53A214C8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614363"/>
            <a:ext cx="2187575" cy="5762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264" name="Rectangle 7">
            <a:extLst>
              <a:ext uri="{FF2B5EF4-FFF2-40B4-BE49-F238E27FC236}">
                <a16:creationId xmlns:a16="http://schemas.microsoft.com/office/drawing/2014/main" id="{2BCD1B97-0B5B-DFD1-7F80-94796FAC9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614363"/>
            <a:ext cx="763587" cy="5762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265" name="Rectangle 8">
            <a:extLst>
              <a:ext uri="{FF2B5EF4-FFF2-40B4-BE49-F238E27FC236}">
                <a16:creationId xmlns:a16="http://schemas.microsoft.com/office/drawing/2014/main" id="{48F408FF-F304-EF7E-06CF-FCBD85267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763" y="614363"/>
            <a:ext cx="4421187" cy="57626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266" name="Rectangle 9">
            <a:extLst>
              <a:ext uri="{FF2B5EF4-FFF2-40B4-BE49-F238E27FC236}">
                <a16:creationId xmlns:a16="http://schemas.microsoft.com/office/drawing/2014/main" id="{0019B352-0C34-20CF-30FE-BC1C6B97A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1189038"/>
            <a:ext cx="2187575" cy="53371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267" name="Rectangle 10">
            <a:extLst>
              <a:ext uri="{FF2B5EF4-FFF2-40B4-BE49-F238E27FC236}">
                <a16:creationId xmlns:a16="http://schemas.microsoft.com/office/drawing/2014/main" id="{584E1ED2-AFB0-CD81-A38D-607A5A7D7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1189038"/>
            <a:ext cx="763587" cy="53371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268" name="Rectangle 11">
            <a:extLst>
              <a:ext uri="{FF2B5EF4-FFF2-40B4-BE49-F238E27FC236}">
                <a16:creationId xmlns:a16="http://schemas.microsoft.com/office/drawing/2014/main" id="{11B27ECE-1900-AA54-8018-09BAF9026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" y="820738"/>
            <a:ext cx="1435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Sezione caratteristica </a:t>
            </a:r>
            <a:endParaRPr lang="it-IT" altLang="it-IT"/>
          </a:p>
        </p:txBody>
      </p:sp>
      <p:sp>
        <p:nvSpPr>
          <p:cNvPr id="96269" name="Rectangle 12">
            <a:extLst>
              <a:ext uri="{FF2B5EF4-FFF2-40B4-BE49-F238E27FC236}">
                <a16:creationId xmlns:a16="http://schemas.microsoft.com/office/drawing/2014/main" id="{D0231237-CFBD-44D6-DA2D-3C5A7974E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820738"/>
            <a:ext cx="3889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Punto</a:t>
            </a:r>
            <a:endParaRPr lang="it-IT" altLang="it-IT"/>
          </a:p>
        </p:txBody>
      </p:sp>
      <p:sp>
        <p:nvSpPr>
          <p:cNvPr id="96270" name="Rectangle 13">
            <a:extLst>
              <a:ext uri="{FF2B5EF4-FFF2-40B4-BE49-F238E27FC236}">
                <a16:creationId xmlns:a16="http://schemas.microsoft.com/office/drawing/2014/main" id="{D5193BEF-51EA-75D0-597F-4EE7395A5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723900"/>
            <a:ext cx="10366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Valori calcolati </a:t>
            </a:r>
            <a:endParaRPr lang="it-IT" altLang="it-IT"/>
          </a:p>
        </p:txBody>
      </p:sp>
      <p:sp>
        <p:nvSpPr>
          <p:cNvPr id="96271" name="Rectangle 14">
            <a:extLst>
              <a:ext uri="{FF2B5EF4-FFF2-40B4-BE49-F238E27FC236}">
                <a16:creationId xmlns:a16="http://schemas.microsoft.com/office/drawing/2014/main" id="{5B5DCCC4-FD75-48E0-B568-98ED05E8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917575"/>
            <a:ext cx="12049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rad. non attenuata</a:t>
            </a:r>
            <a:endParaRPr lang="it-IT" altLang="it-IT"/>
          </a:p>
        </p:txBody>
      </p:sp>
      <p:sp>
        <p:nvSpPr>
          <p:cNvPr id="96272" name="Rectangle 15">
            <a:extLst>
              <a:ext uri="{FF2B5EF4-FFF2-40B4-BE49-F238E27FC236}">
                <a16:creationId xmlns:a16="http://schemas.microsoft.com/office/drawing/2014/main" id="{42185BBD-ABCC-4C0A-F453-48BAC5E94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25" y="723900"/>
            <a:ext cx="10747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Valori calcolati  </a:t>
            </a:r>
            <a:endParaRPr lang="it-IT" altLang="it-IT"/>
          </a:p>
        </p:txBody>
      </p:sp>
      <p:sp>
        <p:nvSpPr>
          <p:cNvPr id="96273" name="Rectangle 16">
            <a:extLst>
              <a:ext uri="{FF2B5EF4-FFF2-40B4-BE49-F238E27FC236}">
                <a16:creationId xmlns:a16="http://schemas.microsoft.com/office/drawing/2014/main" id="{2BBCE95F-6C7E-CD53-1B0B-C2F816BB6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917575"/>
            <a:ext cx="11668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Ipotesi di Jackson</a:t>
            </a:r>
            <a:endParaRPr lang="it-IT" altLang="it-IT"/>
          </a:p>
        </p:txBody>
      </p:sp>
      <p:sp>
        <p:nvSpPr>
          <p:cNvPr id="96274" name="Rectangle 17">
            <a:extLst>
              <a:ext uri="{FF2B5EF4-FFF2-40B4-BE49-F238E27FC236}">
                <a16:creationId xmlns:a16="http://schemas.microsoft.com/office/drawing/2014/main" id="{387F99CD-95EE-9ABC-4D45-45E3F6E18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413" y="655638"/>
            <a:ext cx="10429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Valori misurati </a:t>
            </a:r>
            <a:endParaRPr lang="it-IT" altLang="it-IT"/>
          </a:p>
        </p:txBody>
      </p:sp>
      <p:sp>
        <p:nvSpPr>
          <p:cNvPr id="96275" name="Rectangle 18">
            <a:extLst>
              <a:ext uri="{FF2B5EF4-FFF2-40B4-BE49-F238E27FC236}">
                <a16:creationId xmlns:a16="http://schemas.microsoft.com/office/drawing/2014/main" id="{8688A551-9342-8DC6-315C-D0A1A7B2D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820738"/>
            <a:ext cx="971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nell’immagine </a:t>
            </a:r>
            <a:endParaRPr lang="it-IT" altLang="it-IT"/>
          </a:p>
        </p:txBody>
      </p:sp>
      <p:sp>
        <p:nvSpPr>
          <p:cNvPr id="96276" name="Rectangle 19">
            <a:extLst>
              <a:ext uri="{FF2B5EF4-FFF2-40B4-BE49-F238E27FC236}">
                <a16:creationId xmlns:a16="http://schemas.microsoft.com/office/drawing/2014/main" id="{3BC9D5A0-7ECB-3A1D-5889-AED7E16A2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990600"/>
            <a:ext cx="9509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di riferimento </a:t>
            </a:r>
            <a:endParaRPr lang="it-IT" altLang="it-IT"/>
          </a:p>
        </p:txBody>
      </p:sp>
      <p:sp>
        <p:nvSpPr>
          <p:cNvPr id="96277" name="Rectangle 20">
            <a:extLst>
              <a:ext uri="{FF2B5EF4-FFF2-40B4-BE49-F238E27FC236}">
                <a16:creationId xmlns:a16="http://schemas.microsoft.com/office/drawing/2014/main" id="{3591FBCE-AD17-BE87-1DAB-36822E1B7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1298575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B</a:t>
            </a:r>
            <a:endParaRPr lang="it-IT" altLang="it-IT"/>
          </a:p>
        </p:txBody>
      </p:sp>
      <p:sp>
        <p:nvSpPr>
          <p:cNvPr id="96278" name="Rectangle 21">
            <a:extLst>
              <a:ext uri="{FF2B5EF4-FFF2-40B4-BE49-F238E27FC236}">
                <a16:creationId xmlns:a16="http://schemas.microsoft.com/office/drawing/2014/main" id="{93D71444-6137-536B-8BF1-E08357C48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1298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230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23</a:t>
            </a:r>
          </a:p>
        </p:txBody>
      </p:sp>
      <p:sp>
        <p:nvSpPr>
          <p:cNvPr id="96279" name="Rectangle 22">
            <a:extLst>
              <a:ext uri="{FF2B5EF4-FFF2-40B4-BE49-F238E27FC236}">
                <a16:creationId xmlns:a16="http://schemas.microsoft.com/office/drawing/2014/main" id="{8C3290B0-B080-AF0C-4F72-CEE8B442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1298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168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17</a:t>
            </a:r>
          </a:p>
        </p:txBody>
      </p:sp>
      <p:sp>
        <p:nvSpPr>
          <p:cNvPr id="96280" name="Rectangle 23">
            <a:extLst>
              <a:ext uri="{FF2B5EF4-FFF2-40B4-BE49-F238E27FC236}">
                <a16:creationId xmlns:a16="http://schemas.microsoft.com/office/drawing/2014/main" id="{6E36B455-4C76-D4BC-140C-FE95FBC17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1298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172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281" name="Rectangle 24">
            <a:extLst>
              <a:ext uri="{FF2B5EF4-FFF2-40B4-BE49-F238E27FC236}">
                <a16:creationId xmlns:a16="http://schemas.microsoft.com/office/drawing/2014/main" id="{FF07F46E-BA32-4322-262F-E51E67D7E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679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C</a:t>
            </a:r>
            <a:endParaRPr lang="it-IT" altLang="it-IT"/>
          </a:p>
        </p:txBody>
      </p:sp>
      <p:sp>
        <p:nvSpPr>
          <p:cNvPr id="96282" name="Rectangle 25">
            <a:extLst>
              <a:ext uri="{FF2B5EF4-FFF2-40B4-BE49-F238E27FC236}">
                <a16:creationId xmlns:a16="http://schemas.microsoft.com/office/drawing/2014/main" id="{A4B014BF-3651-F63F-6047-1B77B00F4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1679575"/>
            <a:ext cx="666750" cy="2127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>
                <a:solidFill>
                  <a:srgbClr val="000000"/>
                </a:solidFill>
              </a:rPr>
              <a:t>233</a:t>
            </a:r>
            <a:r>
              <a:rPr lang="it-IT" altLang="it-IT" sz="1400" b="1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 b="1">
                <a:solidFill>
                  <a:srgbClr val="000000"/>
                </a:solidFill>
              </a:rPr>
              <a:t> 23</a:t>
            </a:r>
          </a:p>
        </p:txBody>
      </p:sp>
      <p:sp>
        <p:nvSpPr>
          <p:cNvPr id="96283" name="Rectangle 26">
            <a:extLst>
              <a:ext uri="{FF2B5EF4-FFF2-40B4-BE49-F238E27FC236}">
                <a16:creationId xmlns:a16="http://schemas.microsoft.com/office/drawing/2014/main" id="{1DFFD8DF-AC2C-AE86-5BC0-895B74F1E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1679575"/>
            <a:ext cx="666750" cy="212725"/>
          </a:xfrm>
          <a:prstGeom prst="rect">
            <a:avLst/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>
                <a:solidFill>
                  <a:srgbClr val="000000"/>
                </a:solidFill>
              </a:rPr>
              <a:t>205</a:t>
            </a:r>
            <a:r>
              <a:rPr lang="it-IT" altLang="it-IT" sz="1400" b="1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 b="1">
                <a:solidFill>
                  <a:srgbClr val="000000"/>
                </a:solidFill>
              </a:rPr>
              <a:t> 20</a:t>
            </a:r>
          </a:p>
        </p:txBody>
      </p:sp>
      <p:sp>
        <p:nvSpPr>
          <p:cNvPr id="96284" name="Rectangle 27">
            <a:extLst>
              <a:ext uri="{FF2B5EF4-FFF2-40B4-BE49-F238E27FC236}">
                <a16:creationId xmlns:a16="http://schemas.microsoft.com/office/drawing/2014/main" id="{8F5E080B-816F-2EDA-BE6F-01C88F5FD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1679575"/>
            <a:ext cx="577850" cy="212725"/>
          </a:xfrm>
          <a:prstGeom prst="rect">
            <a:avLst/>
          </a:prstGeom>
          <a:solidFill>
            <a:srgbClr val="00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>
                <a:solidFill>
                  <a:srgbClr val="000000"/>
                </a:solidFill>
              </a:rPr>
              <a:t>203</a:t>
            </a:r>
            <a:r>
              <a:rPr lang="it-IT" altLang="it-IT" sz="1400" b="1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 b="1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285" name="Rectangle 28">
            <a:extLst>
              <a:ext uri="{FF2B5EF4-FFF2-40B4-BE49-F238E27FC236}">
                <a16:creationId xmlns:a16="http://schemas.microsoft.com/office/drawing/2014/main" id="{407750A8-6BB0-4BAB-E08F-4D786B5B3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2060575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B</a:t>
            </a:r>
            <a:endParaRPr lang="it-IT" altLang="it-IT"/>
          </a:p>
        </p:txBody>
      </p:sp>
      <p:sp>
        <p:nvSpPr>
          <p:cNvPr id="96286" name="Rectangle 29">
            <a:extLst>
              <a:ext uri="{FF2B5EF4-FFF2-40B4-BE49-F238E27FC236}">
                <a16:creationId xmlns:a16="http://schemas.microsoft.com/office/drawing/2014/main" id="{3C63B821-2BDF-5C9A-5320-53B417D1C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2060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125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13</a:t>
            </a:r>
          </a:p>
        </p:txBody>
      </p:sp>
      <p:sp>
        <p:nvSpPr>
          <p:cNvPr id="96287" name="Rectangle 30">
            <a:extLst>
              <a:ext uri="{FF2B5EF4-FFF2-40B4-BE49-F238E27FC236}">
                <a16:creationId xmlns:a16="http://schemas.microsoft.com/office/drawing/2014/main" id="{7DB8167D-5D2C-213D-9626-2D50EA57D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2060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110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11</a:t>
            </a:r>
          </a:p>
        </p:txBody>
      </p:sp>
      <p:sp>
        <p:nvSpPr>
          <p:cNvPr id="96288" name="Rectangle 31">
            <a:extLst>
              <a:ext uri="{FF2B5EF4-FFF2-40B4-BE49-F238E27FC236}">
                <a16:creationId xmlns:a16="http://schemas.microsoft.com/office/drawing/2014/main" id="{AC4DFD39-D619-7E38-5339-D2514A116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2060575"/>
            <a:ext cx="533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33 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289" name="Rectangle 32">
            <a:extLst>
              <a:ext uri="{FF2B5EF4-FFF2-40B4-BE49-F238E27FC236}">
                <a16:creationId xmlns:a16="http://schemas.microsoft.com/office/drawing/2014/main" id="{155CB1CD-B5EA-AF3E-4AB2-BD1595A81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2441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C</a:t>
            </a:r>
            <a:endParaRPr lang="it-IT" altLang="it-IT"/>
          </a:p>
        </p:txBody>
      </p:sp>
      <p:sp>
        <p:nvSpPr>
          <p:cNvPr id="96290" name="Rectangle 33">
            <a:extLst>
              <a:ext uri="{FF2B5EF4-FFF2-40B4-BE49-F238E27FC236}">
                <a16:creationId xmlns:a16="http://schemas.microsoft.com/office/drawing/2014/main" id="{07B5BC5E-BB7F-03FC-B91F-FEC8C5331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2441575"/>
            <a:ext cx="666750" cy="2127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>
                <a:solidFill>
                  <a:srgbClr val="000000"/>
                </a:solidFill>
              </a:rPr>
              <a:t>198</a:t>
            </a:r>
            <a:r>
              <a:rPr lang="it-IT" altLang="it-IT" sz="1400" b="1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 b="1">
                <a:solidFill>
                  <a:srgbClr val="000000"/>
                </a:solidFill>
              </a:rPr>
              <a:t> 20</a:t>
            </a:r>
          </a:p>
        </p:txBody>
      </p:sp>
      <p:sp>
        <p:nvSpPr>
          <p:cNvPr id="96291" name="Rectangle 34">
            <a:extLst>
              <a:ext uri="{FF2B5EF4-FFF2-40B4-BE49-F238E27FC236}">
                <a16:creationId xmlns:a16="http://schemas.microsoft.com/office/drawing/2014/main" id="{466A4E75-4ABC-E047-0B03-BF993006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2441575"/>
            <a:ext cx="666750" cy="2127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>
                <a:solidFill>
                  <a:srgbClr val="000000"/>
                </a:solidFill>
              </a:rPr>
              <a:t>208</a:t>
            </a:r>
            <a:r>
              <a:rPr lang="it-IT" altLang="it-IT" sz="1400" b="1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 b="1">
                <a:solidFill>
                  <a:srgbClr val="000000"/>
                </a:solidFill>
              </a:rPr>
              <a:t> 21</a:t>
            </a:r>
          </a:p>
        </p:txBody>
      </p:sp>
      <p:sp>
        <p:nvSpPr>
          <p:cNvPr id="96292" name="Rectangle 35">
            <a:extLst>
              <a:ext uri="{FF2B5EF4-FFF2-40B4-BE49-F238E27FC236}">
                <a16:creationId xmlns:a16="http://schemas.microsoft.com/office/drawing/2014/main" id="{17B2D661-8930-F1BB-C0EE-55DFEFD7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2441575"/>
            <a:ext cx="533400" cy="212725"/>
          </a:xfrm>
          <a:prstGeom prst="rect">
            <a:avLst/>
          </a:prstGeom>
          <a:solidFill>
            <a:srgbClr val="00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b="1">
                <a:solidFill>
                  <a:srgbClr val="000000"/>
                </a:solidFill>
              </a:rPr>
              <a:t>91 </a:t>
            </a:r>
            <a:r>
              <a:rPr lang="it-IT" altLang="it-IT" sz="1400" b="1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 b="1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293" name="Rectangle 36">
            <a:extLst>
              <a:ext uri="{FF2B5EF4-FFF2-40B4-BE49-F238E27FC236}">
                <a16:creationId xmlns:a16="http://schemas.microsoft.com/office/drawing/2014/main" id="{BEEACBA1-BDF8-3E3E-2870-BD1D3E079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2822575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B</a:t>
            </a:r>
            <a:endParaRPr lang="it-IT" altLang="it-IT"/>
          </a:p>
        </p:txBody>
      </p:sp>
      <p:sp>
        <p:nvSpPr>
          <p:cNvPr id="96294" name="Rectangle 37">
            <a:extLst>
              <a:ext uri="{FF2B5EF4-FFF2-40B4-BE49-F238E27FC236}">
                <a16:creationId xmlns:a16="http://schemas.microsoft.com/office/drawing/2014/main" id="{80F7248A-84EE-01DD-4CD9-F33710E52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2822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112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11</a:t>
            </a:r>
          </a:p>
        </p:txBody>
      </p:sp>
      <p:sp>
        <p:nvSpPr>
          <p:cNvPr id="96295" name="Rectangle 38">
            <a:extLst>
              <a:ext uri="{FF2B5EF4-FFF2-40B4-BE49-F238E27FC236}">
                <a16:creationId xmlns:a16="http://schemas.microsoft.com/office/drawing/2014/main" id="{CC2EEA09-3D7E-B212-2667-D6C4AA40F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2822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100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10</a:t>
            </a:r>
          </a:p>
        </p:txBody>
      </p:sp>
      <p:sp>
        <p:nvSpPr>
          <p:cNvPr id="96296" name="Rectangle 39">
            <a:extLst>
              <a:ext uri="{FF2B5EF4-FFF2-40B4-BE49-F238E27FC236}">
                <a16:creationId xmlns:a16="http://schemas.microsoft.com/office/drawing/2014/main" id="{D08525B7-55F7-8CC5-AD4D-6FC82A1AE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2822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108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297" name="Rectangle 40">
            <a:extLst>
              <a:ext uri="{FF2B5EF4-FFF2-40B4-BE49-F238E27FC236}">
                <a16:creationId xmlns:a16="http://schemas.microsoft.com/office/drawing/2014/main" id="{CDE444F5-C63E-6F55-D155-D4728666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3203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D</a:t>
            </a:r>
            <a:endParaRPr lang="it-IT" altLang="it-IT"/>
          </a:p>
        </p:txBody>
      </p:sp>
      <p:sp>
        <p:nvSpPr>
          <p:cNvPr id="96298" name="Rectangle 41">
            <a:extLst>
              <a:ext uri="{FF2B5EF4-FFF2-40B4-BE49-F238E27FC236}">
                <a16:creationId xmlns:a16="http://schemas.microsoft.com/office/drawing/2014/main" id="{52520862-6689-6F3E-E8EC-F8767B3B4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203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110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11</a:t>
            </a:r>
          </a:p>
        </p:txBody>
      </p:sp>
      <p:sp>
        <p:nvSpPr>
          <p:cNvPr id="96299" name="Rectangle 42">
            <a:extLst>
              <a:ext uri="{FF2B5EF4-FFF2-40B4-BE49-F238E27FC236}">
                <a16:creationId xmlns:a16="http://schemas.microsoft.com/office/drawing/2014/main" id="{252C71F6-379D-24AB-C3E8-89DA945FA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3203575"/>
            <a:ext cx="488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90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9</a:t>
            </a:r>
          </a:p>
        </p:txBody>
      </p:sp>
      <p:sp>
        <p:nvSpPr>
          <p:cNvPr id="96300" name="Rectangle 43">
            <a:extLst>
              <a:ext uri="{FF2B5EF4-FFF2-40B4-BE49-F238E27FC236}">
                <a16:creationId xmlns:a16="http://schemas.microsoft.com/office/drawing/2014/main" id="{F0BF0875-191C-BFFC-6922-775928B15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3203575"/>
            <a:ext cx="533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94 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01" name="Rectangle 44">
            <a:extLst>
              <a:ext uri="{FF2B5EF4-FFF2-40B4-BE49-F238E27FC236}">
                <a16:creationId xmlns:a16="http://schemas.microsoft.com/office/drawing/2014/main" id="{4F7BE86D-8237-625B-BA1A-F7C29D208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3584575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B</a:t>
            </a:r>
            <a:endParaRPr lang="it-IT" altLang="it-IT"/>
          </a:p>
        </p:txBody>
      </p:sp>
      <p:sp>
        <p:nvSpPr>
          <p:cNvPr id="96302" name="Rectangle 45">
            <a:extLst>
              <a:ext uri="{FF2B5EF4-FFF2-40B4-BE49-F238E27FC236}">
                <a16:creationId xmlns:a16="http://schemas.microsoft.com/office/drawing/2014/main" id="{C932A5E9-0409-40AC-237C-13B5EE483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584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223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22</a:t>
            </a:r>
          </a:p>
        </p:txBody>
      </p:sp>
      <p:sp>
        <p:nvSpPr>
          <p:cNvPr id="96303" name="Rectangle 46">
            <a:extLst>
              <a:ext uri="{FF2B5EF4-FFF2-40B4-BE49-F238E27FC236}">
                <a16:creationId xmlns:a16="http://schemas.microsoft.com/office/drawing/2014/main" id="{E10324EF-1FCE-50E0-1EE8-77E85F3C0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3584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210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21</a:t>
            </a:r>
          </a:p>
        </p:txBody>
      </p:sp>
      <p:sp>
        <p:nvSpPr>
          <p:cNvPr id="96304" name="Rectangle 47">
            <a:extLst>
              <a:ext uri="{FF2B5EF4-FFF2-40B4-BE49-F238E27FC236}">
                <a16:creationId xmlns:a16="http://schemas.microsoft.com/office/drawing/2014/main" id="{8A3AE8D6-9610-DD2E-921D-147590D48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3584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207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05" name="Rectangle 48">
            <a:extLst>
              <a:ext uri="{FF2B5EF4-FFF2-40B4-BE49-F238E27FC236}">
                <a16:creationId xmlns:a16="http://schemas.microsoft.com/office/drawing/2014/main" id="{7F4D193E-C64C-212C-ED74-73A8AC89A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3965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C</a:t>
            </a:r>
            <a:endParaRPr lang="it-IT" altLang="it-IT"/>
          </a:p>
        </p:txBody>
      </p:sp>
      <p:sp>
        <p:nvSpPr>
          <p:cNvPr id="96306" name="Rectangle 49">
            <a:extLst>
              <a:ext uri="{FF2B5EF4-FFF2-40B4-BE49-F238E27FC236}">
                <a16:creationId xmlns:a16="http://schemas.microsoft.com/office/drawing/2014/main" id="{FD774D2B-7905-A063-40DF-7ED23D178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65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214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21</a:t>
            </a:r>
          </a:p>
        </p:txBody>
      </p:sp>
      <p:sp>
        <p:nvSpPr>
          <p:cNvPr id="96307" name="Rectangle 50">
            <a:extLst>
              <a:ext uri="{FF2B5EF4-FFF2-40B4-BE49-F238E27FC236}">
                <a16:creationId xmlns:a16="http://schemas.microsoft.com/office/drawing/2014/main" id="{71B7E38D-D81E-AEA9-9B72-345F805BE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3965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168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17</a:t>
            </a:r>
          </a:p>
        </p:txBody>
      </p:sp>
      <p:sp>
        <p:nvSpPr>
          <p:cNvPr id="96308" name="Rectangle 51">
            <a:extLst>
              <a:ext uri="{FF2B5EF4-FFF2-40B4-BE49-F238E27FC236}">
                <a16:creationId xmlns:a16="http://schemas.microsoft.com/office/drawing/2014/main" id="{6016315C-F587-32B0-099F-B1913A64D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3965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178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09" name="Rectangle 52">
            <a:extLst>
              <a:ext uri="{FF2B5EF4-FFF2-40B4-BE49-F238E27FC236}">
                <a16:creationId xmlns:a16="http://schemas.microsoft.com/office/drawing/2014/main" id="{6D4D5678-FB19-4376-FB10-22C5FA8A5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4346575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B</a:t>
            </a:r>
            <a:endParaRPr lang="it-IT" altLang="it-IT"/>
          </a:p>
        </p:txBody>
      </p:sp>
      <p:sp>
        <p:nvSpPr>
          <p:cNvPr id="96310" name="Rectangle 53">
            <a:extLst>
              <a:ext uri="{FF2B5EF4-FFF2-40B4-BE49-F238E27FC236}">
                <a16:creationId xmlns:a16="http://schemas.microsoft.com/office/drawing/2014/main" id="{2AA0023A-872C-1183-38FE-B85CB16CF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4346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200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20</a:t>
            </a:r>
          </a:p>
        </p:txBody>
      </p:sp>
      <p:sp>
        <p:nvSpPr>
          <p:cNvPr id="96311" name="Rectangle 54">
            <a:extLst>
              <a:ext uri="{FF2B5EF4-FFF2-40B4-BE49-F238E27FC236}">
                <a16:creationId xmlns:a16="http://schemas.microsoft.com/office/drawing/2014/main" id="{3F6B2070-A846-8E62-252B-E36DA162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4346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165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16</a:t>
            </a:r>
          </a:p>
        </p:txBody>
      </p:sp>
      <p:sp>
        <p:nvSpPr>
          <p:cNvPr id="96312" name="Rectangle 55">
            <a:extLst>
              <a:ext uri="{FF2B5EF4-FFF2-40B4-BE49-F238E27FC236}">
                <a16:creationId xmlns:a16="http://schemas.microsoft.com/office/drawing/2014/main" id="{395FC370-D3A2-10E6-4563-A53DDF810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4346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119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13" name="Rectangle 56">
            <a:extLst>
              <a:ext uri="{FF2B5EF4-FFF2-40B4-BE49-F238E27FC236}">
                <a16:creationId xmlns:a16="http://schemas.microsoft.com/office/drawing/2014/main" id="{1E6E7B5C-02C0-0692-72A3-55B42E71E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4727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D</a:t>
            </a:r>
            <a:endParaRPr lang="it-IT" altLang="it-IT"/>
          </a:p>
        </p:txBody>
      </p:sp>
      <p:sp>
        <p:nvSpPr>
          <p:cNvPr id="96314" name="Rectangle 57">
            <a:extLst>
              <a:ext uri="{FF2B5EF4-FFF2-40B4-BE49-F238E27FC236}">
                <a16:creationId xmlns:a16="http://schemas.microsoft.com/office/drawing/2014/main" id="{959AA6C6-B84F-41C8-D228-51E0F1023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4727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185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18</a:t>
            </a:r>
          </a:p>
        </p:txBody>
      </p:sp>
      <p:sp>
        <p:nvSpPr>
          <p:cNvPr id="96315" name="Rectangle 58">
            <a:extLst>
              <a:ext uri="{FF2B5EF4-FFF2-40B4-BE49-F238E27FC236}">
                <a16:creationId xmlns:a16="http://schemas.microsoft.com/office/drawing/2014/main" id="{24347B46-7EE6-CE13-82CF-0F361A4A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4727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138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14</a:t>
            </a:r>
          </a:p>
        </p:txBody>
      </p:sp>
      <p:sp>
        <p:nvSpPr>
          <p:cNvPr id="96316" name="Rectangle 59">
            <a:extLst>
              <a:ext uri="{FF2B5EF4-FFF2-40B4-BE49-F238E27FC236}">
                <a16:creationId xmlns:a16="http://schemas.microsoft.com/office/drawing/2014/main" id="{C6ACDD51-A38F-E656-0A28-CAED1EC2C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4727575"/>
            <a:ext cx="533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63 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17" name="Rectangle 60">
            <a:extLst>
              <a:ext uri="{FF2B5EF4-FFF2-40B4-BE49-F238E27FC236}">
                <a16:creationId xmlns:a16="http://schemas.microsoft.com/office/drawing/2014/main" id="{B2CDBA86-7EC3-6DA0-808F-A22173160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5108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A</a:t>
            </a:r>
            <a:endParaRPr lang="it-IT" altLang="it-IT"/>
          </a:p>
        </p:txBody>
      </p:sp>
      <p:sp>
        <p:nvSpPr>
          <p:cNvPr id="96318" name="Rectangle 61">
            <a:extLst>
              <a:ext uri="{FF2B5EF4-FFF2-40B4-BE49-F238E27FC236}">
                <a16:creationId xmlns:a16="http://schemas.microsoft.com/office/drawing/2014/main" id="{E1436DA0-D6CE-8CB0-CCB9-7B8E36992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5108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220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22</a:t>
            </a:r>
          </a:p>
        </p:txBody>
      </p:sp>
      <p:sp>
        <p:nvSpPr>
          <p:cNvPr id="96319" name="Rectangle 62">
            <a:extLst>
              <a:ext uri="{FF2B5EF4-FFF2-40B4-BE49-F238E27FC236}">
                <a16:creationId xmlns:a16="http://schemas.microsoft.com/office/drawing/2014/main" id="{87AA793C-3CE9-2E7C-AEC4-C51B29298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5108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165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16</a:t>
            </a:r>
          </a:p>
        </p:txBody>
      </p:sp>
      <p:sp>
        <p:nvSpPr>
          <p:cNvPr id="96320" name="Rectangle 63">
            <a:extLst>
              <a:ext uri="{FF2B5EF4-FFF2-40B4-BE49-F238E27FC236}">
                <a16:creationId xmlns:a16="http://schemas.microsoft.com/office/drawing/2014/main" id="{3057C460-D9B5-2C64-BB55-6DCB3445F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5108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150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21" name="Rectangle 64">
            <a:extLst>
              <a:ext uri="{FF2B5EF4-FFF2-40B4-BE49-F238E27FC236}">
                <a16:creationId xmlns:a16="http://schemas.microsoft.com/office/drawing/2014/main" id="{A26F96BF-F95F-102C-69EF-981563DB6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5489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C</a:t>
            </a:r>
            <a:endParaRPr lang="it-IT" altLang="it-IT"/>
          </a:p>
        </p:txBody>
      </p:sp>
      <p:sp>
        <p:nvSpPr>
          <p:cNvPr id="96322" name="Rectangle 65">
            <a:extLst>
              <a:ext uri="{FF2B5EF4-FFF2-40B4-BE49-F238E27FC236}">
                <a16:creationId xmlns:a16="http://schemas.microsoft.com/office/drawing/2014/main" id="{7C81D7C6-2C12-27B6-B08D-1490B328E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5489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177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18</a:t>
            </a:r>
          </a:p>
        </p:txBody>
      </p:sp>
      <p:sp>
        <p:nvSpPr>
          <p:cNvPr id="96323" name="Rectangle 66">
            <a:extLst>
              <a:ext uri="{FF2B5EF4-FFF2-40B4-BE49-F238E27FC236}">
                <a16:creationId xmlns:a16="http://schemas.microsoft.com/office/drawing/2014/main" id="{665F7801-48D8-61A5-6EF0-E80604044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5489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138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14</a:t>
            </a:r>
          </a:p>
        </p:txBody>
      </p:sp>
      <p:sp>
        <p:nvSpPr>
          <p:cNvPr id="96324" name="Rectangle 67">
            <a:extLst>
              <a:ext uri="{FF2B5EF4-FFF2-40B4-BE49-F238E27FC236}">
                <a16:creationId xmlns:a16="http://schemas.microsoft.com/office/drawing/2014/main" id="{C131CCD2-147E-CB7C-5390-0D6A621FA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5489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152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25" name="Rectangle 68">
            <a:extLst>
              <a:ext uri="{FF2B5EF4-FFF2-40B4-BE49-F238E27FC236}">
                <a16:creationId xmlns:a16="http://schemas.microsoft.com/office/drawing/2014/main" id="{71852B50-DA17-AA49-7734-E96AD934C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5870575"/>
            <a:ext cx="109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C</a:t>
            </a:r>
            <a:endParaRPr lang="it-IT" altLang="it-IT"/>
          </a:p>
        </p:txBody>
      </p:sp>
      <p:sp>
        <p:nvSpPr>
          <p:cNvPr id="96326" name="Rectangle 69">
            <a:extLst>
              <a:ext uri="{FF2B5EF4-FFF2-40B4-BE49-F238E27FC236}">
                <a16:creationId xmlns:a16="http://schemas.microsoft.com/office/drawing/2014/main" id="{9B45DD1E-F409-85F4-6B21-88C741C0E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5870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176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18</a:t>
            </a:r>
          </a:p>
        </p:txBody>
      </p:sp>
      <p:sp>
        <p:nvSpPr>
          <p:cNvPr id="96327" name="Rectangle 70">
            <a:extLst>
              <a:ext uri="{FF2B5EF4-FFF2-40B4-BE49-F238E27FC236}">
                <a16:creationId xmlns:a16="http://schemas.microsoft.com/office/drawing/2014/main" id="{6E2BCEDD-12E0-6953-D7A1-168DF2374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58705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182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18</a:t>
            </a:r>
          </a:p>
        </p:txBody>
      </p:sp>
      <p:sp>
        <p:nvSpPr>
          <p:cNvPr id="96328" name="Rectangle 71">
            <a:extLst>
              <a:ext uri="{FF2B5EF4-FFF2-40B4-BE49-F238E27FC236}">
                <a16:creationId xmlns:a16="http://schemas.microsoft.com/office/drawing/2014/main" id="{E6658653-48FE-A9A5-FCC6-D48F0FAB3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5870575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142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29" name="Rectangle 72">
            <a:extLst>
              <a:ext uri="{FF2B5EF4-FFF2-40B4-BE49-F238E27FC236}">
                <a16:creationId xmlns:a16="http://schemas.microsoft.com/office/drawing/2014/main" id="{01DD8294-DB62-DE43-93EC-1B92B974D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6253163"/>
            <a:ext cx="1095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D</a:t>
            </a:r>
            <a:endParaRPr lang="it-IT" altLang="it-IT"/>
          </a:p>
        </p:txBody>
      </p:sp>
      <p:sp>
        <p:nvSpPr>
          <p:cNvPr id="96330" name="Rectangle 73">
            <a:extLst>
              <a:ext uri="{FF2B5EF4-FFF2-40B4-BE49-F238E27FC236}">
                <a16:creationId xmlns:a16="http://schemas.microsoft.com/office/drawing/2014/main" id="{8A498FC8-890B-FF0F-8A39-7B1F4244D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6253163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166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17</a:t>
            </a:r>
          </a:p>
        </p:txBody>
      </p:sp>
      <p:sp>
        <p:nvSpPr>
          <p:cNvPr id="96331" name="Rectangle 74">
            <a:extLst>
              <a:ext uri="{FF2B5EF4-FFF2-40B4-BE49-F238E27FC236}">
                <a16:creationId xmlns:a16="http://schemas.microsoft.com/office/drawing/2014/main" id="{20EEE88B-7966-CD58-9E96-D3299B112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6253163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155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15</a:t>
            </a:r>
          </a:p>
        </p:txBody>
      </p:sp>
      <p:sp>
        <p:nvSpPr>
          <p:cNvPr id="96332" name="Rectangle 75">
            <a:extLst>
              <a:ext uri="{FF2B5EF4-FFF2-40B4-BE49-F238E27FC236}">
                <a16:creationId xmlns:a16="http://schemas.microsoft.com/office/drawing/2014/main" id="{916EB80D-A70B-D095-34CE-BAE714777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6253163"/>
            <a:ext cx="577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0000"/>
                </a:solidFill>
              </a:rPr>
              <a:t>124</a:t>
            </a:r>
            <a:r>
              <a:rPr lang="it-IT" altLang="it-IT" sz="1400">
                <a:solidFill>
                  <a:srgbClr val="000000"/>
                </a:solidFill>
                <a:cs typeface="Times New Roman" panose="02020603050405020304" pitchFamily="18" charset="0"/>
                <a:sym typeface="UniversalMath1 BT" pitchFamily="18" charset="2"/>
              </a:rPr>
              <a:t></a:t>
            </a:r>
            <a:r>
              <a:rPr lang="it-IT" altLang="it-IT" sz="1400">
                <a:solidFill>
                  <a:srgbClr val="000000"/>
                </a:solidFill>
              </a:rPr>
              <a:t> 5</a:t>
            </a:r>
          </a:p>
        </p:txBody>
      </p:sp>
      <p:sp>
        <p:nvSpPr>
          <p:cNvPr id="96333" name="Rectangle 76">
            <a:extLst>
              <a:ext uri="{FF2B5EF4-FFF2-40B4-BE49-F238E27FC236}">
                <a16:creationId xmlns:a16="http://schemas.microsoft.com/office/drawing/2014/main" id="{4320106B-2307-E214-9520-1152D7336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4252913"/>
            <a:ext cx="10334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Dita della mano</a:t>
            </a:r>
            <a:endParaRPr lang="it-IT" altLang="it-IT"/>
          </a:p>
        </p:txBody>
      </p:sp>
      <p:sp>
        <p:nvSpPr>
          <p:cNvPr id="96334" name="Rectangle 77">
            <a:extLst>
              <a:ext uri="{FF2B5EF4-FFF2-40B4-BE49-F238E27FC236}">
                <a16:creationId xmlns:a16="http://schemas.microsoft.com/office/drawing/2014/main" id="{4A07B846-F90F-225F-DB3F-1A55A1105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5" y="5014913"/>
            <a:ext cx="1069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Pancia e braccia</a:t>
            </a:r>
            <a:endParaRPr lang="it-IT" altLang="it-IT"/>
          </a:p>
        </p:txBody>
      </p:sp>
      <p:sp>
        <p:nvSpPr>
          <p:cNvPr id="96335" name="Rectangle 78">
            <a:extLst>
              <a:ext uri="{FF2B5EF4-FFF2-40B4-BE49-F238E27FC236}">
                <a16:creationId xmlns:a16="http://schemas.microsoft.com/office/drawing/2014/main" id="{5E24C104-C34E-E5EF-8789-713CA95D9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5776913"/>
            <a:ext cx="1343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Mano vicino al polso</a:t>
            </a:r>
            <a:endParaRPr lang="it-IT" altLang="it-IT"/>
          </a:p>
        </p:txBody>
      </p:sp>
      <p:sp>
        <p:nvSpPr>
          <p:cNvPr id="96336" name="Rectangle 79">
            <a:extLst>
              <a:ext uri="{FF2B5EF4-FFF2-40B4-BE49-F238E27FC236}">
                <a16:creationId xmlns:a16="http://schemas.microsoft.com/office/drawing/2014/main" id="{2913732F-FECA-33DF-2CFA-01A6DAEC5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1204913"/>
            <a:ext cx="355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Volto</a:t>
            </a:r>
            <a:endParaRPr lang="it-IT" altLang="it-IT"/>
          </a:p>
        </p:txBody>
      </p:sp>
      <p:sp>
        <p:nvSpPr>
          <p:cNvPr id="96337" name="Rectangle 80">
            <a:extLst>
              <a:ext uri="{FF2B5EF4-FFF2-40B4-BE49-F238E27FC236}">
                <a16:creationId xmlns:a16="http://schemas.microsoft.com/office/drawing/2014/main" id="{FF3E740C-7582-7F3B-994A-0E573C361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5" y="1966913"/>
            <a:ext cx="153828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Coscia vicino alla mano</a:t>
            </a:r>
            <a:endParaRPr lang="it-IT" altLang="it-IT"/>
          </a:p>
        </p:txBody>
      </p:sp>
      <p:sp>
        <p:nvSpPr>
          <p:cNvPr id="96338" name="Rectangle 81">
            <a:extLst>
              <a:ext uri="{FF2B5EF4-FFF2-40B4-BE49-F238E27FC236}">
                <a16:creationId xmlns:a16="http://schemas.microsoft.com/office/drawing/2014/main" id="{D313E545-3630-B6B2-1B21-7449BE380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300" y="2728913"/>
            <a:ext cx="70008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Ginocchio </a:t>
            </a:r>
            <a:endParaRPr lang="it-IT" altLang="it-IT"/>
          </a:p>
        </p:txBody>
      </p:sp>
      <p:sp>
        <p:nvSpPr>
          <p:cNvPr id="96339" name="Rectangle 82">
            <a:extLst>
              <a:ext uri="{FF2B5EF4-FFF2-40B4-BE49-F238E27FC236}">
                <a16:creationId xmlns:a16="http://schemas.microsoft.com/office/drawing/2014/main" id="{4A03A885-1B37-2CEB-E140-580434310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3490913"/>
            <a:ext cx="45878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>
                <a:solidFill>
                  <a:srgbClr val="000000"/>
                </a:solidFill>
              </a:rPr>
              <a:t>Occhio</a:t>
            </a:r>
            <a:endParaRPr lang="it-IT" altLang="it-IT"/>
          </a:p>
        </p:txBody>
      </p:sp>
      <p:sp>
        <p:nvSpPr>
          <p:cNvPr id="96340" name="Line 83">
            <a:extLst>
              <a:ext uri="{FF2B5EF4-FFF2-40B4-BE49-F238E27FC236}">
                <a16:creationId xmlns:a16="http://schemas.microsoft.com/office/drawing/2014/main" id="{1B170E8B-4B40-96CA-EECA-061C4D16C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09600"/>
            <a:ext cx="1588" cy="59229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41" name="Rectangle 84">
            <a:extLst>
              <a:ext uri="{FF2B5EF4-FFF2-40B4-BE49-F238E27FC236}">
                <a16:creationId xmlns:a16="http://schemas.microsoft.com/office/drawing/2014/main" id="{80FA534C-E66B-7BA4-D8FE-BB96D9835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2700" cy="5922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42" name="Line 85">
            <a:extLst>
              <a:ext uri="{FF2B5EF4-FFF2-40B4-BE49-F238E27FC236}">
                <a16:creationId xmlns:a16="http://schemas.microsoft.com/office/drawing/2014/main" id="{80663163-1FCC-BDA5-8DF2-89D76A5C7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0" y="622300"/>
            <a:ext cx="1588" cy="5910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43" name="Rectangle 86">
            <a:extLst>
              <a:ext uri="{FF2B5EF4-FFF2-40B4-BE49-F238E27FC236}">
                <a16:creationId xmlns:a16="http://schemas.microsoft.com/office/drawing/2014/main" id="{A134DC3D-F080-0425-9377-C7773553B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622300"/>
            <a:ext cx="12700" cy="591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44" name="Line 87">
            <a:extLst>
              <a:ext uri="{FF2B5EF4-FFF2-40B4-BE49-F238E27FC236}">
                <a16:creationId xmlns:a16="http://schemas.microsoft.com/office/drawing/2014/main" id="{CEFA3F92-57C6-873A-6089-6B9BE920A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622300"/>
            <a:ext cx="1588" cy="5910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45" name="Line 88">
            <a:extLst>
              <a:ext uri="{FF2B5EF4-FFF2-40B4-BE49-F238E27FC236}">
                <a16:creationId xmlns:a16="http://schemas.microsoft.com/office/drawing/2014/main" id="{1389AF31-A92B-F58D-7425-06ADBBF4B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7613" y="622300"/>
            <a:ext cx="1587" cy="5910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46" name="Rectangle 89">
            <a:extLst>
              <a:ext uri="{FF2B5EF4-FFF2-40B4-BE49-F238E27FC236}">
                <a16:creationId xmlns:a16="http://schemas.microsoft.com/office/drawing/2014/main" id="{6E9B6072-2F4E-578B-6461-7C8479D90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613" y="622300"/>
            <a:ext cx="12700" cy="591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47" name="Line 90">
            <a:extLst>
              <a:ext uri="{FF2B5EF4-FFF2-40B4-BE49-F238E27FC236}">
                <a16:creationId xmlns:a16="http://schemas.microsoft.com/office/drawing/2014/main" id="{1F92988E-0364-DC2A-7E29-F19EB86A9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0813" y="622300"/>
            <a:ext cx="1587" cy="5910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48" name="Rectangle 91">
            <a:extLst>
              <a:ext uri="{FF2B5EF4-FFF2-40B4-BE49-F238E27FC236}">
                <a16:creationId xmlns:a16="http://schemas.microsoft.com/office/drawing/2014/main" id="{209A7F12-57E2-39CE-8AD9-32446DEC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3" y="622300"/>
            <a:ext cx="12700" cy="591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49" name="Line 92">
            <a:extLst>
              <a:ext uri="{FF2B5EF4-FFF2-40B4-BE49-F238E27FC236}">
                <a16:creationId xmlns:a16="http://schemas.microsoft.com/office/drawing/2014/main" id="{504118E5-9122-55A7-CB1B-BF7B7FADF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4013" y="622300"/>
            <a:ext cx="1587" cy="5910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50" name="Rectangle 93">
            <a:extLst>
              <a:ext uri="{FF2B5EF4-FFF2-40B4-BE49-F238E27FC236}">
                <a16:creationId xmlns:a16="http://schemas.microsoft.com/office/drawing/2014/main" id="{84A27051-4C3D-B82A-BFBC-A5EA6EF67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013" y="622300"/>
            <a:ext cx="12700" cy="5910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51" name="Line 94">
            <a:extLst>
              <a:ext uri="{FF2B5EF4-FFF2-40B4-BE49-F238E27FC236}">
                <a16:creationId xmlns:a16="http://schemas.microsoft.com/office/drawing/2014/main" id="{47C99DF9-CCC6-B751-6564-860A8F3EA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609600"/>
            <a:ext cx="73644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52" name="Rectangle 95">
            <a:extLst>
              <a:ext uri="{FF2B5EF4-FFF2-40B4-BE49-F238E27FC236}">
                <a16:creationId xmlns:a16="http://schemas.microsoft.com/office/drawing/2014/main" id="{9B5D9934-2B0F-BC56-C5F9-9227C5F2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609600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53" name="Line 96">
            <a:extLst>
              <a:ext uri="{FF2B5EF4-FFF2-40B4-BE49-F238E27FC236}">
                <a16:creationId xmlns:a16="http://schemas.microsoft.com/office/drawing/2014/main" id="{9C6FA455-2D2B-4235-8473-3A3371203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1184275"/>
            <a:ext cx="73644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54" name="Rectangle 97">
            <a:extLst>
              <a:ext uri="{FF2B5EF4-FFF2-40B4-BE49-F238E27FC236}">
                <a16:creationId xmlns:a16="http://schemas.microsoft.com/office/drawing/2014/main" id="{9F4F66F2-9053-92D7-43E8-3F37FAD15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1184275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55" name="Line 98">
            <a:extLst>
              <a:ext uri="{FF2B5EF4-FFF2-40B4-BE49-F238E27FC236}">
                <a16:creationId xmlns:a16="http://schemas.microsoft.com/office/drawing/2014/main" id="{45473C7D-8F55-AF94-3BE7-D090219F1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6700" y="1565275"/>
            <a:ext cx="51800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56" name="Rectangle 99">
            <a:extLst>
              <a:ext uri="{FF2B5EF4-FFF2-40B4-BE49-F238E27FC236}">
                <a16:creationId xmlns:a16="http://schemas.microsoft.com/office/drawing/2014/main" id="{CBC4AF9C-7EC3-DCC2-B17F-793631426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1565275"/>
            <a:ext cx="51800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57" name="Line 100">
            <a:extLst>
              <a:ext uri="{FF2B5EF4-FFF2-40B4-BE49-F238E27FC236}">
                <a16:creationId xmlns:a16="http://schemas.microsoft.com/office/drawing/2014/main" id="{09E4E9EA-A518-956C-4005-0FA9C49C5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1946275"/>
            <a:ext cx="73644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58" name="Rectangle 101">
            <a:extLst>
              <a:ext uri="{FF2B5EF4-FFF2-40B4-BE49-F238E27FC236}">
                <a16:creationId xmlns:a16="http://schemas.microsoft.com/office/drawing/2014/main" id="{F37FBEE6-4821-9CEA-6ECF-3FE917AC1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1946275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59" name="Line 102">
            <a:extLst>
              <a:ext uri="{FF2B5EF4-FFF2-40B4-BE49-F238E27FC236}">
                <a16:creationId xmlns:a16="http://schemas.microsoft.com/office/drawing/2014/main" id="{2DF06B01-4043-5F32-508F-2EEB46A0D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6700" y="2327275"/>
            <a:ext cx="51800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60" name="Rectangle 103">
            <a:extLst>
              <a:ext uri="{FF2B5EF4-FFF2-40B4-BE49-F238E27FC236}">
                <a16:creationId xmlns:a16="http://schemas.microsoft.com/office/drawing/2014/main" id="{41300A49-DA61-F099-2E99-DC082BA6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2708275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61" name="Line 104">
            <a:extLst>
              <a:ext uri="{FF2B5EF4-FFF2-40B4-BE49-F238E27FC236}">
                <a16:creationId xmlns:a16="http://schemas.microsoft.com/office/drawing/2014/main" id="{710904A4-7CA8-060D-48EC-210570FD6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6700" y="3089275"/>
            <a:ext cx="51800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62" name="Rectangle 105">
            <a:extLst>
              <a:ext uri="{FF2B5EF4-FFF2-40B4-BE49-F238E27FC236}">
                <a16:creationId xmlns:a16="http://schemas.microsoft.com/office/drawing/2014/main" id="{BE2591C3-7D08-3272-9B8E-29D410B15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3089275"/>
            <a:ext cx="51800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63" name="Line 106">
            <a:extLst>
              <a:ext uri="{FF2B5EF4-FFF2-40B4-BE49-F238E27FC236}">
                <a16:creationId xmlns:a16="http://schemas.microsoft.com/office/drawing/2014/main" id="{2C299594-BEC6-DAF6-2642-097EC5B4D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3470275"/>
            <a:ext cx="73644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64" name="Rectangle 107">
            <a:extLst>
              <a:ext uri="{FF2B5EF4-FFF2-40B4-BE49-F238E27FC236}">
                <a16:creationId xmlns:a16="http://schemas.microsoft.com/office/drawing/2014/main" id="{644C2B61-35DF-3AA9-C2A6-C694F1620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3470275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65" name="Line 108">
            <a:extLst>
              <a:ext uri="{FF2B5EF4-FFF2-40B4-BE49-F238E27FC236}">
                <a16:creationId xmlns:a16="http://schemas.microsoft.com/office/drawing/2014/main" id="{C98FB2C1-5FCE-2C59-0C2D-0B784DC30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6700" y="3851275"/>
            <a:ext cx="51800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66" name="Rectangle 109">
            <a:extLst>
              <a:ext uri="{FF2B5EF4-FFF2-40B4-BE49-F238E27FC236}">
                <a16:creationId xmlns:a16="http://schemas.microsoft.com/office/drawing/2014/main" id="{EA16B2EC-6D65-9ED6-CA7A-BFBECC97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3851275"/>
            <a:ext cx="51800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67" name="Line 110">
            <a:extLst>
              <a:ext uri="{FF2B5EF4-FFF2-40B4-BE49-F238E27FC236}">
                <a16:creationId xmlns:a16="http://schemas.microsoft.com/office/drawing/2014/main" id="{72D9C049-90B4-4E45-ACFA-9600A4510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4232275"/>
            <a:ext cx="73644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68" name="Rectangle 111">
            <a:extLst>
              <a:ext uri="{FF2B5EF4-FFF2-40B4-BE49-F238E27FC236}">
                <a16:creationId xmlns:a16="http://schemas.microsoft.com/office/drawing/2014/main" id="{EEA20C28-78E9-9530-6350-49E8DBCF3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4232275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69" name="Line 112">
            <a:extLst>
              <a:ext uri="{FF2B5EF4-FFF2-40B4-BE49-F238E27FC236}">
                <a16:creationId xmlns:a16="http://schemas.microsoft.com/office/drawing/2014/main" id="{4653574C-F0D6-66E6-E2B8-17169921D0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6700" y="4613275"/>
            <a:ext cx="51800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70" name="Rectangle 113">
            <a:extLst>
              <a:ext uri="{FF2B5EF4-FFF2-40B4-BE49-F238E27FC236}">
                <a16:creationId xmlns:a16="http://schemas.microsoft.com/office/drawing/2014/main" id="{1C9EDD80-11FF-7973-B16B-8E5F05470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613275"/>
            <a:ext cx="51800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71" name="Line 114">
            <a:extLst>
              <a:ext uri="{FF2B5EF4-FFF2-40B4-BE49-F238E27FC236}">
                <a16:creationId xmlns:a16="http://schemas.microsoft.com/office/drawing/2014/main" id="{0F8A6E19-F461-948B-49F3-998F2ACE9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4994275"/>
            <a:ext cx="73644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72" name="Rectangle 115">
            <a:extLst>
              <a:ext uri="{FF2B5EF4-FFF2-40B4-BE49-F238E27FC236}">
                <a16:creationId xmlns:a16="http://schemas.microsoft.com/office/drawing/2014/main" id="{11C05382-403B-2C62-BD28-EAD582CFB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4994275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73" name="Rectangle 116">
            <a:extLst>
              <a:ext uri="{FF2B5EF4-FFF2-40B4-BE49-F238E27FC236}">
                <a16:creationId xmlns:a16="http://schemas.microsoft.com/office/drawing/2014/main" id="{AB2B108F-8CAF-B926-CEC6-EDA79093D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5375275"/>
            <a:ext cx="51800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74" name="Line 117">
            <a:extLst>
              <a:ext uri="{FF2B5EF4-FFF2-40B4-BE49-F238E27FC236}">
                <a16:creationId xmlns:a16="http://schemas.microsoft.com/office/drawing/2014/main" id="{497446A1-6C8E-FCA6-C185-22A65E92A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5756275"/>
            <a:ext cx="73644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75" name="Rectangle 118">
            <a:extLst>
              <a:ext uri="{FF2B5EF4-FFF2-40B4-BE49-F238E27FC236}">
                <a16:creationId xmlns:a16="http://schemas.microsoft.com/office/drawing/2014/main" id="{9EFE5113-9134-74AB-3506-2B7130AF1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5756275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76" name="Rectangle 119">
            <a:extLst>
              <a:ext uri="{FF2B5EF4-FFF2-40B4-BE49-F238E27FC236}">
                <a16:creationId xmlns:a16="http://schemas.microsoft.com/office/drawing/2014/main" id="{8D83F032-71AD-BDA0-DC45-2D3EAFA9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6138863"/>
            <a:ext cx="51800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6377" name="Line 120">
            <a:extLst>
              <a:ext uri="{FF2B5EF4-FFF2-40B4-BE49-F238E27FC236}">
                <a16:creationId xmlns:a16="http://schemas.microsoft.com/office/drawing/2014/main" id="{088E401C-3030-292B-6603-ED52117FD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" y="6519863"/>
            <a:ext cx="73644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378" name="Rectangle 121">
            <a:extLst>
              <a:ext uri="{FF2B5EF4-FFF2-40B4-BE49-F238E27FC236}">
                <a16:creationId xmlns:a16="http://schemas.microsoft.com/office/drawing/2014/main" id="{D0CE9B01-8ED1-874E-0982-253C7C9C3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6519863"/>
            <a:ext cx="736441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96379" name="Object 122">
            <a:extLst>
              <a:ext uri="{FF2B5EF4-FFF2-40B4-BE49-F238E27FC236}">
                <a16:creationId xmlns:a16="http://schemas.microsoft.com/office/drawing/2014/main" id="{DB684A85-89CA-F10F-62D4-396B9530A0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5943600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3010250" imgH="1057641" progId="Excel.Chart.8">
                  <p:embed/>
                </p:oleObj>
              </mc:Choice>
              <mc:Fallback>
                <p:oleObj name="Grafico" r:id="rId2" imgW="3010250" imgH="1057641" progId="Excel.Chart.8">
                  <p:embed/>
                  <p:pic>
                    <p:nvPicPr>
                      <p:cNvPr id="0" name="Object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943600"/>
                        <a:ext cx="1524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80" name="Object 123">
            <a:extLst>
              <a:ext uri="{FF2B5EF4-FFF2-40B4-BE49-F238E27FC236}">
                <a16:creationId xmlns:a16="http://schemas.microsoft.com/office/drawing/2014/main" id="{79D675F2-33E0-63C9-0C47-BFCCECF337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5181600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4" imgW="3010250" imgH="1057641" progId="Excel.Chart.8">
                  <p:embed/>
                </p:oleObj>
              </mc:Choice>
              <mc:Fallback>
                <p:oleObj name="Grafico" r:id="rId4" imgW="3010250" imgH="1057641" progId="Excel.Chart.8">
                  <p:embed/>
                  <p:pic>
                    <p:nvPicPr>
                      <p:cNvPr id="0" name="Object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181600"/>
                        <a:ext cx="1524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81" name="Object 124">
            <a:extLst>
              <a:ext uri="{FF2B5EF4-FFF2-40B4-BE49-F238E27FC236}">
                <a16:creationId xmlns:a16="http://schemas.microsoft.com/office/drawing/2014/main" id="{788B4FCA-C3D8-9D47-F377-AB2C85134C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4419600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6" imgW="3238918" imgH="1800692" progId="Excel.Chart.8">
                  <p:embed/>
                </p:oleObj>
              </mc:Choice>
              <mc:Fallback>
                <p:oleObj name="Grafico" r:id="rId6" imgW="3238918" imgH="1800692" progId="Excel.Chart.8">
                  <p:embed/>
                  <p:pic>
                    <p:nvPicPr>
                      <p:cNvPr id="0" name="Object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19600"/>
                        <a:ext cx="1524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82" name="Object 125">
            <a:extLst>
              <a:ext uri="{FF2B5EF4-FFF2-40B4-BE49-F238E27FC236}">
                <a16:creationId xmlns:a16="http://schemas.microsoft.com/office/drawing/2014/main" id="{60D69FEB-8FF4-FE56-4692-57CF9E424C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3657600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8" imgW="3238918" imgH="1800692" progId="Excel.Chart.8">
                  <p:embed/>
                </p:oleObj>
              </mc:Choice>
              <mc:Fallback>
                <p:oleObj name="Grafico" r:id="rId8" imgW="3238918" imgH="1800692" progId="Excel.Chart.8">
                  <p:embed/>
                  <p:pic>
                    <p:nvPicPr>
                      <p:cNvPr id="0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57600"/>
                        <a:ext cx="1524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83" name="Object 126">
            <a:extLst>
              <a:ext uri="{FF2B5EF4-FFF2-40B4-BE49-F238E27FC236}">
                <a16:creationId xmlns:a16="http://schemas.microsoft.com/office/drawing/2014/main" id="{A73CCEB4-8CFA-00E7-A665-3E5A5FA8A7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2895600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10" imgW="3238918" imgH="1800692" progId="Excel.Chart.8">
                  <p:embed/>
                </p:oleObj>
              </mc:Choice>
              <mc:Fallback>
                <p:oleObj name="Grafico" r:id="rId10" imgW="3238918" imgH="1800692" progId="Excel.Chart.8">
                  <p:embed/>
                  <p:pic>
                    <p:nvPicPr>
                      <p:cNvPr id="0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895600"/>
                        <a:ext cx="1524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84" name="Object 127">
            <a:extLst>
              <a:ext uri="{FF2B5EF4-FFF2-40B4-BE49-F238E27FC236}">
                <a16:creationId xmlns:a16="http://schemas.microsoft.com/office/drawing/2014/main" id="{CE510167-EDA7-B035-C226-85334770CB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2133600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12" imgW="3238918" imgH="1800692" progId="Excel.Chart.8">
                  <p:embed/>
                </p:oleObj>
              </mc:Choice>
              <mc:Fallback>
                <p:oleObj name="Grafico" r:id="rId12" imgW="3238918" imgH="1800692" progId="Excel.Chart.8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133600"/>
                        <a:ext cx="1524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385" name="Object 128">
            <a:extLst>
              <a:ext uri="{FF2B5EF4-FFF2-40B4-BE49-F238E27FC236}">
                <a16:creationId xmlns:a16="http://schemas.microsoft.com/office/drawing/2014/main" id="{57287925-C574-4B8D-6C88-7934FC7B59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1371600"/>
          <a:ext cx="1524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14" imgW="3238918" imgH="1800692" progId="Excel.Chart.8">
                  <p:embed/>
                </p:oleObj>
              </mc:Choice>
              <mc:Fallback>
                <p:oleObj name="Grafico" r:id="rId14" imgW="3238918" imgH="1800692" progId="Excel.Chart.8">
                  <p:embed/>
                  <p:pic>
                    <p:nvPicPr>
                      <p:cNvPr id="0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371600"/>
                        <a:ext cx="1524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386" name="Text Box 129">
            <a:extLst>
              <a:ext uri="{FF2B5EF4-FFF2-40B4-BE49-F238E27FC236}">
                <a16:creationId xmlns:a16="http://schemas.microsoft.com/office/drawing/2014/main" id="{C7E97442-C96E-B401-9FD7-36EA43BC0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9436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         </a:t>
            </a:r>
            <a:r>
              <a:rPr lang="it-IT" altLang="it-IT" sz="1200" b="1"/>
              <a:t>C                D</a:t>
            </a:r>
          </a:p>
        </p:txBody>
      </p:sp>
      <p:sp>
        <p:nvSpPr>
          <p:cNvPr id="96387" name="Text Box 130">
            <a:extLst>
              <a:ext uri="{FF2B5EF4-FFF2-40B4-BE49-F238E27FC236}">
                <a16:creationId xmlns:a16="http://schemas.microsoft.com/office/drawing/2014/main" id="{5427F977-3529-EC70-00AE-C9BF0D4E1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816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     </a:t>
            </a:r>
            <a:r>
              <a:rPr lang="it-IT" altLang="it-IT" sz="1200" b="1"/>
              <a:t>A         C</a:t>
            </a:r>
          </a:p>
        </p:txBody>
      </p:sp>
      <p:sp>
        <p:nvSpPr>
          <p:cNvPr id="96388" name="Text Box 131">
            <a:extLst>
              <a:ext uri="{FF2B5EF4-FFF2-40B4-BE49-F238E27FC236}">
                <a16:creationId xmlns:a16="http://schemas.microsoft.com/office/drawing/2014/main" id="{EF36B693-D3C8-6088-458B-62D6568F5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196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       </a:t>
            </a:r>
            <a:r>
              <a:rPr lang="it-IT" altLang="it-IT" sz="1200" b="1"/>
              <a:t>B         D</a:t>
            </a:r>
          </a:p>
        </p:txBody>
      </p:sp>
      <p:sp>
        <p:nvSpPr>
          <p:cNvPr id="96389" name="Text Box 132">
            <a:extLst>
              <a:ext uri="{FF2B5EF4-FFF2-40B4-BE49-F238E27FC236}">
                <a16:creationId xmlns:a16="http://schemas.microsoft.com/office/drawing/2014/main" id="{4D7584D4-5A2A-7DDB-3D10-12FEF8CBB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76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       </a:t>
            </a:r>
            <a:r>
              <a:rPr lang="it-IT" altLang="it-IT" sz="1200" b="1"/>
              <a:t>B      C     </a:t>
            </a:r>
          </a:p>
        </p:txBody>
      </p:sp>
      <p:sp>
        <p:nvSpPr>
          <p:cNvPr id="96390" name="Text Box 133">
            <a:extLst>
              <a:ext uri="{FF2B5EF4-FFF2-40B4-BE49-F238E27FC236}">
                <a16:creationId xmlns:a16="http://schemas.microsoft.com/office/drawing/2014/main" id="{F29ACA9D-534B-CBA0-7296-F09DC0600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956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      </a:t>
            </a:r>
            <a:r>
              <a:rPr lang="it-IT" altLang="it-IT" sz="1200" b="1"/>
              <a:t>B              D</a:t>
            </a:r>
          </a:p>
        </p:txBody>
      </p:sp>
      <p:sp>
        <p:nvSpPr>
          <p:cNvPr id="96391" name="Text Box 134">
            <a:extLst>
              <a:ext uri="{FF2B5EF4-FFF2-40B4-BE49-F238E27FC236}">
                <a16:creationId xmlns:a16="http://schemas.microsoft.com/office/drawing/2014/main" id="{26295B50-EDE8-5C47-120B-64F736E0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098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    </a:t>
            </a:r>
            <a:r>
              <a:rPr lang="it-IT" altLang="it-IT" sz="1200" b="1"/>
              <a:t>B    C </a:t>
            </a:r>
          </a:p>
        </p:txBody>
      </p:sp>
      <p:sp>
        <p:nvSpPr>
          <p:cNvPr id="96392" name="Text Box 135">
            <a:extLst>
              <a:ext uri="{FF2B5EF4-FFF2-40B4-BE49-F238E27FC236}">
                <a16:creationId xmlns:a16="http://schemas.microsoft.com/office/drawing/2014/main" id="{4435D997-A987-7B6E-1CEA-F9A60169B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295400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           </a:t>
            </a:r>
            <a:r>
              <a:rPr lang="it-IT" altLang="it-IT" sz="1200" b="1"/>
              <a:t>B   C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egnaposto numero diapositiva 3">
            <a:extLst>
              <a:ext uri="{FF2B5EF4-FFF2-40B4-BE49-F238E27FC236}">
                <a16:creationId xmlns:a16="http://schemas.microsoft.com/office/drawing/2014/main" id="{E5EE4FAC-0647-1236-2310-036C25EE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A4CC06-28E5-4DE5-8A00-BCBD0E664335}" type="slidenum">
              <a:rPr lang="it-IT" altLang="it-IT" sz="1400"/>
              <a:pPr/>
              <a:t>15</a:t>
            </a:fld>
            <a:endParaRPr lang="it-IT" altLang="it-IT" sz="14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5BE851EC-E5E7-8BB5-1487-67CAF258E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2524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7284" name="Text Box 3">
            <a:extLst>
              <a:ext uri="{FF2B5EF4-FFF2-40B4-BE49-F238E27FC236}">
                <a16:creationId xmlns:a16="http://schemas.microsoft.com/office/drawing/2014/main" id="{9AD868BA-D1DF-9B18-7155-C1BD9433E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0"/>
            <a:ext cx="304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Conclusioni</a:t>
            </a:r>
          </a:p>
        </p:txBody>
      </p:sp>
      <p:sp>
        <p:nvSpPr>
          <p:cNvPr id="97285" name="Text Box 4">
            <a:extLst>
              <a:ext uri="{FF2B5EF4-FFF2-40B4-BE49-F238E27FC236}">
                <a16:creationId xmlns:a16="http://schemas.microsoft.com/office/drawing/2014/main" id="{651621E7-6657-2656-587E-9D14C424C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763000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it-IT" altLang="it-IT" b="1"/>
              <a:t> La relazione sperimentale </a:t>
            </a:r>
            <a:r>
              <a:rPr lang="it-IT" altLang="it-IT" b="1">
                <a:solidFill>
                  <a:srgbClr val="3333FF"/>
                </a:solidFill>
              </a:rPr>
              <a:t>distanza-luminanza</a:t>
            </a:r>
            <a:r>
              <a:rPr lang="it-IT" altLang="it-IT" b="1"/>
              <a:t> è di tipo esponenziale.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it-IT" altLang="it-IT" b="1"/>
              <a:t> Per ottenere la </a:t>
            </a:r>
            <a:r>
              <a:rPr lang="it-IT" altLang="it-IT" b="1">
                <a:solidFill>
                  <a:srgbClr val="3333FF"/>
                </a:solidFill>
              </a:rPr>
              <a:t>risoluzione</a:t>
            </a:r>
            <a:r>
              <a:rPr lang="it-IT" altLang="it-IT" b="1"/>
              <a:t> dell’immagine dell’UST è necessario che la radiazione sia stata attenuata.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it-IT" altLang="it-IT" b="1"/>
              <a:t> L’ipotesi (a), sorgente </a:t>
            </a:r>
            <a:r>
              <a:rPr lang="it-IT" altLang="it-IT" b="1">
                <a:solidFill>
                  <a:srgbClr val="3333FF"/>
                </a:solidFill>
              </a:rPr>
              <a:t>non direzionale</a:t>
            </a:r>
            <a:r>
              <a:rPr lang="it-IT" altLang="it-IT" b="1"/>
              <a:t>, conduce a risultati </a:t>
            </a:r>
            <a:r>
              <a:rPr lang="it-IT" altLang="it-IT" b="1">
                <a:solidFill>
                  <a:srgbClr val="3333FF"/>
                </a:solidFill>
              </a:rPr>
              <a:t>incompatibili</a:t>
            </a:r>
            <a:r>
              <a:rPr lang="it-IT" altLang="it-IT" b="1"/>
              <a:t>.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it-IT" altLang="it-IT" b="1"/>
              <a:t> L’ipotesi (b) di John Jackson, sorgente </a:t>
            </a:r>
            <a:r>
              <a:rPr lang="it-IT" altLang="it-IT" b="1">
                <a:solidFill>
                  <a:srgbClr val="3333FF"/>
                </a:solidFill>
              </a:rPr>
              <a:t>direzionale</a:t>
            </a:r>
            <a:r>
              <a:rPr lang="it-IT" altLang="it-IT" b="1"/>
              <a:t>, è parzialmente </a:t>
            </a:r>
            <a:r>
              <a:rPr lang="it-IT" altLang="it-IT" b="1">
                <a:solidFill>
                  <a:srgbClr val="3333FF"/>
                </a:solidFill>
              </a:rPr>
              <a:t>compatibile</a:t>
            </a:r>
            <a:r>
              <a:rPr lang="it-IT" altLang="it-IT" b="1"/>
              <a:t> con i valori di luminanza dell’immagine dell’UST solo nel caso di radiazione </a:t>
            </a:r>
            <a:r>
              <a:rPr lang="it-IT" altLang="it-IT" b="1">
                <a:solidFill>
                  <a:srgbClr val="3333FF"/>
                </a:solidFill>
              </a:rPr>
              <a:t>attenuata</a:t>
            </a:r>
            <a:r>
              <a:rPr lang="it-IT" altLang="it-IT" b="1"/>
              <a:t>. </a:t>
            </a:r>
          </a:p>
        </p:txBody>
      </p:sp>
      <p:sp>
        <p:nvSpPr>
          <p:cNvPr id="97286" name="Text Box 5">
            <a:extLst>
              <a:ext uri="{FF2B5EF4-FFF2-40B4-BE49-F238E27FC236}">
                <a16:creationId xmlns:a16="http://schemas.microsoft.com/office/drawing/2014/main" id="{84473CA2-C91B-2156-C3A7-7CC5F8E6F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708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Sviluppi futuri</a:t>
            </a:r>
          </a:p>
        </p:txBody>
      </p:sp>
      <p:sp>
        <p:nvSpPr>
          <p:cNvPr id="97287" name="Text Box 6">
            <a:extLst>
              <a:ext uri="{FF2B5EF4-FFF2-40B4-BE49-F238E27FC236}">
                <a16:creationId xmlns:a16="http://schemas.microsoft.com/office/drawing/2014/main" id="{E333B7BC-5187-31D9-B9DF-D8305388E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8686800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it-IT" altLang="it-IT" b="1"/>
              <a:t>I risultati ottenuti dovranno essere approfonditi al fine di giustificare o di smentire l’ipotesi di Jackson in modo definitivo.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numero diapositiva 3">
            <a:extLst>
              <a:ext uri="{FF2B5EF4-FFF2-40B4-BE49-F238E27FC236}">
                <a16:creationId xmlns:a16="http://schemas.microsoft.com/office/drawing/2014/main" id="{3DCB7178-00B4-4582-D09E-814AF3D3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65F6F1-4F2E-4D54-B67B-9FE2FC51D9EF}" type="slidenum">
              <a:rPr lang="it-IT" altLang="it-IT" sz="1400"/>
              <a:pPr/>
              <a:t>16</a:t>
            </a:fld>
            <a:endParaRPr lang="it-IT" altLang="it-IT" sz="1400"/>
          </a:p>
        </p:txBody>
      </p:sp>
      <p:grpSp>
        <p:nvGrpSpPr>
          <p:cNvPr id="99331" name="Group 2">
            <a:extLst>
              <a:ext uri="{FF2B5EF4-FFF2-40B4-BE49-F238E27FC236}">
                <a16:creationId xmlns:a16="http://schemas.microsoft.com/office/drawing/2014/main" id="{1A839797-752A-6D60-03D5-BBE4A401DF3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1371600"/>
            <a:chOff x="144" y="48"/>
            <a:chExt cx="0" cy="864"/>
          </a:xfrm>
        </p:grpSpPr>
        <p:grpSp>
          <p:nvGrpSpPr>
            <p:cNvPr id="99382" name="Group 3">
              <a:extLst>
                <a:ext uri="{FF2B5EF4-FFF2-40B4-BE49-F238E27FC236}">
                  <a16:creationId xmlns:a16="http://schemas.microsoft.com/office/drawing/2014/main" id="{26DFDE68-EB34-7254-1D76-6AE2AFEDE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92"/>
              <a:ext cx="0" cy="720"/>
              <a:chOff x="1008" y="3984"/>
              <a:chExt cx="0" cy="720"/>
            </a:xfrm>
          </p:grpSpPr>
          <p:sp>
            <p:nvSpPr>
              <p:cNvPr id="99384" name="Line 4">
                <a:extLst>
                  <a:ext uri="{FF2B5EF4-FFF2-40B4-BE49-F238E27FC236}">
                    <a16:creationId xmlns:a16="http://schemas.microsoft.com/office/drawing/2014/main" id="{6A1CC91F-8EE0-30A4-754D-4538862D0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56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9385" name="Line 5">
                <a:extLst>
                  <a:ext uri="{FF2B5EF4-FFF2-40B4-BE49-F238E27FC236}">
                    <a16:creationId xmlns:a16="http://schemas.microsoft.com/office/drawing/2014/main" id="{902F04AC-0EAF-7008-E66C-8764C402B6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41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9386" name="Line 6">
                <a:extLst>
                  <a:ext uri="{FF2B5EF4-FFF2-40B4-BE49-F238E27FC236}">
                    <a16:creationId xmlns:a16="http://schemas.microsoft.com/office/drawing/2014/main" id="{9C88DCBB-ACD9-5D14-5D47-83AAC1119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27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9387" name="Line 7">
                <a:extLst>
                  <a:ext uri="{FF2B5EF4-FFF2-40B4-BE49-F238E27FC236}">
                    <a16:creationId xmlns:a16="http://schemas.microsoft.com/office/drawing/2014/main" id="{87E324A0-B307-14C9-24CB-256546DEC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12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9388" name="Line 8">
                <a:extLst>
                  <a:ext uri="{FF2B5EF4-FFF2-40B4-BE49-F238E27FC236}">
                    <a16:creationId xmlns:a16="http://schemas.microsoft.com/office/drawing/2014/main" id="{00EF332E-52DF-F722-511F-ADB5A1EB6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398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99383" name="Line 9">
              <a:extLst>
                <a:ext uri="{FF2B5EF4-FFF2-40B4-BE49-F238E27FC236}">
                  <a16:creationId xmlns:a16="http://schemas.microsoft.com/office/drawing/2014/main" id="{DDD9BD54-10B4-CB37-6FA3-1F34E81E3B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48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grpSp>
        <p:nvGrpSpPr>
          <p:cNvPr id="99332" name="Group 10">
            <a:extLst>
              <a:ext uri="{FF2B5EF4-FFF2-40B4-BE49-F238E27FC236}">
                <a16:creationId xmlns:a16="http://schemas.microsoft.com/office/drawing/2014/main" id="{781A96C8-3896-06FD-EAA6-6B86552FC4B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410200"/>
            <a:ext cx="0" cy="1371600"/>
            <a:chOff x="1104" y="4656"/>
            <a:chExt cx="0" cy="864"/>
          </a:xfrm>
        </p:grpSpPr>
        <p:sp>
          <p:nvSpPr>
            <p:cNvPr id="99376" name="Line 11">
              <a:extLst>
                <a:ext uri="{FF2B5EF4-FFF2-40B4-BE49-F238E27FC236}">
                  <a16:creationId xmlns:a16="http://schemas.microsoft.com/office/drawing/2014/main" id="{74325AC2-AC2B-69CD-592F-7CD8C0CE2C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656"/>
              <a:ext cx="0" cy="144"/>
            </a:xfrm>
            <a:prstGeom prst="line">
              <a:avLst/>
            </a:prstGeom>
            <a:noFill/>
            <a:ln w="222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77" name="Line 12">
              <a:extLst>
                <a:ext uri="{FF2B5EF4-FFF2-40B4-BE49-F238E27FC236}">
                  <a16:creationId xmlns:a16="http://schemas.microsoft.com/office/drawing/2014/main" id="{E3F0D6E4-AA42-B779-8325-1D5EC93700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800"/>
              <a:ext cx="0" cy="144"/>
            </a:xfrm>
            <a:prstGeom prst="line">
              <a:avLst/>
            </a:prstGeom>
            <a:noFill/>
            <a:ln w="222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78" name="Line 13">
              <a:extLst>
                <a:ext uri="{FF2B5EF4-FFF2-40B4-BE49-F238E27FC236}">
                  <a16:creationId xmlns:a16="http://schemas.microsoft.com/office/drawing/2014/main" id="{78F05AA8-70BE-38F4-7B19-8853D123A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944"/>
              <a:ext cx="0" cy="144"/>
            </a:xfrm>
            <a:prstGeom prst="line">
              <a:avLst/>
            </a:prstGeom>
            <a:noFill/>
            <a:ln w="22225">
              <a:solidFill>
                <a:srgbClr val="77777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79" name="Line 14">
              <a:extLst>
                <a:ext uri="{FF2B5EF4-FFF2-40B4-BE49-F238E27FC236}">
                  <a16:creationId xmlns:a16="http://schemas.microsoft.com/office/drawing/2014/main" id="{B19F9792-FFB7-F20A-9062-B086A4632A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088"/>
              <a:ext cx="0" cy="144"/>
            </a:xfrm>
            <a:prstGeom prst="line">
              <a:avLst/>
            </a:prstGeom>
            <a:noFill/>
            <a:ln w="222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80" name="Line 15">
              <a:extLst>
                <a:ext uri="{FF2B5EF4-FFF2-40B4-BE49-F238E27FC236}">
                  <a16:creationId xmlns:a16="http://schemas.microsoft.com/office/drawing/2014/main" id="{799D5851-6FD7-B072-C4AB-1938EA74B0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232"/>
              <a:ext cx="0" cy="144"/>
            </a:xfrm>
            <a:prstGeom prst="line">
              <a:avLst/>
            </a:prstGeom>
            <a:noFill/>
            <a:ln w="222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81" name="Line 16">
              <a:extLst>
                <a:ext uri="{FF2B5EF4-FFF2-40B4-BE49-F238E27FC236}">
                  <a16:creationId xmlns:a16="http://schemas.microsoft.com/office/drawing/2014/main" id="{380028F1-1BCD-3916-46E4-ACFAD335D9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376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sp>
        <p:nvSpPr>
          <p:cNvPr id="99333" name="Line 17">
            <a:extLst>
              <a:ext uri="{FF2B5EF4-FFF2-40B4-BE49-F238E27FC236}">
                <a16:creationId xmlns:a16="http://schemas.microsoft.com/office/drawing/2014/main" id="{F9BA3A52-6693-41A5-441C-E34C07BB9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371600"/>
            <a:ext cx="0" cy="40513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9334" name="Rectangle 18">
            <a:extLst>
              <a:ext uri="{FF2B5EF4-FFF2-40B4-BE49-F238E27FC236}">
                <a16:creationId xmlns:a16="http://schemas.microsoft.com/office/drawing/2014/main" id="{394DCFEA-5263-759C-6DC3-CDB0092B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6553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Università degli Studi di Padova</a:t>
            </a:r>
          </a:p>
          <a:p>
            <a:pPr>
              <a:spcBef>
                <a:spcPct val="50000"/>
              </a:spcBef>
            </a:pPr>
            <a:r>
              <a:rPr lang="it-IT" altLang="it-IT" b="1"/>
              <a:t>Facoltà di Ingegneria</a:t>
            </a:r>
          </a:p>
          <a:p>
            <a:pPr>
              <a:spcBef>
                <a:spcPct val="50000"/>
              </a:spcBef>
            </a:pPr>
            <a:r>
              <a:rPr lang="it-IT" altLang="it-IT" b="1"/>
              <a:t>Corso di Laurea in Ingegneria Meccanica</a:t>
            </a:r>
          </a:p>
        </p:txBody>
      </p:sp>
      <p:sp>
        <p:nvSpPr>
          <p:cNvPr id="99335" name="Rectangle 19">
            <a:extLst>
              <a:ext uri="{FF2B5EF4-FFF2-40B4-BE49-F238E27FC236}">
                <a16:creationId xmlns:a16="http://schemas.microsoft.com/office/drawing/2014/main" id="{652CBD37-8B9C-B487-F5DC-FEBD9FDFC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9800"/>
            <a:ext cx="86550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b="1"/>
              <a:t>ANALISI DELLA CORRELAZIONE TRA LUMINANZA E DISTANZA DI IMMAGINI AVENTI CARATTERISTICHE DI TRIDIMENSIONALITA’</a:t>
            </a:r>
          </a:p>
        </p:txBody>
      </p:sp>
      <p:sp>
        <p:nvSpPr>
          <p:cNvPr id="99336" name="Rectangle 20">
            <a:extLst>
              <a:ext uri="{FF2B5EF4-FFF2-40B4-BE49-F238E27FC236}">
                <a16:creationId xmlns:a16="http://schemas.microsoft.com/office/drawing/2014/main" id="{EABD951C-B0F5-EF1C-E5D0-6EB5570B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525" y="5181600"/>
            <a:ext cx="4892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it-IT" altLang="it-IT" sz="3200">
                <a:solidFill>
                  <a:schemeClr val="tx2"/>
                </a:solidFill>
              </a:rPr>
              <a:t>Relatore : Prof. Giulio Fanti</a:t>
            </a:r>
            <a:br>
              <a:rPr lang="it-IT" altLang="it-IT" sz="3200">
                <a:solidFill>
                  <a:schemeClr val="tx2"/>
                </a:solidFill>
              </a:rPr>
            </a:br>
            <a:r>
              <a:rPr lang="it-IT" altLang="it-IT" sz="3200">
                <a:solidFill>
                  <a:schemeClr val="tx2"/>
                </a:solidFill>
              </a:rPr>
              <a:t>Laureando : Claudio Mungai</a:t>
            </a:r>
          </a:p>
        </p:txBody>
      </p:sp>
      <p:pic>
        <p:nvPicPr>
          <p:cNvPr id="99337" name="Picture 21" descr="logo1">
            <a:extLst>
              <a:ext uri="{FF2B5EF4-FFF2-40B4-BE49-F238E27FC236}">
                <a16:creationId xmlns:a16="http://schemas.microsoft.com/office/drawing/2014/main" id="{4F994839-9D2E-13B3-81E6-810728E4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8" name="Group 22">
            <a:extLst>
              <a:ext uri="{FF2B5EF4-FFF2-40B4-BE49-F238E27FC236}">
                <a16:creationId xmlns:a16="http://schemas.microsoft.com/office/drawing/2014/main" id="{80298C84-DAA3-BC96-F3FB-E1511C26C2BF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267200"/>
            <a:ext cx="7861300" cy="635000"/>
            <a:chOff x="288" y="2640"/>
            <a:chExt cx="4952" cy="400"/>
          </a:xfrm>
        </p:grpSpPr>
        <p:pic>
          <p:nvPicPr>
            <p:cNvPr id="99367" name="Picture 23" descr="aerea">
              <a:extLst>
                <a:ext uri="{FF2B5EF4-FFF2-40B4-BE49-F238E27FC236}">
                  <a16:creationId xmlns:a16="http://schemas.microsoft.com/office/drawing/2014/main" id="{4D6403CC-3A7A-CB41-9FDD-E8BB2ED641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640"/>
              <a:ext cx="424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68" name="Picture 24" descr="cancellino render copy">
              <a:extLst>
                <a:ext uri="{FF2B5EF4-FFF2-40B4-BE49-F238E27FC236}">
                  <a16:creationId xmlns:a16="http://schemas.microsoft.com/office/drawing/2014/main" id="{EF7F4CC6-A248-C36B-F7C0-696A747B2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" y="2640"/>
              <a:ext cx="688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69" name="Picture 25" descr="cont piccolo">
              <a:extLst>
                <a:ext uri="{FF2B5EF4-FFF2-40B4-BE49-F238E27FC236}">
                  <a16:creationId xmlns:a16="http://schemas.microsoft.com/office/drawing/2014/main" id="{DBD3D585-F198-5114-744C-C5A8F91DE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" y="2640"/>
              <a:ext cx="272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70" name="Picture 26" descr="craig">
              <a:extLst>
                <a:ext uri="{FF2B5EF4-FFF2-40B4-BE49-F238E27FC236}">
                  <a16:creationId xmlns:a16="http://schemas.microsoft.com/office/drawing/2014/main" id="{0DA94346-9462-FAF7-65C7-F9F33B001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" y="2640"/>
              <a:ext cx="312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71" name="Picture 27" descr="mouse">
              <a:extLst>
                <a:ext uri="{FF2B5EF4-FFF2-40B4-BE49-F238E27FC236}">
                  <a16:creationId xmlns:a16="http://schemas.microsoft.com/office/drawing/2014/main" id="{C1241917-FBD5-1212-3A0A-E9C01B336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" y="2640"/>
              <a:ext cx="640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72" name="Picture 28" descr="fiori">
              <a:extLst>
                <a:ext uri="{FF2B5EF4-FFF2-40B4-BE49-F238E27FC236}">
                  <a16:creationId xmlns:a16="http://schemas.microsoft.com/office/drawing/2014/main" id="{1FAD255A-8E93-48F6-1414-95F6EEA28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" y="2640"/>
              <a:ext cx="304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73" name="Picture 29" descr="ombre piccolo">
              <a:extLst>
                <a:ext uri="{FF2B5EF4-FFF2-40B4-BE49-F238E27FC236}">
                  <a16:creationId xmlns:a16="http://schemas.microsoft.com/office/drawing/2014/main" id="{5DDA2CF5-9368-4339-625B-227C2ABC8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" y="2640"/>
              <a:ext cx="408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74" name="Picture 30" descr="sind telo">
              <a:extLst>
                <a:ext uri="{FF2B5EF4-FFF2-40B4-BE49-F238E27FC236}">
                  <a16:creationId xmlns:a16="http://schemas.microsoft.com/office/drawing/2014/main" id="{BBC9DF75-A7E1-FFA6-2DFC-70E239914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" y="2640"/>
              <a:ext cx="1200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375" name="Picture 31" descr="solidi">
              <a:extLst>
                <a:ext uri="{FF2B5EF4-FFF2-40B4-BE49-F238E27FC236}">
                  <a16:creationId xmlns:a16="http://schemas.microsoft.com/office/drawing/2014/main" id="{0D89F019-C599-DAD5-1408-832AF4D5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" y="2640"/>
              <a:ext cx="432" cy="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339" name="Group 32">
            <a:extLst>
              <a:ext uri="{FF2B5EF4-FFF2-40B4-BE49-F238E27FC236}">
                <a16:creationId xmlns:a16="http://schemas.microsoft.com/office/drawing/2014/main" id="{BBCD6113-AB2A-24EE-CF3E-4A0E241FA538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216400"/>
            <a:ext cx="3962400" cy="0"/>
            <a:chOff x="1680" y="528"/>
            <a:chExt cx="2496" cy="0"/>
          </a:xfrm>
        </p:grpSpPr>
        <p:sp>
          <p:nvSpPr>
            <p:cNvPr id="99354" name="Line 33">
              <a:extLst>
                <a:ext uri="{FF2B5EF4-FFF2-40B4-BE49-F238E27FC236}">
                  <a16:creationId xmlns:a16="http://schemas.microsoft.com/office/drawing/2014/main" id="{9BC08435-01D4-F58B-6DF8-545D0F12B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528"/>
              <a:ext cx="192" cy="0"/>
            </a:xfrm>
            <a:prstGeom prst="line">
              <a:avLst/>
            </a:prstGeom>
            <a:noFill/>
            <a:ln w="22225">
              <a:solidFill>
                <a:srgbClr val="0808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5" name="Line 34">
              <a:extLst>
                <a:ext uri="{FF2B5EF4-FFF2-40B4-BE49-F238E27FC236}">
                  <a16:creationId xmlns:a16="http://schemas.microsoft.com/office/drawing/2014/main" id="{FA2BDB79-20D0-C1C7-65D3-D90E974C3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528"/>
              <a:ext cx="192" cy="0"/>
            </a:xfrm>
            <a:prstGeom prst="line">
              <a:avLst/>
            </a:prstGeom>
            <a:noFill/>
            <a:ln w="2222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6" name="Line 35">
              <a:extLst>
                <a:ext uri="{FF2B5EF4-FFF2-40B4-BE49-F238E27FC236}">
                  <a16:creationId xmlns:a16="http://schemas.microsoft.com/office/drawing/2014/main" id="{2238F66E-4E6F-716E-EA19-E44DD21B9D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528"/>
              <a:ext cx="192" cy="0"/>
            </a:xfrm>
            <a:prstGeom prst="line">
              <a:avLst/>
            </a:prstGeom>
            <a:noFill/>
            <a:ln w="222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7" name="Line 36">
              <a:extLst>
                <a:ext uri="{FF2B5EF4-FFF2-40B4-BE49-F238E27FC236}">
                  <a16:creationId xmlns:a16="http://schemas.microsoft.com/office/drawing/2014/main" id="{EBEB1C62-C3EE-61CC-848E-1E19547AA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528"/>
              <a:ext cx="192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8" name="Line 37">
              <a:extLst>
                <a:ext uri="{FF2B5EF4-FFF2-40B4-BE49-F238E27FC236}">
                  <a16:creationId xmlns:a16="http://schemas.microsoft.com/office/drawing/2014/main" id="{B662C50E-D85C-EA76-3854-CADE119C7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528"/>
              <a:ext cx="192" cy="0"/>
            </a:xfrm>
            <a:prstGeom prst="line">
              <a:avLst/>
            </a:prstGeom>
            <a:noFill/>
            <a:ln w="222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9" name="Line 38">
              <a:extLst>
                <a:ext uri="{FF2B5EF4-FFF2-40B4-BE49-F238E27FC236}">
                  <a16:creationId xmlns:a16="http://schemas.microsoft.com/office/drawing/2014/main" id="{34F7E3B2-A48B-DF32-D7CC-A1F99203C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528"/>
              <a:ext cx="192" cy="0"/>
            </a:xfrm>
            <a:prstGeom prst="line">
              <a:avLst/>
            </a:prstGeom>
            <a:noFill/>
            <a:ln w="22225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60" name="Line 39">
              <a:extLst>
                <a:ext uri="{FF2B5EF4-FFF2-40B4-BE49-F238E27FC236}">
                  <a16:creationId xmlns:a16="http://schemas.microsoft.com/office/drawing/2014/main" id="{5174CD07-4839-C010-89C0-829F92EE4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528"/>
              <a:ext cx="192" cy="0"/>
            </a:xfrm>
            <a:prstGeom prst="line">
              <a:avLst/>
            </a:prstGeom>
            <a:noFill/>
            <a:ln w="22225">
              <a:solidFill>
                <a:srgbClr val="77777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61" name="Line 40">
              <a:extLst>
                <a:ext uri="{FF2B5EF4-FFF2-40B4-BE49-F238E27FC236}">
                  <a16:creationId xmlns:a16="http://schemas.microsoft.com/office/drawing/2014/main" id="{3AF5FEED-FE52-4015-482F-DE7B6D6E9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528"/>
              <a:ext cx="192" cy="0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62" name="Line 41">
              <a:extLst>
                <a:ext uri="{FF2B5EF4-FFF2-40B4-BE49-F238E27FC236}">
                  <a16:creationId xmlns:a16="http://schemas.microsoft.com/office/drawing/2014/main" id="{1919828A-CA0B-D487-0BDE-C7A360B342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528"/>
              <a:ext cx="192" cy="0"/>
            </a:xfrm>
            <a:prstGeom prst="line">
              <a:avLst/>
            </a:prstGeom>
            <a:noFill/>
            <a:ln w="222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63" name="Line 42">
              <a:extLst>
                <a:ext uri="{FF2B5EF4-FFF2-40B4-BE49-F238E27FC236}">
                  <a16:creationId xmlns:a16="http://schemas.microsoft.com/office/drawing/2014/main" id="{A4C433A5-72C3-62D9-94DC-95F3865345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528"/>
              <a:ext cx="192" cy="0"/>
            </a:xfrm>
            <a:prstGeom prst="line">
              <a:avLst/>
            </a:prstGeom>
            <a:noFill/>
            <a:ln w="222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64" name="Line 43">
              <a:extLst>
                <a:ext uri="{FF2B5EF4-FFF2-40B4-BE49-F238E27FC236}">
                  <a16:creationId xmlns:a16="http://schemas.microsoft.com/office/drawing/2014/main" id="{38508326-844E-2A74-0C72-73E2008A5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528"/>
              <a:ext cx="192" cy="0"/>
            </a:xfrm>
            <a:prstGeom prst="line">
              <a:avLst/>
            </a:prstGeom>
            <a:noFill/>
            <a:ln w="222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65" name="Line 44">
              <a:extLst>
                <a:ext uri="{FF2B5EF4-FFF2-40B4-BE49-F238E27FC236}">
                  <a16:creationId xmlns:a16="http://schemas.microsoft.com/office/drawing/2014/main" id="{315E0D1A-4B86-9A3D-ED45-39E6F14C3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528"/>
              <a:ext cx="192" cy="0"/>
            </a:xfrm>
            <a:prstGeom prst="line">
              <a:avLst/>
            </a:prstGeom>
            <a:noFill/>
            <a:ln w="222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66" name="Line 45">
              <a:extLst>
                <a:ext uri="{FF2B5EF4-FFF2-40B4-BE49-F238E27FC236}">
                  <a16:creationId xmlns:a16="http://schemas.microsoft.com/office/drawing/2014/main" id="{1AD93D54-8938-0A41-DF5F-FC721E745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528"/>
              <a:ext cx="192" cy="0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grpSp>
        <p:nvGrpSpPr>
          <p:cNvPr id="99340" name="Group 46">
            <a:extLst>
              <a:ext uri="{FF2B5EF4-FFF2-40B4-BE49-F238E27FC236}">
                <a16:creationId xmlns:a16="http://schemas.microsoft.com/office/drawing/2014/main" id="{31555C6D-CC33-63BC-7827-544A428607A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953000"/>
            <a:ext cx="3962400" cy="0"/>
            <a:chOff x="1680" y="528"/>
            <a:chExt cx="2496" cy="0"/>
          </a:xfrm>
        </p:grpSpPr>
        <p:sp>
          <p:nvSpPr>
            <p:cNvPr id="99341" name="Line 47">
              <a:extLst>
                <a:ext uri="{FF2B5EF4-FFF2-40B4-BE49-F238E27FC236}">
                  <a16:creationId xmlns:a16="http://schemas.microsoft.com/office/drawing/2014/main" id="{FCE4DE0D-CB46-0BB5-A004-E6546C19C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528"/>
              <a:ext cx="192" cy="0"/>
            </a:xfrm>
            <a:prstGeom prst="line">
              <a:avLst/>
            </a:prstGeom>
            <a:noFill/>
            <a:ln w="22225">
              <a:solidFill>
                <a:srgbClr val="0808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2" name="Line 48">
              <a:extLst>
                <a:ext uri="{FF2B5EF4-FFF2-40B4-BE49-F238E27FC236}">
                  <a16:creationId xmlns:a16="http://schemas.microsoft.com/office/drawing/2014/main" id="{495DA928-C8A5-38B2-F042-46C002E0E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528"/>
              <a:ext cx="192" cy="0"/>
            </a:xfrm>
            <a:prstGeom prst="line">
              <a:avLst/>
            </a:prstGeom>
            <a:noFill/>
            <a:ln w="22225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3" name="Line 49">
              <a:extLst>
                <a:ext uri="{FF2B5EF4-FFF2-40B4-BE49-F238E27FC236}">
                  <a16:creationId xmlns:a16="http://schemas.microsoft.com/office/drawing/2014/main" id="{BA278FCC-5DCB-5884-5DCE-E486349C3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528"/>
              <a:ext cx="192" cy="0"/>
            </a:xfrm>
            <a:prstGeom prst="line">
              <a:avLst/>
            </a:prstGeom>
            <a:noFill/>
            <a:ln w="222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4" name="Line 50">
              <a:extLst>
                <a:ext uri="{FF2B5EF4-FFF2-40B4-BE49-F238E27FC236}">
                  <a16:creationId xmlns:a16="http://schemas.microsoft.com/office/drawing/2014/main" id="{6F24AD57-50B2-6FA2-543F-FD33141CA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528"/>
              <a:ext cx="192" cy="0"/>
            </a:xfrm>
            <a:prstGeom prst="line">
              <a:avLst/>
            </a:prstGeom>
            <a:noFill/>
            <a:ln w="222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5" name="Line 51">
              <a:extLst>
                <a:ext uri="{FF2B5EF4-FFF2-40B4-BE49-F238E27FC236}">
                  <a16:creationId xmlns:a16="http://schemas.microsoft.com/office/drawing/2014/main" id="{9C39C12E-4E97-097D-72A0-DD1150F2AE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528"/>
              <a:ext cx="192" cy="0"/>
            </a:xfrm>
            <a:prstGeom prst="line">
              <a:avLst/>
            </a:prstGeom>
            <a:noFill/>
            <a:ln w="222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6" name="Line 52">
              <a:extLst>
                <a:ext uri="{FF2B5EF4-FFF2-40B4-BE49-F238E27FC236}">
                  <a16:creationId xmlns:a16="http://schemas.microsoft.com/office/drawing/2014/main" id="{F7AE43A4-CB40-ACD5-4570-E43EEF878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528"/>
              <a:ext cx="192" cy="0"/>
            </a:xfrm>
            <a:prstGeom prst="line">
              <a:avLst/>
            </a:prstGeom>
            <a:noFill/>
            <a:ln w="22225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7" name="Line 53">
              <a:extLst>
                <a:ext uri="{FF2B5EF4-FFF2-40B4-BE49-F238E27FC236}">
                  <a16:creationId xmlns:a16="http://schemas.microsoft.com/office/drawing/2014/main" id="{37C0CBEB-8780-3D0A-D275-D4982297F2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528"/>
              <a:ext cx="192" cy="0"/>
            </a:xfrm>
            <a:prstGeom prst="line">
              <a:avLst/>
            </a:prstGeom>
            <a:noFill/>
            <a:ln w="22225">
              <a:solidFill>
                <a:srgbClr val="77777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8" name="Line 54">
              <a:extLst>
                <a:ext uri="{FF2B5EF4-FFF2-40B4-BE49-F238E27FC236}">
                  <a16:creationId xmlns:a16="http://schemas.microsoft.com/office/drawing/2014/main" id="{7D156221-435E-30A9-E874-F174F0CDA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528"/>
              <a:ext cx="192" cy="0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49" name="Line 55">
              <a:extLst>
                <a:ext uri="{FF2B5EF4-FFF2-40B4-BE49-F238E27FC236}">
                  <a16:creationId xmlns:a16="http://schemas.microsoft.com/office/drawing/2014/main" id="{165A6DA9-E526-858D-3411-E14844FBA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528"/>
              <a:ext cx="192" cy="0"/>
            </a:xfrm>
            <a:prstGeom prst="line">
              <a:avLst/>
            </a:prstGeom>
            <a:noFill/>
            <a:ln w="222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0" name="Line 56">
              <a:extLst>
                <a:ext uri="{FF2B5EF4-FFF2-40B4-BE49-F238E27FC236}">
                  <a16:creationId xmlns:a16="http://schemas.microsoft.com/office/drawing/2014/main" id="{619B6671-8564-047E-68D2-321D9A6A3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528"/>
              <a:ext cx="192" cy="0"/>
            </a:xfrm>
            <a:prstGeom prst="line">
              <a:avLst/>
            </a:prstGeom>
            <a:noFill/>
            <a:ln w="222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1" name="Line 57">
              <a:extLst>
                <a:ext uri="{FF2B5EF4-FFF2-40B4-BE49-F238E27FC236}">
                  <a16:creationId xmlns:a16="http://schemas.microsoft.com/office/drawing/2014/main" id="{65E67E43-9DBF-FE73-99C9-DE1F73FE6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528"/>
              <a:ext cx="192" cy="0"/>
            </a:xfrm>
            <a:prstGeom prst="line">
              <a:avLst/>
            </a:prstGeom>
            <a:noFill/>
            <a:ln w="222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2" name="Line 58">
              <a:extLst>
                <a:ext uri="{FF2B5EF4-FFF2-40B4-BE49-F238E27FC236}">
                  <a16:creationId xmlns:a16="http://schemas.microsoft.com/office/drawing/2014/main" id="{4C1C2778-F9FA-3ED6-5619-B935E216CC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528"/>
              <a:ext cx="192" cy="0"/>
            </a:xfrm>
            <a:prstGeom prst="line">
              <a:avLst/>
            </a:prstGeom>
            <a:noFill/>
            <a:ln w="222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9353" name="Line 59">
              <a:extLst>
                <a:ext uri="{FF2B5EF4-FFF2-40B4-BE49-F238E27FC236}">
                  <a16:creationId xmlns:a16="http://schemas.microsoft.com/office/drawing/2014/main" id="{CD098C59-49F9-5973-F13B-C9B1C6E37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528"/>
              <a:ext cx="192" cy="0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numero diapositiva 3">
            <a:extLst>
              <a:ext uri="{FF2B5EF4-FFF2-40B4-BE49-F238E27FC236}">
                <a16:creationId xmlns:a16="http://schemas.microsoft.com/office/drawing/2014/main" id="{FBCB6B59-280B-0082-61B2-D015C3B9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034988-003D-4553-8788-7B90A0F84F83}" type="slidenum">
              <a:rPr lang="it-IT" altLang="it-IT" sz="1400"/>
              <a:pPr/>
              <a:t>17</a:t>
            </a:fld>
            <a:endParaRPr lang="it-IT" altLang="it-IT" sz="1400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CBC7680C-2F14-2924-2F6D-7DB748F69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67000"/>
            <a:ext cx="8610600" cy="914400"/>
          </a:xfrm>
          <a:prstGeom prst="rect">
            <a:avLst/>
          </a:prstGeom>
          <a:solidFill>
            <a:srgbClr val="CCFF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1444754A-88E9-A271-190F-7C2595C8D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14800"/>
            <a:ext cx="8610600" cy="914400"/>
          </a:xfrm>
          <a:prstGeom prst="rect">
            <a:avLst/>
          </a:prstGeom>
          <a:solidFill>
            <a:srgbClr val="FF99CC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0357" name="Rectangle 4">
            <a:extLst>
              <a:ext uri="{FF2B5EF4-FFF2-40B4-BE49-F238E27FC236}">
                <a16:creationId xmlns:a16="http://schemas.microsoft.com/office/drawing/2014/main" id="{DBECC2EC-883A-D8C1-8014-994083CF7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562600"/>
            <a:ext cx="8610600" cy="609600"/>
          </a:xfrm>
          <a:prstGeom prst="rect">
            <a:avLst/>
          </a:prstGeom>
          <a:solidFill>
            <a:srgbClr val="CC99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100358" name="Group 5">
            <a:extLst>
              <a:ext uri="{FF2B5EF4-FFF2-40B4-BE49-F238E27FC236}">
                <a16:creationId xmlns:a16="http://schemas.microsoft.com/office/drawing/2014/main" id="{50F946E7-35F1-BD73-D3D2-305D7527D54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181600"/>
            <a:ext cx="0" cy="1371600"/>
            <a:chOff x="1104" y="4656"/>
            <a:chExt cx="0" cy="864"/>
          </a:xfrm>
        </p:grpSpPr>
        <p:sp>
          <p:nvSpPr>
            <p:cNvPr id="100381" name="Line 6">
              <a:extLst>
                <a:ext uri="{FF2B5EF4-FFF2-40B4-BE49-F238E27FC236}">
                  <a16:creationId xmlns:a16="http://schemas.microsoft.com/office/drawing/2014/main" id="{79B2D3DB-4A8C-4037-F7FA-0EF98788D7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656"/>
              <a:ext cx="0" cy="144"/>
            </a:xfrm>
            <a:prstGeom prst="line">
              <a:avLst/>
            </a:prstGeom>
            <a:noFill/>
            <a:ln w="222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0382" name="Line 7">
              <a:extLst>
                <a:ext uri="{FF2B5EF4-FFF2-40B4-BE49-F238E27FC236}">
                  <a16:creationId xmlns:a16="http://schemas.microsoft.com/office/drawing/2014/main" id="{8C498F6E-827A-FF60-4DCD-4B30C53A00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800"/>
              <a:ext cx="0" cy="144"/>
            </a:xfrm>
            <a:prstGeom prst="line">
              <a:avLst/>
            </a:prstGeom>
            <a:noFill/>
            <a:ln w="222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0383" name="Line 8">
              <a:extLst>
                <a:ext uri="{FF2B5EF4-FFF2-40B4-BE49-F238E27FC236}">
                  <a16:creationId xmlns:a16="http://schemas.microsoft.com/office/drawing/2014/main" id="{FF0A9175-C965-A64F-E9BF-B73C75E36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944"/>
              <a:ext cx="0" cy="144"/>
            </a:xfrm>
            <a:prstGeom prst="line">
              <a:avLst/>
            </a:prstGeom>
            <a:noFill/>
            <a:ln w="22225">
              <a:solidFill>
                <a:srgbClr val="77777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0384" name="Line 9">
              <a:extLst>
                <a:ext uri="{FF2B5EF4-FFF2-40B4-BE49-F238E27FC236}">
                  <a16:creationId xmlns:a16="http://schemas.microsoft.com/office/drawing/2014/main" id="{AEB1498F-446C-D13F-21C6-FFD6AFA11C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088"/>
              <a:ext cx="0" cy="144"/>
            </a:xfrm>
            <a:prstGeom prst="line">
              <a:avLst/>
            </a:prstGeom>
            <a:noFill/>
            <a:ln w="222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0385" name="Line 10">
              <a:extLst>
                <a:ext uri="{FF2B5EF4-FFF2-40B4-BE49-F238E27FC236}">
                  <a16:creationId xmlns:a16="http://schemas.microsoft.com/office/drawing/2014/main" id="{46537C93-7D06-7CA9-4CA7-23186C8282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232"/>
              <a:ext cx="0" cy="144"/>
            </a:xfrm>
            <a:prstGeom prst="line">
              <a:avLst/>
            </a:prstGeom>
            <a:noFill/>
            <a:ln w="222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0386" name="Line 11">
              <a:extLst>
                <a:ext uri="{FF2B5EF4-FFF2-40B4-BE49-F238E27FC236}">
                  <a16:creationId xmlns:a16="http://schemas.microsoft.com/office/drawing/2014/main" id="{DDBDA37F-0C7C-1692-F302-F0ACE14FF0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376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grpSp>
        <p:nvGrpSpPr>
          <p:cNvPr id="100359" name="Group 12">
            <a:extLst>
              <a:ext uri="{FF2B5EF4-FFF2-40B4-BE49-F238E27FC236}">
                <a16:creationId xmlns:a16="http://schemas.microsoft.com/office/drawing/2014/main" id="{DBE41F09-AC0A-311D-1D56-66CD212DECD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1371600"/>
            <a:chOff x="144" y="48"/>
            <a:chExt cx="0" cy="864"/>
          </a:xfrm>
        </p:grpSpPr>
        <p:grpSp>
          <p:nvGrpSpPr>
            <p:cNvPr id="100374" name="Group 13">
              <a:extLst>
                <a:ext uri="{FF2B5EF4-FFF2-40B4-BE49-F238E27FC236}">
                  <a16:creationId xmlns:a16="http://schemas.microsoft.com/office/drawing/2014/main" id="{1402FCBE-2FC2-7828-716D-8729A569A7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92"/>
              <a:ext cx="0" cy="720"/>
              <a:chOff x="1008" y="3984"/>
              <a:chExt cx="0" cy="720"/>
            </a:xfrm>
          </p:grpSpPr>
          <p:sp>
            <p:nvSpPr>
              <p:cNvPr id="100376" name="Line 14">
                <a:extLst>
                  <a:ext uri="{FF2B5EF4-FFF2-40B4-BE49-F238E27FC236}">
                    <a16:creationId xmlns:a16="http://schemas.microsoft.com/office/drawing/2014/main" id="{CB8964EE-53AD-7C1A-7158-4528721CA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56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0377" name="Line 15">
                <a:extLst>
                  <a:ext uri="{FF2B5EF4-FFF2-40B4-BE49-F238E27FC236}">
                    <a16:creationId xmlns:a16="http://schemas.microsoft.com/office/drawing/2014/main" id="{13799B0C-84A8-2913-4E68-26D0768D8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41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0378" name="Line 16">
                <a:extLst>
                  <a:ext uri="{FF2B5EF4-FFF2-40B4-BE49-F238E27FC236}">
                    <a16:creationId xmlns:a16="http://schemas.microsoft.com/office/drawing/2014/main" id="{7D5612C6-EA2A-849C-066F-AAEF81034F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27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0379" name="Line 17">
                <a:extLst>
                  <a:ext uri="{FF2B5EF4-FFF2-40B4-BE49-F238E27FC236}">
                    <a16:creationId xmlns:a16="http://schemas.microsoft.com/office/drawing/2014/main" id="{874546EC-EE6C-9E55-1129-C46F54ECF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12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0380" name="Line 18">
                <a:extLst>
                  <a:ext uri="{FF2B5EF4-FFF2-40B4-BE49-F238E27FC236}">
                    <a16:creationId xmlns:a16="http://schemas.microsoft.com/office/drawing/2014/main" id="{16056394-0EF9-6A6B-26AB-4599F7226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398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00375" name="Line 19">
              <a:extLst>
                <a:ext uri="{FF2B5EF4-FFF2-40B4-BE49-F238E27FC236}">
                  <a16:creationId xmlns:a16="http://schemas.microsoft.com/office/drawing/2014/main" id="{92366625-C0BF-F419-C65A-1EAEFC0363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48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sp>
        <p:nvSpPr>
          <p:cNvPr id="100360" name="Line 20">
            <a:extLst>
              <a:ext uri="{FF2B5EF4-FFF2-40B4-BE49-F238E27FC236}">
                <a16:creationId xmlns:a16="http://schemas.microsoft.com/office/drawing/2014/main" id="{A2802897-DC2A-A1C2-88EE-540B88A0F8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0" cy="3733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0361" name="Text Box 21">
            <a:extLst>
              <a:ext uri="{FF2B5EF4-FFF2-40B4-BE49-F238E27FC236}">
                <a16:creationId xmlns:a16="http://schemas.microsoft.com/office/drawing/2014/main" id="{A4DAD958-35BD-D1E5-29BF-7CDCBE79C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295275"/>
            <a:ext cx="15271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>
                <a:latin typeface="Verdana" panose="020B0604030504040204" pitchFamily="34" charset="0"/>
              </a:rPr>
              <a:t>Scopo:</a:t>
            </a:r>
          </a:p>
          <a:p>
            <a:pPr eaLnBrk="1" hangingPunct="1"/>
            <a:endParaRPr lang="it-IT" altLang="it-IT" sz="1800" b="1"/>
          </a:p>
        </p:txBody>
      </p:sp>
      <p:sp>
        <p:nvSpPr>
          <p:cNvPr id="100362" name="Rectangle 22">
            <a:extLst>
              <a:ext uri="{FF2B5EF4-FFF2-40B4-BE49-F238E27FC236}">
                <a16:creationId xmlns:a16="http://schemas.microsoft.com/office/drawing/2014/main" id="{1DBF40FD-4004-19AA-C546-1A9F37CC4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905000"/>
            <a:ext cx="2000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>
                <a:latin typeface="Verdana" panose="020B0604030504040204" pitchFamily="34" charset="0"/>
              </a:rPr>
              <a:t>Metodo:</a:t>
            </a:r>
            <a:endParaRPr lang="it-IT" altLang="it-IT" b="1">
              <a:latin typeface="Verdana" panose="020B0604030504040204" pitchFamily="34" charset="0"/>
            </a:endParaRPr>
          </a:p>
        </p:txBody>
      </p:sp>
      <p:sp>
        <p:nvSpPr>
          <p:cNvPr id="100363" name="Rectangle 23">
            <a:extLst>
              <a:ext uri="{FF2B5EF4-FFF2-40B4-BE49-F238E27FC236}">
                <a16:creationId xmlns:a16="http://schemas.microsoft.com/office/drawing/2014/main" id="{915C89BA-BE77-2400-BD40-F7FD75BA6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36613"/>
            <a:ext cx="8458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/>
              <a:t>Analizzare immagini digitali per determinare le caratteristiche di tridimensionalità dell’ oggetto.</a:t>
            </a:r>
          </a:p>
        </p:txBody>
      </p:sp>
      <p:sp>
        <p:nvSpPr>
          <p:cNvPr id="100364" name="Text Box 24">
            <a:extLst>
              <a:ext uri="{FF2B5EF4-FFF2-40B4-BE49-F238E27FC236}">
                <a16:creationId xmlns:a16="http://schemas.microsoft.com/office/drawing/2014/main" id="{1BB59538-A444-2509-38D7-49AC2FDD7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9875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b="1"/>
              <a:t>Formulazione delle possibili correlazioni tra la luminaza dei pixel dell’immagine e la distanza dell’osservatore.</a:t>
            </a:r>
            <a:endParaRPr lang="it-IT" altLang="it-IT" sz="1800" b="1"/>
          </a:p>
        </p:txBody>
      </p:sp>
      <p:sp>
        <p:nvSpPr>
          <p:cNvPr id="100365" name="Text Box 25">
            <a:extLst>
              <a:ext uri="{FF2B5EF4-FFF2-40B4-BE49-F238E27FC236}">
                <a16:creationId xmlns:a16="http://schemas.microsoft.com/office/drawing/2014/main" id="{DB20FF64-810A-FA79-D4A1-719E3A5CB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114800"/>
            <a:ext cx="8001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b="1"/>
              <a:t>Determinazione sperimentale della distanza di alcuni punti-campione  dall’osservatore.</a:t>
            </a:r>
            <a:endParaRPr lang="it-IT" altLang="it-IT" sz="1800" b="1"/>
          </a:p>
        </p:txBody>
      </p:sp>
      <p:sp>
        <p:nvSpPr>
          <p:cNvPr id="100366" name="Text Box 26">
            <a:extLst>
              <a:ext uri="{FF2B5EF4-FFF2-40B4-BE49-F238E27FC236}">
                <a16:creationId xmlns:a16="http://schemas.microsoft.com/office/drawing/2014/main" id="{777C1981-BB5F-129D-41D6-269A3E9E5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388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/>
              <a:t>Valutazione della tridimensionalità.</a:t>
            </a:r>
          </a:p>
        </p:txBody>
      </p:sp>
      <p:sp>
        <p:nvSpPr>
          <p:cNvPr id="100367" name="AutoShape 27">
            <a:extLst>
              <a:ext uri="{FF2B5EF4-FFF2-40B4-BE49-F238E27FC236}">
                <a16:creationId xmlns:a16="http://schemas.microsoft.com/office/drawing/2014/main" id="{7696863D-AAA4-8A39-739A-7E84B86D28A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495800" y="37338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0368" name="AutoShape 28">
            <a:extLst>
              <a:ext uri="{FF2B5EF4-FFF2-40B4-BE49-F238E27FC236}">
                <a16:creationId xmlns:a16="http://schemas.microsoft.com/office/drawing/2014/main" id="{CFBE2C3D-7B0E-2C63-0334-72A5A55CCA2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495800" y="51816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0369" name="Line 29">
            <a:extLst>
              <a:ext uri="{FF2B5EF4-FFF2-40B4-BE49-F238E27FC236}">
                <a16:creationId xmlns:a16="http://schemas.microsoft.com/office/drawing/2014/main" id="{B6A925C1-168A-99B5-0DA9-7D8648E36A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0" y="3581400"/>
            <a:ext cx="0" cy="45720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370" name="Line 30">
            <a:extLst>
              <a:ext uri="{FF2B5EF4-FFF2-40B4-BE49-F238E27FC236}">
                <a16:creationId xmlns:a16="http://schemas.microsoft.com/office/drawing/2014/main" id="{7FE0D92B-CF17-8942-6205-586D0DB7EC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0" y="5029200"/>
            <a:ext cx="0" cy="45720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371" name="Line 31">
            <a:extLst>
              <a:ext uri="{FF2B5EF4-FFF2-40B4-BE49-F238E27FC236}">
                <a16:creationId xmlns:a16="http://schemas.microsoft.com/office/drawing/2014/main" id="{104D4477-E465-1B34-51D0-60D3E4810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372" name="Line 32">
            <a:extLst>
              <a:ext uri="{FF2B5EF4-FFF2-40B4-BE49-F238E27FC236}">
                <a16:creationId xmlns:a16="http://schemas.microsoft.com/office/drawing/2014/main" id="{A53E1A0B-7250-F8B2-E35E-1DF50C291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4384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373" name="Text Box 33">
            <a:extLst>
              <a:ext uri="{FF2B5EF4-FFF2-40B4-BE49-F238E27FC236}">
                <a16:creationId xmlns:a16="http://schemas.microsoft.com/office/drawing/2014/main" id="{9370C707-8989-58D0-7BD4-3C63D0657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050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numero diapositiva 3">
            <a:extLst>
              <a:ext uri="{FF2B5EF4-FFF2-40B4-BE49-F238E27FC236}">
                <a16:creationId xmlns:a16="http://schemas.microsoft.com/office/drawing/2014/main" id="{FF796DCC-697E-F649-73F4-A12B089E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72F1F7-484E-44A4-9008-96567641F71D}" type="slidenum">
              <a:rPr lang="it-IT" altLang="it-IT" sz="1400"/>
              <a:pPr/>
              <a:t>18</a:t>
            </a:fld>
            <a:endParaRPr lang="it-IT" altLang="it-IT" sz="1400"/>
          </a:p>
        </p:txBody>
      </p:sp>
      <p:grpSp>
        <p:nvGrpSpPr>
          <p:cNvPr id="101379" name="Group 2">
            <a:extLst>
              <a:ext uri="{FF2B5EF4-FFF2-40B4-BE49-F238E27FC236}">
                <a16:creationId xmlns:a16="http://schemas.microsoft.com/office/drawing/2014/main" id="{E2719509-70BB-F1F3-8CE8-9D08462B208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181600"/>
            <a:ext cx="0" cy="1371600"/>
            <a:chOff x="1104" y="4656"/>
            <a:chExt cx="0" cy="864"/>
          </a:xfrm>
        </p:grpSpPr>
        <p:sp>
          <p:nvSpPr>
            <p:cNvPr id="101421" name="Line 3">
              <a:extLst>
                <a:ext uri="{FF2B5EF4-FFF2-40B4-BE49-F238E27FC236}">
                  <a16:creationId xmlns:a16="http://schemas.microsoft.com/office/drawing/2014/main" id="{03AD16B1-283D-FD1F-F7B0-3BBEAFE59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656"/>
              <a:ext cx="0" cy="144"/>
            </a:xfrm>
            <a:prstGeom prst="line">
              <a:avLst/>
            </a:prstGeom>
            <a:noFill/>
            <a:ln w="222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22" name="Line 4">
              <a:extLst>
                <a:ext uri="{FF2B5EF4-FFF2-40B4-BE49-F238E27FC236}">
                  <a16:creationId xmlns:a16="http://schemas.microsoft.com/office/drawing/2014/main" id="{6388D283-1F31-117C-580C-D94CEFAA96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800"/>
              <a:ext cx="0" cy="144"/>
            </a:xfrm>
            <a:prstGeom prst="line">
              <a:avLst/>
            </a:prstGeom>
            <a:noFill/>
            <a:ln w="222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23" name="Line 5">
              <a:extLst>
                <a:ext uri="{FF2B5EF4-FFF2-40B4-BE49-F238E27FC236}">
                  <a16:creationId xmlns:a16="http://schemas.microsoft.com/office/drawing/2014/main" id="{93094441-61B3-94E7-EE32-376117CA3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944"/>
              <a:ext cx="0" cy="144"/>
            </a:xfrm>
            <a:prstGeom prst="line">
              <a:avLst/>
            </a:prstGeom>
            <a:noFill/>
            <a:ln w="22225">
              <a:solidFill>
                <a:srgbClr val="77777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24" name="Line 6">
              <a:extLst>
                <a:ext uri="{FF2B5EF4-FFF2-40B4-BE49-F238E27FC236}">
                  <a16:creationId xmlns:a16="http://schemas.microsoft.com/office/drawing/2014/main" id="{CACB28ED-971E-D688-BD38-7E4EC20D91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088"/>
              <a:ext cx="0" cy="144"/>
            </a:xfrm>
            <a:prstGeom prst="line">
              <a:avLst/>
            </a:prstGeom>
            <a:noFill/>
            <a:ln w="222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25" name="Line 7">
              <a:extLst>
                <a:ext uri="{FF2B5EF4-FFF2-40B4-BE49-F238E27FC236}">
                  <a16:creationId xmlns:a16="http://schemas.microsoft.com/office/drawing/2014/main" id="{4B0E9288-9A0D-F097-F854-A9DEAEDAE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232"/>
              <a:ext cx="0" cy="144"/>
            </a:xfrm>
            <a:prstGeom prst="line">
              <a:avLst/>
            </a:prstGeom>
            <a:noFill/>
            <a:ln w="222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26" name="Line 8">
              <a:extLst>
                <a:ext uri="{FF2B5EF4-FFF2-40B4-BE49-F238E27FC236}">
                  <a16:creationId xmlns:a16="http://schemas.microsoft.com/office/drawing/2014/main" id="{029FF6FD-A615-AA68-80FF-88754DA4AB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376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grpSp>
        <p:nvGrpSpPr>
          <p:cNvPr id="101380" name="Group 9">
            <a:extLst>
              <a:ext uri="{FF2B5EF4-FFF2-40B4-BE49-F238E27FC236}">
                <a16:creationId xmlns:a16="http://schemas.microsoft.com/office/drawing/2014/main" id="{D5AD6B3D-A7F1-E53A-F3DD-46D6FFB980B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1371600"/>
            <a:chOff x="144" y="48"/>
            <a:chExt cx="0" cy="864"/>
          </a:xfrm>
        </p:grpSpPr>
        <p:grpSp>
          <p:nvGrpSpPr>
            <p:cNvPr id="101414" name="Group 10">
              <a:extLst>
                <a:ext uri="{FF2B5EF4-FFF2-40B4-BE49-F238E27FC236}">
                  <a16:creationId xmlns:a16="http://schemas.microsoft.com/office/drawing/2014/main" id="{C0A5092C-1866-9F2D-89E5-7A2B04E8B8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92"/>
              <a:ext cx="0" cy="720"/>
              <a:chOff x="1008" y="3984"/>
              <a:chExt cx="0" cy="720"/>
            </a:xfrm>
          </p:grpSpPr>
          <p:sp>
            <p:nvSpPr>
              <p:cNvPr id="101416" name="Line 11">
                <a:extLst>
                  <a:ext uri="{FF2B5EF4-FFF2-40B4-BE49-F238E27FC236}">
                    <a16:creationId xmlns:a16="http://schemas.microsoft.com/office/drawing/2014/main" id="{893816EF-33DC-BFFC-99DA-24F88B613B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56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1417" name="Line 12">
                <a:extLst>
                  <a:ext uri="{FF2B5EF4-FFF2-40B4-BE49-F238E27FC236}">
                    <a16:creationId xmlns:a16="http://schemas.microsoft.com/office/drawing/2014/main" id="{97BC410C-41DC-AB10-2DBB-AE018949E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41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1418" name="Line 13">
                <a:extLst>
                  <a:ext uri="{FF2B5EF4-FFF2-40B4-BE49-F238E27FC236}">
                    <a16:creationId xmlns:a16="http://schemas.microsoft.com/office/drawing/2014/main" id="{4EBAF203-4B71-5EE6-D451-30E633FFA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27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1419" name="Line 14">
                <a:extLst>
                  <a:ext uri="{FF2B5EF4-FFF2-40B4-BE49-F238E27FC236}">
                    <a16:creationId xmlns:a16="http://schemas.microsoft.com/office/drawing/2014/main" id="{40720973-5D52-7B99-9EE5-418F8B7A6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12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1420" name="Line 15">
                <a:extLst>
                  <a:ext uri="{FF2B5EF4-FFF2-40B4-BE49-F238E27FC236}">
                    <a16:creationId xmlns:a16="http://schemas.microsoft.com/office/drawing/2014/main" id="{80F3AFDA-5D68-4E60-1404-2E0BE3251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398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01415" name="Line 16">
              <a:extLst>
                <a:ext uri="{FF2B5EF4-FFF2-40B4-BE49-F238E27FC236}">
                  <a16:creationId xmlns:a16="http://schemas.microsoft.com/office/drawing/2014/main" id="{60B2AF92-A5D4-A80B-827F-71FC5AB13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48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sp>
        <p:nvSpPr>
          <p:cNvPr id="101381" name="Line 17">
            <a:extLst>
              <a:ext uri="{FF2B5EF4-FFF2-40B4-BE49-F238E27FC236}">
                <a16:creationId xmlns:a16="http://schemas.microsoft.com/office/drawing/2014/main" id="{E0732FD8-5B9B-E088-5455-885BE8FB6D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0" cy="3733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1382" name="Text Box 18">
            <a:extLst>
              <a:ext uri="{FF2B5EF4-FFF2-40B4-BE49-F238E27FC236}">
                <a16:creationId xmlns:a16="http://schemas.microsoft.com/office/drawing/2014/main" id="{91F5F320-A2BC-921E-922E-FB842E409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28600"/>
            <a:ext cx="49958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latin typeface="Verdana" panose="020B0604030504040204" pitchFamily="34" charset="0"/>
              </a:rPr>
              <a:t>Grandezze di interesse di un’immagine sono:</a:t>
            </a:r>
            <a:endParaRPr lang="it-IT" altLang="it-IT" sz="1800" b="1"/>
          </a:p>
        </p:txBody>
      </p:sp>
      <p:grpSp>
        <p:nvGrpSpPr>
          <p:cNvPr id="101383" name="Group 19">
            <a:extLst>
              <a:ext uri="{FF2B5EF4-FFF2-40B4-BE49-F238E27FC236}">
                <a16:creationId xmlns:a16="http://schemas.microsoft.com/office/drawing/2014/main" id="{211370D4-70B0-525D-60F8-ACE59FE7B0BD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514600"/>
            <a:ext cx="6089650" cy="1600200"/>
            <a:chOff x="576" y="1488"/>
            <a:chExt cx="3836" cy="1008"/>
          </a:xfrm>
        </p:grpSpPr>
        <p:sp>
          <p:nvSpPr>
            <p:cNvPr id="101399" name="Oval 20">
              <a:extLst>
                <a:ext uri="{FF2B5EF4-FFF2-40B4-BE49-F238E27FC236}">
                  <a16:creationId xmlns:a16="http://schemas.microsoft.com/office/drawing/2014/main" id="{DE7E0E09-9CDC-8991-BA02-4F5313BCB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" y="1920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1400" name="Line 21">
              <a:extLst>
                <a:ext uri="{FF2B5EF4-FFF2-40B4-BE49-F238E27FC236}">
                  <a16:creationId xmlns:a16="http://schemas.microsoft.com/office/drawing/2014/main" id="{4BE527B0-565D-BD0F-D97F-423BE05E5F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4" y="1680"/>
              <a:ext cx="1968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01" name="Line 22">
              <a:extLst>
                <a:ext uri="{FF2B5EF4-FFF2-40B4-BE49-F238E27FC236}">
                  <a16:creationId xmlns:a16="http://schemas.microsoft.com/office/drawing/2014/main" id="{50150863-C7AA-4E7D-37E5-6E20C32416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6" y="1680"/>
              <a:ext cx="2016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02" name="Line 23">
              <a:extLst>
                <a:ext uri="{FF2B5EF4-FFF2-40B4-BE49-F238E27FC236}">
                  <a16:creationId xmlns:a16="http://schemas.microsoft.com/office/drawing/2014/main" id="{AC47A33A-B370-14B9-472D-F66328744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80" y="1680"/>
              <a:ext cx="1872" cy="81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03" name="Line 24">
              <a:extLst>
                <a:ext uri="{FF2B5EF4-FFF2-40B4-BE49-F238E27FC236}">
                  <a16:creationId xmlns:a16="http://schemas.microsoft.com/office/drawing/2014/main" id="{4675AD05-C860-1961-2690-3B334E24FE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88" y="1872"/>
              <a:ext cx="144" cy="52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04" name="Line 25">
              <a:extLst>
                <a:ext uri="{FF2B5EF4-FFF2-40B4-BE49-F238E27FC236}">
                  <a16:creationId xmlns:a16="http://schemas.microsoft.com/office/drawing/2014/main" id="{4FA418DB-406C-27CF-8F4B-D9DFF23571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8" y="1968"/>
              <a:ext cx="1680" cy="52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1405" name="Text Box 26">
              <a:extLst>
                <a:ext uri="{FF2B5EF4-FFF2-40B4-BE49-F238E27FC236}">
                  <a16:creationId xmlns:a16="http://schemas.microsoft.com/office/drawing/2014/main" id="{A0666533-B3BA-C05A-51F7-E7764E674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632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it-IT" altLang="it-IT" sz="1800" b="1"/>
                <a:t>Oggetto</a:t>
              </a:r>
            </a:p>
          </p:txBody>
        </p:sp>
        <p:sp>
          <p:nvSpPr>
            <p:cNvPr id="101406" name="Text Box 27">
              <a:extLst>
                <a:ext uri="{FF2B5EF4-FFF2-40B4-BE49-F238E27FC236}">
                  <a16:creationId xmlns:a16="http://schemas.microsoft.com/office/drawing/2014/main" id="{59A5AD20-6F40-E23B-7546-42FDDF96D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36"/>
              <a:ext cx="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it-IT" altLang="it-IT" sz="1800" b="1"/>
                <a:t>Osservatore</a:t>
              </a:r>
            </a:p>
          </p:txBody>
        </p:sp>
        <p:sp>
          <p:nvSpPr>
            <p:cNvPr id="101407" name="Text Box 28">
              <a:extLst>
                <a:ext uri="{FF2B5EF4-FFF2-40B4-BE49-F238E27FC236}">
                  <a16:creationId xmlns:a16="http://schemas.microsoft.com/office/drawing/2014/main" id="{CAE68572-C450-9ACD-98DD-DC3940DAE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996592">
              <a:off x="1996" y="2265"/>
              <a:ext cx="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it-IT" altLang="it-IT" sz="1800" b="1"/>
                <a:t>Distanza</a:t>
              </a:r>
            </a:p>
          </p:txBody>
        </p:sp>
        <p:grpSp>
          <p:nvGrpSpPr>
            <p:cNvPr id="101408" name="Group 29">
              <a:extLst>
                <a:ext uri="{FF2B5EF4-FFF2-40B4-BE49-F238E27FC236}">
                  <a16:creationId xmlns:a16="http://schemas.microsoft.com/office/drawing/2014/main" id="{68DC59B0-A30C-D80C-C83C-6AD0996AF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488"/>
              <a:ext cx="288" cy="288"/>
              <a:chOff x="3216" y="2688"/>
              <a:chExt cx="432" cy="336"/>
            </a:xfrm>
          </p:grpSpPr>
          <p:sp>
            <p:nvSpPr>
              <p:cNvPr id="101409" name="Rectangle 30">
                <a:extLst>
                  <a:ext uri="{FF2B5EF4-FFF2-40B4-BE49-F238E27FC236}">
                    <a16:creationId xmlns:a16="http://schemas.microsoft.com/office/drawing/2014/main" id="{2C831ECF-6994-0619-CE73-CB17A4A15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784"/>
                <a:ext cx="432" cy="24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1410" name="Oval 31">
                <a:extLst>
                  <a:ext uri="{FF2B5EF4-FFF2-40B4-BE49-F238E27FC236}">
                    <a16:creationId xmlns:a16="http://schemas.microsoft.com/office/drawing/2014/main" id="{56289DEF-14AA-ED1F-B04D-3490C664E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6" y="2802"/>
                <a:ext cx="192" cy="192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1411" name="Line 32">
                <a:extLst>
                  <a:ext uri="{FF2B5EF4-FFF2-40B4-BE49-F238E27FC236}">
                    <a16:creationId xmlns:a16="http://schemas.microsoft.com/office/drawing/2014/main" id="{04B6B45A-9919-BC5B-A00C-211A520FC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2688"/>
                <a:ext cx="48" cy="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1412" name="Line 33">
                <a:extLst>
                  <a:ext uri="{FF2B5EF4-FFF2-40B4-BE49-F238E27FC236}">
                    <a16:creationId xmlns:a16="http://schemas.microsoft.com/office/drawing/2014/main" id="{50A34A29-A077-1994-73F6-A41469DE1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04" y="2688"/>
                <a:ext cx="48" cy="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1413" name="Line 34">
                <a:extLst>
                  <a:ext uri="{FF2B5EF4-FFF2-40B4-BE49-F238E27FC236}">
                    <a16:creationId xmlns:a16="http://schemas.microsoft.com/office/drawing/2014/main" id="{835F3974-548B-715A-488B-2315560A6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2688"/>
                <a:ext cx="144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pic>
        <p:nvPicPr>
          <p:cNvPr id="101384" name="Picture 35" descr="scala di grigio">
            <a:extLst>
              <a:ext uri="{FF2B5EF4-FFF2-40B4-BE49-F238E27FC236}">
                <a16:creationId xmlns:a16="http://schemas.microsoft.com/office/drawing/2014/main" id="{683DACC9-839E-8698-E129-98E939805C1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62600"/>
            <a:ext cx="531495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5" name="Text Box 36">
            <a:extLst>
              <a:ext uri="{FF2B5EF4-FFF2-40B4-BE49-F238E27FC236}">
                <a16:creationId xmlns:a16="http://schemas.microsoft.com/office/drawing/2014/main" id="{AA31722E-D16A-4443-1DD4-FFCFEBA9E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5627688"/>
            <a:ext cx="40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bg1"/>
                </a:solidFill>
                <a:latin typeface="Verdana" panose="020B0604030504040204" pitchFamily="34" charset="0"/>
              </a:rPr>
              <a:t>0</a:t>
            </a:r>
          </a:p>
        </p:txBody>
      </p:sp>
      <p:sp>
        <p:nvSpPr>
          <p:cNvPr id="101386" name="Text Box 37">
            <a:extLst>
              <a:ext uri="{FF2B5EF4-FFF2-40B4-BE49-F238E27FC236}">
                <a16:creationId xmlns:a16="http://schemas.microsoft.com/office/drawing/2014/main" id="{A33A2C30-B4E0-1780-A976-E8C40877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627688"/>
            <a:ext cx="83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>
                <a:latin typeface="Verdana" panose="020B0604030504040204" pitchFamily="34" charset="0"/>
              </a:rPr>
              <a:t>255</a:t>
            </a:r>
          </a:p>
        </p:txBody>
      </p:sp>
      <p:sp>
        <p:nvSpPr>
          <p:cNvPr id="101387" name="Rectangle 38">
            <a:extLst>
              <a:ext uri="{FF2B5EF4-FFF2-40B4-BE49-F238E27FC236}">
                <a16:creationId xmlns:a16="http://schemas.microsoft.com/office/drawing/2014/main" id="{736D6EE8-3D02-E43E-9586-3D400F38A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676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/>
              <a:t>La </a:t>
            </a:r>
            <a:r>
              <a:rPr lang="it-IT" altLang="it-IT" b="1">
                <a:latin typeface="Verdana" panose="020B0604030504040204" pitchFamily="34" charset="0"/>
              </a:rPr>
              <a:t>distanza</a:t>
            </a:r>
            <a:r>
              <a:rPr lang="it-IT" altLang="it-IT" b="1"/>
              <a:t> tra l’oggetto e l’osservatore.</a:t>
            </a:r>
          </a:p>
        </p:txBody>
      </p:sp>
      <p:sp>
        <p:nvSpPr>
          <p:cNvPr id="101388" name="Rectangle 39">
            <a:extLst>
              <a:ext uri="{FF2B5EF4-FFF2-40B4-BE49-F238E27FC236}">
                <a16:creationId xmlns:a16="http://schemas.microsoft.com/office/drawing/2014/main" id="{1C1C3D38-5CE4-251A-60A7-BC1C3D40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4297363"/>
            <a:ext cx="782478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La</a:t>
            </a:r>
            <a:r>
              <a:rPr lang="it-IT" altLang="it-IT" sz="2800" b="1"/>
              <a:t> </a:t>
            </a:r>
            <a:r>
              <a:rPr lang="it-IT" altLang="it-IT" b="1">
                <a:latin typeface="Verdana" panose="020B0604030504040204" pitchFamily="34" charset="0"/>
              </a:rPr>
              <a:t>luminanza, </a:t>
            </a:r>
            <a:r>
              <a:rPr lang="it-IT" altLang="it-IT" b="1"/>
              <a:t>cioè</a:t>
            </a:r>
            <a:r>
              <a:rPr lang="it-IT" altLang="it-IT"/>
              <a:t> </a:t>
            </a:r>
            <a:r>
              <a:rPr lang="it-IT" altLang="it-IT" b="1"/>
              <a:t>il valore dei livelli di grigio dei pixel che compongono l’immagine digitale.</a:t>
            </a:r>
          </a:p>
        </p:txBody>
      </p:sp>
      <p:grpSp>
        <p:nvGrpSpPr>
          <p:cNvPr id="101389" name="Group 40">
            <a:extLst>
              <a:ext uri="{FF2B5EF4-FFF2-40B4-BE49-F238E27FC236}">
                <a16:creationId xmlns:a16="http://schemas.microsoft.com/office/drawing/2014/main" id="{3582093E-EEE3-1E15-F6CB-235923D69C23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508125"/>
            <a:ext cx="914400" cy="701675"/>
            <a:chOff x="288" y="950"/>
            <a:chExt cx="576" cy="442"/>
          </a:xfrm>
        </p:grpSpPr>
        <p:sp>
          <p:nvSpPr>
            <p:cNvPr id="101397" name="Rectangle 41">
              <a:extLst>
                <a:ext uri="{FF2B5EF4-FFF2-40B4-BE49-F238E27FC236}">
                  <a16:creationId xmlns:a16="http://schemas.microsoft.com/office/drawing/2014/main" id="{355B3E8F-11EC-8D89-29C6-40477B4CA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960"/>
              <a:ext cx="432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1398" name="Text Box 42">
              <a:extLst>
                <a:ext uri="{FF2B5EF4-FFF2-40B4-BE49-F238E27FC236}">
                  <a16:creationId xmlns:a16="http://schemas.microsoft.com/office/drawing/2014/main" id="{E98CEED4-5C63-EF0D-24F6-D5151D416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950"/>
              <a:ext cx="5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4000" b="1">
                  <a:solidFill>
                    <a:schemeClr val="bg1"/>
                  </a:solidFill>
                  <a:latin typeface="Verdana" panose="020B0604030504040204" pitchFamily="34" charset="0"/>
                </a:rPr>
                <a:t>A</a:t>
              </a:r>
            </a:p>
          </p:txBody>
        </p:sp>
      </p:grpSp>
      <p:grpSp>
        <p:nvGrpSpPr>
          <p:cNvPr id="101390" name="Group 43">
            <a:extLst>
              <a:ext uri="{FF2B5EF4-FFF2-40B4-BE49-F238E27FC236}">
                <a16:creationId xmlns:a16="http://schemas.microsoft.com/office/drawing/2014/main" id="{BB7341B7-0ACE-D215-BF57-9842ADC1CB54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419600"/>
            <a:ext cx="914400" cy="701675"/>
            <a:chOff x="240" y="2544"/>
            <a:chExt cx="576" cy="442"/>
          </a:xfrm>
        </p:grpSpPr>
        <p:sp>
          <p:nvSpPr>
            <p:cNvPr id="101395" name="Rectangle 44">
              <a:extLst>
                <a:ext uri="{FF2B5EF4-FFF2-40B4-BE49-F238E27FC236}">
                  <a16:creationId xmlns:a16="http://schemas.microsoft.com/office/drawing/2014/main" id="{9785D659-DA25-17F4-D731-046CF5FE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544"/>
              <a:ext cx="432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1396" name="Text Box 45">
              <a:extLst>
                <a:ext uri="{FF2B5EF4-FFF2-40B4-BE49-F238E27FC236}">
                  <a16:creationId xmlns:a16="http://schemas.microsoft.com/office/drawing/2014/main" id="{64E14EF2-4571-8289-747D-DDB47116A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" y="2544"/>
              <a:ext cx="5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4000" b="1">
                  <a:solidFill>
                    <a:schemeClr val="bg1"/>
                  </a:solidFill>
                  <a:latin typeface="Verdana" panose="020B0604030504040204" pitchFamily="34" charset="0"/>
                </a:rPr>
                <a:t>B</a:t>
              </a:r>
            </a:p>
          </p:txBody>
        </p:sp>
      </p:grpSp>
      <p:sp>
        <p:nvSpPr>
          <p:cNvPr id="101391" name="Line 46">
            <a:extLst>
              <a:ext uri="{FF2B5EF4-FFF2-40B4-BE49-F238E27FC236}">
                <a16:creationId xmlns:a16="http://schemas.microsoft.com/office/drawing/2014/main" id="{2F88B4AC-A13E-9B85-578B-3B4627573AE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392" name="Line 47">
            <a:extLst>
              <a:ext uri="{FF2B5EF4-FFF2-40B4-BE49-F238E27FC236}">
                <a16:creationId xmlns:a16="http://schemas.microsoft.com/office/drawing/2014/main" id="{7564D082-FC1F-FFF1-BBAB-15A3881F0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3622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393" name="Line 48">
            <a:extLst>
              <a:ext uri="{FF2B5EF4-FFF2-40B4-BE49-F238E27FC236}">
                <a16:creationId xmlns:a16="http://schemas.microsoft.com/office/drawing/2014/main" id="{0E7F91D4-B09E-9940-E021-CAA73AA82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2578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1394" name="Text Box 49">
            <a:extLst>
              <a:ext uri="{FF2B5EF4-FFF2-40B4-BE49-F238E27FC236}">
                <a16:creationId xmlns:a16="http://schemas.microsoft.com/office/drawing/2014/main" id="{C2284E11-7AD0-AEE3-2BDB-9FCD92019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numero diapositiva 3">
            <a:extLst>
              <a:ext uri="{FF2B5EF4-FFF2-40B4-BE49-F238E27FC236}">
                <a16:creationId xmlns:a16="http://schemas.microsoft.com/office/drawing/2014/main" id="{EC4BD136-2494-F9BC-AB6B-B4F6BE67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81138-D61F-492F-A5A0-A21FDCFD403A}" type="slidenum">
              <a:rPr lang="it-IT" altLang="it-IT" sz="1400"/>
              <a:pPr/>
              <a:t>19</a:t>
            </a:fld>
            <a:endParaRPr lang="it-IT" altLang="it-IT" sz="1400"/>
          </a:p>
        </p:txBody>
      </p:sp>
      <p:sp>
        <p:nvSpPr>
          <p:cNvPr id="102403" name="Text Box 2">
            <a:extLst>
              <a:ext uri="{FF2B5EF4-FFF2-40B4-BE49-F238E27FC236}">
                <a16:creationId xmlns:a16="http://schemas.microsoft.com/office/drawing/2014/main" id="{31833767-9701-749B-C916-32EC72FED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latin typeface="Verdana" panose="020B0604030504040204" pitchFamily="34" charset="0"/>
              </a:rPr>
              <a:t>Percezione della tridimensionalità:</a:t>
            </a:r>
            <a:endParaRPr lang="it-IT" altLang="it-IT" sz="1800" b="1"/>
          </a:p>
        </p:txBody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4B0867BE-16E8-2C40-A779-9C54EFED6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614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Come l’uomo percepisce la tridimensionalità?</a:t>
            </a:r>
          </a:p>
        </p:txBody>
      </p:sp>
      <p:pic>
        <p:nvPicPr>
          <p:cNvPr id="102405" name="Picture 4" descr="chiaroscuro">
            <a:extLst>
              <a:ext uri="{FF2B5EF4-FFF2-40B4-BE49-F238E27FC236}">
                <a16:creationId xmlns:a16="http://schemas.microsoft.com/office/drawing/2014/main" id="{F2E3D1CF-1229-849A-3B1B-6870FE9F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67138"/>
            <a:ext cx="1295400" cy="12493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5" descr="sovrapposizione">
            <a:extLst>
              <a:ext uri="{FF2B5EF4-FFF2-40B4-BE49-F238E27FC236}">
                <a16:creationId xmlns:a16="http://schemas.microsoft.com/office/drawing/2014/main" id="{3DBCC165-9470-B69A-2436-8336D9B49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95538"/>
            <a:ext cx="1304925" cy="12700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6" descr="dimensioni relative">
            <a:extLst>
              <a:ext uri="{FF2B5EF4-FFF2-40B4-BE49-F238E27FC236}">
                <a16:creationId xmlns:a16="http://schemas.microsoft.com/office/drawing/2014/main" id="{1FA22A23-3845-578B-73F1-57B0BB5C9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5538"/>
            <a:ext cx="1295400" cy="12398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7" descr="altezza">
            <a:extLst>
              <a:ext uri="{FF2B5EF4-FFF2-40B4-BE49-F238E27FC236}">
                <a16:creationId xmlns:a16="http://schemas.microsoft.com/office/drawing/2014/main" id="{FCA82CFA-51EE-C197-ED3B-830CFD9F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38738"/>
            <a:ext cx="1295400" cy="12525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9" name="Picture 8" descr="prosp aerea foto">
            <a:extLst>
              <a:ext uri="{FF2B5EF4-FFF2-40B4-BE49-F238E27FC236}">
                <a16:creationId xmlns:a16="http://schemas.microsoft.com/office/drawing/2014/main" id="{7307E1ED-9D43-7753-92A7-D73F7C48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92538"/>
            <a:ext cx="1304925" cy="12239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0" name="Picture 9" descr="texture">
            <a:extLst>
              <a:ext uri="{FF2B5EF4-FFF2-40B4-BE49-F238E27FC236}">
                <a16:creationId xmlns:a16="http://schemas.microsoft.com/office/drawing/2014/main" id="{0C4B6F92-208B-CA21-B3B7-365F80D0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38738"/>
            <a:ext cx="1304925" cy="12620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1" name="Line 10">
            <a:extLst>
              <a:ext uri="{FF2B5EF4-FFF2-40B4-BE49-F238E27FC236}">
                <a16:creationId xmlns:a16="http://schemas.microsoft.com/office/drawing/2014/main" id="{20AE2B75-D120-3B3F-5816-182E7E0DD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76400"/>
            <a:ext cx="0" cy="4953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2" name="Line 11">
            <a:extLst>
              <a:ext uri="{FF2B5EF4-FFF2-40B4-BE49-F238E27FC236}">
                <a16:creationId xmlns:a16="http://schemas.microsoft.com/office/drawing/2014/main" id="{7E7E98C0-BF6D-7AB5-5E88-BAC529BB0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6629400"/>
            <a:ext cx="4191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3" name="Line 12">
            <a:extLst>
              <a:ext uri="{FF2B5EF4-FFF2-40B4-BE49-F238E27FC236}">
                <a16:creationId xmlns:a16="http://schemas.microsoft.com/office/drawing/2014/main" id="{C1F19584-1547-645E-0042-9DED3EBCA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30480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4" name="Line 13">
            <a:extLst>
              <a:ext uri="{FF2B5EF4-FFF2-40B4-BE49-F238E27FC236}">
                <a16:creationId xmlns:a16="http://schemas.microsoft.com/office/drawing/2014/main" id="{303DB3FC-126A-E99C-6407-37E7F5BBE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44196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5" name="Line 14">
            <a:extLst>
              <a:ext uri="{FF2B5EF4-FFF2-40B4-BE49-F238E27FC236}">
                <a16:creationId xmlns:a16="http://schemas.microsoft.com/office/drawing/2014/main" id="{FFC12A16-01AC-8DB1-8A7A-7581CDF14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57912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6" name="Line 15">
            <a:extLst>
              <a:ext uri="{FF2B5EF4-FFF2-40B4-BE49-F238E27FC236}">
                <a16:creationId xmlns:a16="http://schemas.microsoft.com/office/drawing/2014/main" id="{299C6230-92E7-A3E4-59B1-2142AA724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0480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7" name="Line 16">
            <a:extLst>
              <a:ext uri="{FF2B5EF4-FFF2-40B4-BE49-F238E27FC236}">
                <a16:creationId xmlns:a16="http://schemas.microsoft.com/office/drawing/2014/main" id="{58E52154-34F5-1036-8A06-D90EB337E1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4196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8" name="Line 17">
            <a:extLst>
              <a:ext uri="{FF2B5EF4-FFF2-40B4-BE49-F238E27FC236}">
                <a16:creationId xmlns:a16="http://schemas.microsoft.com/office/drawing/2014/main" id="{27725B19-8C25-3B78-50C9-E07BD4E51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7912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19" name="Text Box 18">
            <a:extLst>
              <a:ext uri="{FF2B5EF4-FFF2-40B4-BE49-F238E27FC236}">
                <a16:creationId xmlns:a16="http://schemas.microsoft.com/office/drawing/2014/main" id="{6D2509AC-DCF2-2200-60DC-AEA6DA33D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191000"/>
            <a:ext cx="1874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000" b="1"/>
              <a:t>Ombreggiatura</a:t>
            </a:r>
          </a:p>
        </p:txBody>
      </p:sp>
      <p:sp>
        <p:nvSpPr>
          <p:cNvPr id="102420" name="Text Box 19">
            <a:extLst>
              <a:ext uri="{FF2B5EF4-FFF2-40B4-BE49-F238E27FC236}">
                <a16:creationId xmlns:a16="http://schemas.microsoft.com/office/drawing/2014/main" id="{8EC592CF-A051-0D41-9478-FE84EC237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2819400"/>
            <a:ext cx="246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 b="1"/>
              <a:t>Dimensioni relative</a:t>
            </a:r>
          </a:p>
        </p:txBody>
      </p:sp>
      <p:sp>
        <p:nvSpPr>
          <p:cNvPr id="102421" name="Text Box 20">
            <a:extLst>
              <a:ext uri="{FF2B5EF4-FFF2-40B4-BE49-F238E27FC236}">
                <a16:creationId xmlns:a16="http://schemas.microsoft.com/office/drawing/2014/main" id="{2DE7568A-CD36-5A7D-8367-003972F82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5562600"/>
            <a:ext cx="2030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 b="1"/>
              <a:t>Altezza sul piano</a:t>
            </a:r>
          </a:p>
        </p:txBody>
      </p:sp>
      <p:sp>
        <p:nvSpPr>
          <p:cNvPr id="102422" name="Text Box 21">
            <a:extLst>
              <a:ext uri="{FF2B5EF4-FFF2-40B4-BE49-F238E27FC236}">
                <a16:creationId xmlns:a16="http://schemas.microsoft.com/office/drawing/2014/main" id="{0544E59A-A31A-E7AC-9A84-E8E0E0A00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2819400"/>
            <a:ext cx="201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000" b="1"/>
              <a:t>Sovrapposizione	</a:t>
            </a:r>
          </a:p>
        </p:txBody>
      </p:sp>
      <p:sp>
        <p:nvSpPr>
          <p:cNvPr id="102423" name="Text Box 22">
            <a:extLst>
              <a:ext uri="{FF2B5EF4-FFF2-40B4-BE49-F238E27FC236}">
                <a16:creationId xmlns:a16="http://schemas.microsoft.com/office/drawing/2014/main" id="{F3FE259B-4841-0B61-F5C5-AC0752E40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38" y="5562600"/>
            <a:ext cx="223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 b="1"/>
              <a:t>Gradienti di trama</a:t>
            </a:r>
          </a:p>
        </p:txBody>
      </p:sp>
      <p:sp>
        <p:nvSpPr>
          <p:cNvPr id="102424" name="Text Box 23">
            <a:extLst>
              <a:ext uri="{FF2B5EF4-FFF2-40B4-BE49-F238E27FC236}">
                <a16:creationId xmlns:a16="http://schemas.microsoft.com/office/drawing/2014/main" id="{B8F59C04-0AF9-C623-61F4-2DAAFF7C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4191000"/>
            <a:ext cx="2079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000" b="1"/>
              <a:t>Prospettiva aerea</a:t>
            </a:r>
          </a:p>
        </p:txBody>
      </p:sp>
      <p:sp>
        <p:nvSpPr>
          <p:cNvPr id="102425" name="Text Box 24">
            <a:extLst>
              <a:ext uri="{FF2B5EF4-FFF2-40B4-BE49-F238E27FC236}">
                <a16:creationId xmlns:a16="http://schemas.microsoft.com/office/drawing/2014/main" id="{F03136BF-1648-9646-8573-CEDF80B98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1447800"/>
            <a:ext cx="162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b="1"/>
              <a:t>Esperienza</a:t>
            </a:r>
          </a:p>
        </p:txBody>
      </p:sp>
      <p:sp>
        <p:nvSpPr>
          <p:cNvPr id="102426" name="Text Box 25">
            <a:extLst>
              <a:ext uri="{FF2B5EF4-FFF2-40B4-BE49-F238E27FC236}">
                <a16:creationId xmlns:a16="http://schemas.microsoft.com/office/drawing/2014/main" id="{745B5FBB-0FA0-1744-6784-C0C8633DB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38" y="1295400"/>
            <a:ext cx="21129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Visione stereoscopica</a:t>
            </a:r>
          </a:p>
        </p:txBody>
      </p:sp>
      <p:sp>
        <p:nvSpPr>
          <p:cNvPr id="102427" name="Line 26">
            <a:extLst>
              <a:ext uri="{FF2B5EF4-FFF2-40B4-BE49-F238E27FC236}">
                <a16:creationId xmlns:a16="http://schemas.microsoft.com/office/drawing/2014/main" id="{83E677DB-75A0-82C2-1942-1ACE58C71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2428" name="Picture 27" descr="stereoscopia">
            <a:extLst>
              <a:ext uri="{FF2B5EF4-FFF2-40B4-BE49-F238E27FC236}">
                <a16:creationId xmlns:a16="http://schemas.microsoft.com/office/drawing/2014/main" id="{BD53E2CD-31E3-0300-EB1B-A908DB10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47738"/>
            <a:ext cx="1295400" cy="1295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9" name="Picture 28" descr="fiore">
            <a:extLst>
              <a:ext uri="{FF2B5EF4-FFF2-40B4-BE49-F238E27FC236}">
                <a16:creationId xmlns:a16="http://schemas.microsoft.com/office/drawing/2014/main" id="{BDF3F071-B98E-647A-10F2-7E6C607B8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947738"/>
            <a:ext cx="1282700" cy="1295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0" name="Line 29">
            <a:extLst>
              <a:ext uri="{FF2B5EF4-FFF2-40B4-BE49-F238E27FC236}">
                <a16:creationId xmlns:a16="http://schemas.microsoft.com/office/drawing/2014/main" id="{D8CA39DD-AA1E-830F-B02C-09AD388699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16764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31" name="Line 30">
            <a:extLst>
              <a:ext uri="{FF2B5EF4-FFF2-40B4-BE49-F238E27FC236}">
                <a16:creationId xmlns:a16="http://schemas.microsoft.com/office/drawing/2014/main" id="{3F662503-4FDA-ECF3-D610-A331A84AC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6764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32" name="Line 31">
            <a:extLst>
              <a:ext uri="{FF2B5EF4-FFF2-40B4-BE49-F238E27FC236}">
                <a16:creationId xmlns:a16="http://schemas.microsoft.com/office/drawing/2014/main" id="{BE7ABA3B-E74E-7719-82D8-01D5DB1C0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676400"/>
            <a:ext cx="0" cy="4953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pSp>
        <p:nvGrpSpPr>
          <p:cNvPr id="102433" name="Group 32">
            <a:extLst>
              <a:ext uri="{FF2B5EF4-FFF2-40B4-BE49-F238E27FC236}">
                <a16:creationId xmlns:a16="http://schemas.microsoft.com/office/drawing/2014/main" id="{F7E52CFF-5754-8B5F-B824-0C4EA26AC7E8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76200"/>
            <a:ext cx="0" cy="1371600"/>
            <a:chOff x="144" y="48"/>
            <a:chExt cx="0" cy="864"/>
          </a:xfrm>
        </p:grpSpPr>
        <p:grpSp>
          <p:nvGrpSpPr>
            <p:cNvPr id="102443" name="Group 33">
              <a:extLst>
                <a:ext uri="{FF2B5EF4-FFF2-40B4-BE49-F238E27FC236}">
                  <a16:creationId xmlns:a16="http://schemas.microsoft.com/office/drawing/2014/main" id="{78C56C41-264D-2E03-7714-2A281AE16B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92"/>
              <a:ext cx="0" cy="720"/>
              <a:chOff x="1008" y="3984"/>
              <a:chExt cx="0" cy="720"/>
            </a:xfrm>
          </p:grpSpPr>
          <p:sp>
            <p:nvSpPr>
              <p:cNvPr id="102445" name="Line 34">
                <a:extLst>
                  <a:ext uri="{FF2B5EF4-FFF2-40B4-BE49-F238E27FC236}">
                    <a16:creationId xmlns:a16="http://schemas.microsoft.com/office/drawing/2014/main" id="{9481C994-B64A-1DC0-A7F6-430B8A2BD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56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2446" name="Line 35">
                <a:extLst>
                  <a:ext uri="{FF2B5EF4-FFF2-40B4-BE49-F238E27FC236}">
                    <a16:creationId xmlns:a16="http://schemas.microsoft.com/office/drawing/2014/main" id="{781BE83F-3775-8C3A-D906-5EC6EBB2D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41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2447" name="Line 36">
                <a:extLst>
                  <a:ext uri="{FF2B5EF4-FFF2-40B4-BE49-F238E27FC236}">
                    <a16:creationId xmlns:a16="http://schemas.microsoft.com/office/drawing/2014/main" id="{7B5724CD-8C70-C615-A493-029F77BB0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27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2448" name="Line 37">
                <a:extLst>
                  <a:ext uri="{FF2B5EF4-FFF2-40B4-BE49-F238E27FC236}">
                    <a16:creationId xmlns:a16="http://schemas.microsoft.com/office/drawing/2014/main" id="{6E6289A8-EAE6-8D16-E5BB-0493601D5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412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2449" name="Line 38">
                <a:extLst>
                  <a:ext uri="{FF2B5EF4-FFF2-40B4-BE49-F238E27FC236}">
                    <a16:creationId xmlns:a16="http://schemas.microsoft.com/office/drawing/2014/main" id="{CFB06A84-7A41-958B-CBD5-867684D19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398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02444" name="Line 39">
              <a:extLst>
                <a:ext uri="{FF2B5EF4-FFF2-40B4-BE49-F238E27FC236}">
                  <a16:creationId xmlns:a16="http://schemas.microsoft.com/office/drawing/2014/main" id="{C7D272C0-BD0E-3BE5-DEBD-D6D43B3B3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48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grpSp>
        <p:nvGrpSpPr>
          <p:cNvPr id="102434" name="Group 40">
            <a:extLst>
              <a:ext uri="{FF2B5EF4-FFF2-40B4-BE49-F238E27FC236}">
                <a16:creationId xmlns:a16="http://schemas.microsoft.com/office/drawing/2014/main" id="{4DF1EA29-1DCB-8947-F5BA-6BA6B4318D83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5410200"/>
            <a:ext cx="0" cy="1371600"/>
            <a:chOff x="1104" y="4656"/>
            <a:chExt cx="0" cy="864"/>
          </a:xfrm>
        </p:grpSpPr>
        <p:sp>
          <p:nvSpPr>
            <p:cNvPr id="102437" name="Line 41">
              <a:extLst>
                <a:ext uri="{FF2B5EF4-FFF2-40B4-BE49-F238E27FC236}">
                  <a16:creationId xmlns:a16="http://schemas.microsoft.com/office/drawing/2014/main" id="{2D2E4FA5-15D0-F3F4-85C2-E051F00AAA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656"/>
              <a:ext cx="0" cy="144"/>
            </a:xfrm>
            <a:prstGeom prst="line">
              <a:avLst/>
            </a:prstGeom>
            <a:noFill/>
            <a:ln w="222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2438" name="Line 42">
              <a:extLst>
                <a:ext uri="{FF2B5EF4-FFF2-40B4-BE49-F238E27FC236}">
                  <a16:creationId xmlns:a16="http://schemas.microsoft.com/office/drawing/2014/main" id="{877F07E1-3469-C1A6-8131-38F9AE38BE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800"/>
              <a:ext cx="0" cy="144"/>
            </a:xfrm>
            <a:prstGeom prst="line">
              <a:avLst/>
            </a:prstGeom>
            <a:noFill/>
            <a:ln w="222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2439" name="Line 43">
              <a:extLst>
                <a:ext uri="{FF2B5EF4-FFF2-40B4-BE49-F238E27FC236}">
                  <a16:creationId xmlns:a16="http://schemas.microsoft.com/office/drawing/2014/main" id="{4E9754CA-708D-8DC9-EAB1-91ACD88C0A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4944"/>
              <a:ext cx="0" cy="144"/>
            </a:xfrm>
            <a:prstGeom prst="line">
              <a:avLst/>
            </a:prstGeom>
            <a:noFill/>
            <a:ln w="22225">
              <a:solidFill>
                <a:srgbClr val="77777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2440" name="Line 44">
              <a:extLst>
                <a:ext uri="{FF2B5EF4-FFF2-40B4-BE49-F238E27FC236}">
                  <a16:creationId xmlns:a16="http://schemas.microsoft.com/office/drawing/2014/main" id="{669417E5-8270-5127-F9A1-5FA4E75B6F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088"/>
              <a:ext cx="0" cy="144"/>
            </a:xfrm>
            <a:prstGeom prst="line">
              <a:avLst/>
            </a:prstGeom>
            <a:noFill/>
            <a:ln w="222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2441" name="Line 45">
              <a:extLst>
                <a:ext uri="{FF2B5EF4-FFF2-40B4-BE49-F238E27FC236}">
                  <a16:creationId xmlns:a16="http://schemas.microsoft.com/office/drawing/2014/main" id="{EE8D8334-CC15-95FC-36D6-8EF8AEEDB4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232"/>
              <a:ext cx="0" cy="144"/>
            </a:xfrm>
            <a:prstGeom prst="line">
              <a:avLst/>
            </a:prstGeom>
            <a:noFill/>
            <a:ln w="222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2442" name="Line 46">
              <a:extLst>
                <a:ext uri="{FF2B5EF4-FFF2-40B4-BE49-F238E27FC236}">
                  <a16:creationId xmlns:a16="http://schemas.microsoft.com/office/drawing/2014/main" id="{A53AC752-9EAF-D950-B1A3-7A9E3A5C14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5376"/>
              <a:ext cx="0" cy="144"/>
            </a:xfrm>
            <a:prstGeom prst="line">
              <a:avLst/>
            </a:prstGeom>
            <a:noFill/>
            <a:ln w="2222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sp>
        <p:nvSpPr>
          <p:cNvPr id="102435" name="Line 47">
            <a:extLst>
              <a:ext uri="{FF2B5EF4-FFF2-40B4-BE49-F238E27FC236}">
                <a16:creationId xmlns:a16="http://schemas.microsoft.com/office/drawing/2014/main" id="{F72FDD78-A841-4FDC-7ED1-E4600991C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1371600"/>
            <a:ext cx="0" cy="40513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2436" name="Text Box 48">
            <a:extLst>
              <a:ext uri="{FF2B5EF4-FFF2-40B4-BE49-F238E27FC236}">
                <a16:creationId xmlns:a16="http://schemas.microsoft.com/office/drawing/2014/main" id="{A4CE2DB5-1A33-378D-FBFF-777BE41A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numero diapositiva 3">
            <a:extLst>
              <a:ext uri="{FF2B5EF4-FFF2-40B4-BE49-F238E27FC236}">
                <a16:creationId xmlns:a16="http://schemas.microsoft.com/office/drawing/2014/main" id="{F1C21FB8-5C0E-D19E-CBB6-2F83F4BD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5813E8-CC7B-4CA6-B054-1610546B0431}" type="slidenum">
              <a:rPr lang="it-IT" altLang="it-IT" sz="1400"/>
              <a:pPr/>
              <a:t>2</a:t>
            </a:fld>
            <a:endParaRPr lang="it-IT" altLang="it-IT" sz="1400"/>
          </a:p>
        </p:txBody>
      </p:sp>
      <p:sp>
        <p:nvSpPr>
          <p:cNvPr id="82947" name="Text Box 2">
            <a:extLst>
              <a:ext uri="{FF2B5EF4-FFF2-40B4-BE49-F238E27FC236}">
                <a16:creationId xmlns:a16="http://schemas.microsoft.com/office/drawing/2014/main" id="{84628F79-74B0-5A0D-17F1-CFF1FBD16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84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Premessa</a:t>
            </a:r>
          </a:p>
        </p:txBody>
      </p:sp>
      <p:sp>
        <p:nvSpPr>
          <p:cNvPr id="82948" name="Text Box 3">
            <a:extLst>
              <a:ext uri="{FF2B5EF4-FFF2-40B4-BE49-F238E27FC236}">
                <a16:creationId xmlns:a16="http://schemas.microsoft.com/office/drawing/2014/main" id="{090BDC71-E88F-1BAE-F4F3-D7D5904C7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6288"/>
            <a:ext cx="91440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Si analizza con metodi ingegneristici un’ipotesi che si basa su postulati ammessi ma non concessi.</a:t>
            </a:r>
          </a:p>
        </p:txBody>
      </p:sp>
      <p:sp>
        <p:nvSpPr>
          <p:cNvPr id="82949" name="Rectangle 4">
            <a:extLst>
              <a:ext uri="{FF2B5EF4-FFF2-40B4-BE49-F238E27FC236}">
                <a16:creationId xmlns:a16="http://schemas.microsoft.com/office/drawing/2014/main" id="{FE4F9810-B870-75A4-7291-D6EE7A1D2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905000"/>
            <a:ext cx="13557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Scopo:</a:t>
            </a:r>
          </a:p>
        </p:txBody>
      </p:sp>
      <p:sp>
        <p:nvSpPr>
          <p:cNvPr id="82950" name="Text Box 5">
            <a:extLst>
              <a:ext uri="{FF2B5EF4-FFF2-40B4-BE49-F238E27FC236}">
                <a16:creationId xmlns:a16="http://schemas.microsoft.com/office/drawing/2014/main" id="{75E900CE-A8BD-7B45-832D-9B5715741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38400"/>
            <a:ext cx="8534400" cy="14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it-IT" altLang="it-IT" sz="2800" b="1"/>
              <a:t>Confronto quantitativo fra le immagini reali ed i risultati delle ipotesi di formazione di immagine tramite radiazione.</a:t>
            </a:r>
          </a:p>
        </p:txBody>
      </p:sp>
      <p:sp>
        <p:nvSpPr>
          <p:cNvPr id="82951" name="Rectangle 6">
            <a:extLst>
              <a:ext uri="{FF2B5EF4-FFF2-40B4-BE49-F238E27FC236}">
                <a16:creationId xmlns:a16="http://schemas.microsoft.com/office/drawing/2014/main" id="{4543ACE4-CBD6-03BF-90AB-6ACC533D8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8" y="2733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82952" name="Group 7">
            <a:extLst>
              <a:ext uri="{FF2B5EF4-FFF2-40B4-BE49-F238E27FC236}">
                <a16:creationId xmlns:a16="http://schemas.microsoft.com/office/drawing/2014/main" id="{8A834739-F249-F34C-6209-923E1B077DC6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4343400"/>
            <a:ext cx="4724400" cy="2438400"/>
            <a:chOff x="48" y="2736"/>
            <a:chExt cx="2976" cy="1536"/>
          </a:xfrm>
        </p:grpSpPr>
        <p:pic>
          <p:nvPicPr>
            <p:cNvPr id="82959" name="Picture 8" descr="Shrdbig2">
              <a:extLst>
                <a:ext uri="{FF2B5EF4-FFF2-40B4-BE49-F238E27FC236}">
                  <a16:creationId xmlns:a16="http://schemas.microsoft.com/office/drawing/2014/main" id="{2415EE92-5FA0-1752-2536-A30C7F0F9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4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990"/>
              <a:ext cx="2928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0" name="Text Box 9">
              <a:extLst>
                <a:ext uri="{FF2B5EF4-FFF2-40B4-BE49-F238E27FC236}">
                  <a16:creationId xmlns:a16="http://schemas.microsoft.com/office/drawing/2014/main" id="{BD38EB5D-FC85-61A6-ED13-661C105CB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2736"/>
              <a:ext cx="17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000"/>
                <a:t>Immagine frontale</a:t>
              </a:r>
            </a:p>
          </p:txBody>
        </p:sp>
      </p:grpSp>
      <p:grpSp>
        <p:nvGrpSpPr>
          <p:cNvPr id="82953" name="Group 10">
            <a:extLst>
              <a:ext uri="{FF2B5EF4-FFF2-40B4-BE49-F238E27FC236}">
                <a16:creationId xmlns:a16="http://schemas.microsoft.com/office/drawing/2014/main" id="{8058B4DF-4859-2CD1-D41C-BE25D876889A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4495800"/>
            <a:ext cx="3781425" cy="1771650"/>
            <a:chOff x="3312" y="2832"/>
            <a:chExt cx="2382" cy="1116"/>
          </a:xfrm>
        </p:grpSpPr>
        <p:grpSp>
          <p:nvGrpSpPr>
            <p:cNvPr id="82954" name="Group 11">
              <a:extLst>
                <a:ext uri="{FF2B5EF4-FFF2-40B4-BE49-F238E27FC236}">
                  <a16:creationId xmlns:a16="http://schemas.microsoft.com/office/drawing/2014/main" id="{EA8798BB-9026-2ACF-7D90-52CCA4E398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3072"/>
              <a:ext cx="2382" cy="876"/>
              <a:chOff x="3186" y="2928"/>
              <a:chExt cx="2382" cy="876"/>
            </a:xfrm>
          </p:grpSpPr>
          <p:graphicFrame>
            <p:nvGraphicFramePr>
              <p:cNvPr id="82957" name="Object 12">
                <a:extLst>
                  <a:ext uri="{FF2B5EF4-FFF2-40B4-BE49-F238E27FC236}">
                    <a16:creationId xmlns:a16="http://schemas.microsoft.com/office/drawing/2014/main" id="{0B324664-FBC4-3944-9498-66AD7F6ED4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86" y="2928"/>
              <a:ext cx="2382" cy="8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3" imgW="3780952" imgH="1390844" progId="MSPhotoEd.3">
                      <p:embed/>
                    </p:oleObj>
                  </mc:Choice>
                  <mc:Fallback>
                    <p:oleObj r:id="rId3" imgW="3780952" imgH="1390844" progId="MSPhotoEd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86" y="2928"/>
                            <a:ext cx="2382" cy="8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2958" name="Freeform 13">
                <a:extLst>
                  <a:ext uri="{FF2B5EF4-FFF2-40B4-BE49-F238E27FC236}">
                    <a16:creationId xmlns:a16="http://schemas.microsoft.com/office/drawing/2014/main" id="{ADD1839C-5B2D-3D25-2548-610217E25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0" y="3091"/>
                <a:ext cx="2375" cy="562"/>
              </a:xfrm>
              <a:custGeom>
                <a:avLst/>
                <a:gdLst>
                  <a:gd name="T0" fmla="*/ 18 w 2375"/>
                  <a:gd name="T1" fmla="*/ 105 h 562"/>
                  <a:gd name="T2" fmla="*/ 46 w 2375"/>
                  <a:gd name="T3" fmla="*/ 301 h 562"/>
                  <a:gd name="T4" fmla="*/ 270 w 2375"/>
                  <a:gd name="T5" fmla="*/ 461 h 562"/>
                  <a:gd name="T6" fmla="*/ 498 w 2375"/>
                  <a:gd name="T7" fmla="*/ 489 h 562"/>
                  <a:gd name="T8" fmla="*/ 734 w 2375"/>
                  <a:gd name="T9" fmla="*/ 481 h 562"/>
                  <a:gd name="T10" fmla="*/ 878 w 2375"/>
                  <a:gd name="T11" fmla="*/ 517 h 562"/>
                  <a:gd name="T12" fmla="*/ 1026 w 2375"/>
                  <a:gd name="T13" fmla="*/ 549 h 562"/>
                  <a:gd name="T14" fmla="*/ 1606 w 2375"/>
                  <a:gd name="T15" fmla="*/ 437 h 562"/>
                  <a:gd name="T16" fmla="*/ 1950 w 2375"/>
                  <a:gd name="T17" fmla="*/ 477 h 562"/>
                  <a:gd name="T18" fmla="*/ 2198 w 2375"/>
                  <a:gd name="T19" fmla="*/ 521 h 562"/>
                  <a:gd name="T20" fmla="*/ 2314 w 2375"/>
                  <a:gd name="T21" fmla="*/ 369 h 562"/>
                  <a:gd name="T22" fmla="*/ 2346 w 2375"/>
                  <a:gd name="T23" fmla="*/ 205 h 562"/>
                  <a:gd name="T24" fmla="*/ 2142 w 2375"/>
                  <a:gd name="T25" fmla="*/ 229 h 562"/>
                  <a:gd name="T26" fmla="*/ 1622 w 2375"/>
                  <a:gd name="T27" fmla="*/ 153 h 562"/>
                  <a:gd name="T28" fmla="*/ 1242 w 2375"/>
                  <a:gd name="T29" fmla="*/ 161 h 562"/>
                  <a:gd name="T30" fmla="*/ 1074 w 2375"/>
                  <a:gd name="T31" fmla="*/ 121 h 562"/>
                  <a:gd name="T32" fmla="*/ 910 w 2375"/>
                  <a:gd name="T33" fmla="*/ 145 h 562"/>
                  <a:gd name="T34" fmla="*/ 450 w 2375"/>
                  <a:gd name="T35" fmla="*/ 173 h 562"/>
                  <a:gd name="T36" fmla="*/ 302 w 2375"/>
                  <a:gd name="T37" fmla="*/ 73 h 562"/>
                  <a:gd name="T38" fmla="*/ 154 w 2375"/>
                  <a:gd name="T39" fmla="*/ 5 h 562"/>
                  <a:gd name="T40" fmla="*/ 18 w 2375"/>
                  <a:gd name="T41" fmla="*/ 105 h 5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375" h="562">
                    <a:moveTo>
                      <a:pt x="18" y="105"/>
                    </a:moveTo>
                    <a:cubicBezTo>
                      <a:pt x="0" y="154"/>
                      <a:pt x="4" y="242"/>
                      <a:pt x="46" y="301"/>
                    </a:cubicBezTo>
                    <a:cubicBezTo>
                      <a:pt x="88" y="360"/>
                      <a:pt x="195" y="430"/>
                      <a:pt x="270" y="461"/>
                    </a:cubicBezTo>
                    <a:cubicBezTo>
                      <a:pt x="345" y="492"/>
                      <a:pt x="421" y="486"/>
                      <a:pt x="498" y="489"/>
                    </a:cubicBezTo>
                    <a:cubicBezTo>
                      <a:pt x="575" y="492"/>
                      <a:pt x="671" y="476"/>
                      <a:pt x="734" y="481"/>
                    </a:cubicBezTo>
                    <a:cubicBezTo>
                      <a:pt x="797" y="486"/>
                      <a:pt x="829" y="506"/>
                      <a:pt x="878" y="517"/>
                    </a:cubicBezTo>
                    <a:cubicBezTo>
                      <a:pt x="927" y="528"/>
                      <a:pt x="905" y="562"/>
                      <a:pt x="1026" y="549"/>
                    </a:cubicBezTo>
                    <a:cubicBezTo>
                      <a:pt x="1147" y="536"/>
                      <a:pt x="1452" y="449"/>
                      <a:pt x="1606" y="437"/>
                    </a:cubicBezTo>
                    <a:cubicBezTo>
                      <a:pt x="1760" y="425"/>
                      <a:pt x="1851" y="463"/>
                      <a:pt x="1950" y="477"/>
                    </a:cubicBezTo>
                    <a:cubicBezTo>
                      <a:pt x="2049" y="491"/>
                      <a:pt x="2137" y="539"/>
                      <a:pt x="2198" y="521"/>
                    </a:cubicBezTo>
                    <a:cubicBezTo>
                      <a:pt x="2259" y="503"/>
                      <a:pt x="2289" y="422"/>
                      <a:pt x="2314" y="369"/>
                    </a:cubicBezTo>
                    <a:cubicBezTo>
                      <a:pt x="2339" y="316"/>
                      <a:pt x="2375" y="228"/>
                      <a:pt x="2346" y="205"/>
                    </a:cubicBezTo>
                    <a:cubicBezTo>
                      <a:pt x="2317" y="182"/>
                      <a:pt x="2263" y="238"/>
                      <a:pt x="2142" y="229"/>
                    </a:cubicBezTo>
                    <a:cubicBezTo>
                      <a:pt x="2021" y="220"/>
                      <a:pt x="1772" y="164"/>
                      <a:pt x="1622" y="153"/>
                    </a:cubicBezTo>
                    <a:cubicBezTo>
                      <a:pt x="1472" y="142"/>
                      <a:pt x="1333" y="166"/>
                      <a:pt x="1242" y="161"/>
                    </a:cubicBezTo>
                    <a:cubicBezTo>
                      <a:pt x="1151" y="156"/>
                      <a:pt x="1129" y="124"/>
                      <a:pt x="1074" y="121"/>
                    </a:cubicBezTo>
                    <a:cubicBezTo>
                      <a:pt x="1019" y="118"/>
                      <a:pt x="1014" y="136"/>
                      <a:pt x="910" y="145"/>
                    </a:cubicBezTo>
                    <a:cubicBezTo>
                      <a:pt x="806" y="154"/>
                      <a:pt x="551" y="185"/>
                      <a:pt x="450" y="173"/>
                    </a:cubicBezTo>
                    <a:cubicBezTo>
                      <a:pt x="349" y="161"/>
                      <a:pt x="351" y="101"/>
                      <a:pt x="302" y="73"/>
                    </a:cubicBezTo>
                    <a:cubicBezTo>
                      <a:pt x="253" y="45"/>
                      <a:pt x="201" y="0"/>
                      <a:pt x="154" y="5"/>
                    </a:cubicBezTo>
                    <a:cubicBezTo>
                      <a:pt x="107" y="10"/>
                      <a:pt x="36" y="56"/>
                      <a:pt x="18" y="105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2955" name="Text Box 14">
              <a:extLst>
                <a:ext uri="{FF2B5EF4-FFF2-40B4-BE49-F238E27FC236}">
                  <a16:creationId xmlns:a16="http://schemas.microsoft.com/office/drawing/2014/main" id="{67DD6AC1-4221-E5B1-DC08-B8AFB2B12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832"/>
              <a:ext cx="17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000"/>
                <a:t>Immagine frontale</a:t>
              </a:r>
            </a:p>
          </p:txBody>
        </p:sp>
        <p:sp>
          <p:nvSpPr>
            <p:cNvPr id="82956" name="Line 15">
              <a:extLst>
                <a:ext uri="{FF2B5EF4-FFF2-40B4-BE49-F238E27FC236}">
                  <a16:creationId xmlns:a16="http://schemas.microsoft.com/office/drawing/2014/main" id="{DAB77661-50FB-5B06-FBB1-37AF6A0B92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3072"/>
              <a:ext cx="144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numero diapositiva 3">
            <a:extLst>
              <a:ext uri="{FF2B5EF4-FFF2-40B4-BE49-F238E27FC236}">
                <a16:creationId xmlns:a16="http://schemas.microsoft.com/office/drawing/2014/main" id="{C119141C-A180-45EF-D9FE-D112FC54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BB1BA4-22AC-4AB5-ADA6-D7D4BCC9FED6}" type="slidenum">
              <a:rPr lang="it-IT" altLang="it-IT" sz="1400"/>
              <a:pPr/>
              <a:t>20</a:t>
            </a:fld>
            <a:endParaRPr lang="it-IT" altLang="it-IT" sz="1400"/>
          </a:p>
        </p:txBody>
      </p:sp>
      <p:sp>
        <p:nvSpPr>
          <p:cNvPr id="103427" name="Line 2">
            <a:extLst>
              <a:ext uri="{FF2B5EF4-FFF2-40B4-BE49-F238E27FC236}">
                <a16:creationId xmlns:a16="http://schemas.microsoft.com/office/drawing/2014/main" id="{D13B9A1B-7C59-DC2B-F81B-CE7B0B458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7912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5B458DB5-2E9B-01B3-9301-53815D7B6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057400"/>
            <a:ext cx="2133600" cy="1295400"/>
          </a:xfrm>
          <a:prstGeom prst="rect">
            <a:avLst/>
          </a:prstGeom>
          <a:solidFill>
            <a:srgbClr val="CCFF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29" name="Rectangle 4">
            <a:extLst>
              <a:ext uri="{FF2B5EF4-FFF2-40B4-BE49-F238E27FC236}">
                <a16:creationId xmlns:a16="http://schemas.microsoft.com/office/drawing/2014/main" id="{ADF56535-380E-F557-A6B2-0AF9794DC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581400"/>
            <a:ext cx="2133600" cy="1295400"/>
          </a:xfrm>
          <a:prstGeom prst="rect">
            <a:avLst/>
          </a:prstGeom>
          <a:solidFill>
            <a:srgbClr val="CCFF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30" name="Rectangle 5">
            <a:extLst>
              <a:ext uri="{FF2B5EF4-FFF2-40B4-BE49-F238E27FC236}">
                <a16:creationId xmlns:a16="http://schemas.microsoft.com/office/drawing/2014/main" id="{91F22AF3-F940-8592-3FDF-06C153287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105400"/>
            <a:ext cx="2133600" cy="1295400"/>
          </a:xfrm>
          <a:prstGeom prst="rect">
            <a:avLst/>
          </a:prstGeom>
          <a:solidFill>
            <a:srgbClr val="CCFF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31" name="Rectangle 6">
            <a:extLst>
              <a:ext uri="{FF2B5EF4-FFF2-40B4-BE49-F238E27FC236}">
                <a16:creationId xmlns:a16="http://schemas.microsoft.com/office/drawing/2014/main" id="{63DA704F-FDAD-A193-3F1E-2905D5CBE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2057400"/>
            <a:ext cx="1968500" cy="1295400"/>
          </a:xfrm>
          <a:prstGeom prst="rect">
            <a:avLst/>
          </a:prstGeom>
          <a:solidFill>
            <a:srgbClr val="FFFF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32" name="Rectangle 7">
            <a:extLst>
              <a:ext uri="{FF2B5EF4-FFF2-40B4-BE49-F238E27FC236}">
                <a16:creationId xmlns:a16="http://schemas.microsoft.com/office/drawing/2014/main" id="{0CEBB5C7-A77E-36FD-1812-C1F22275E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3581400"/>
            <a:ext cx="1968500" cy="1295400"/>
          </a:xfrm>
          <a:prstGeom prst="rect">
            <a:avLst/>
          </a:prstGeom>
          <a:solidFill>
            <a:srgbClr val="FFFF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33" name="Rectangle 8">
            <a:extLst>
              <a:ext uri="{FF2B5EF4-FFF2-40B4-BE49-F238E27FC236}">
                <a16:creationId xmlns:a16="http://schemas.microsoft.com/office/drawing/2014/main" id="{EDCEB432-527D-EF2F-A577-7CE96F2B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5105400"/>
            <a:ext cx="1968500" cy="1295400"/>
          </a:xfrm>
          <a:prstGeom prst="rect">
            <a:avLst/>
          </a:prstGeom>
          <a:solidFill>
            <a:srgbClr val="FFFF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34" name="Rectangle 9">
            <a:extLst>
              <a:ext uri="{FF2B5EF4-FFF2-40B4-BE49-F238E27FC236}">
                <a16:creationId xmlns:a16="http://schemas.microsoft.com/office/drawing/2014/main" id="{A57AB2E5-456F-0A4D-E519-AD09B74B9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42975"/>
            <a:ext cx="2590800" cy="727075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 b="1">
                <a:cs typeface="Times New Roman" panose="02020603050405020304" pitchFamily="18" charset="0"/>
              </a:rPr>
              <a:t>Fattori che ostacolano l’analisi.</a:t>
            </a:r>
            <a:endParaRPr lang="it-IT" altLang="it-IT" b="1"/>
          </a:p>
        </p:txBody>
      </p:sp>
      <p:sp>
        <p:nvSpPr>
          <p:cNvPr id="103435" name="Rectangle 10">
            <a:extLst>
              <a:ext uri="{FF2B5EF4-FFF2-40B4-BE49-F238E27FC236}">
                <a16:creationId xmlns:a16="http://schemas.microsoft.com/office/drawing/2014/main" id="{814CD2F1-3940-F50B-03D5-5114EA9A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" y="931863"/>
            <a:ext cx="2286000" cy="727075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 b="1">
                <a:cs typeface="Times New Roman" panose="02020603050405020304" pitchFamily="18" charset="0"/>
              </a:rPr>
              <a:t>Fattori che aiutano l’analisi.</a:t>
            </a:r>
            <a:endParaRPr lang="it-IT" altLang="it-IT" b="1"/>
          </a:p>
        </p:txBody>
      </p:sp>
      <p:sp>
        <p:nvSpPr>
          <p:cNvPr id="103436" name="Rectangle 11">
            <a:extLst>
              <a:ext uri="{FF2B5EF4-FFF2-40B4-BE49-F238E27FC236}">
                <a16:creationId xmlns:a16="http://schemas.microsoft.com/office/drawing/2014/main" id="{2637A394-8FAA-2D6B-76EB-7514DC02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057400"/>
            <a:ext cx="1295400" cy="1295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37" name="Rectangle 12">
            <a:extLst>
              <a:ext uri="{FF2B5EF4-FFF2-40B4-BE49-F238E27FC236}">
                <a16:creationId xmlns:a16="http://schemas.microsoft.com/office/drawing/2014/main" id="{317B92F5-EC83-F601-2002-FE574E97E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825" y="3581400"/>
            <a:ext cx="1273175" cy="1295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3438" name="Rectangle 13">
            <a:extLst>
              <a:ext uri="{FF2B5EF4-FFF2-40B4-BE49-F238E27FC236}">
                <a16:creationId xmlns:a16="http://schemas.microsoft.com/office/drawing/2014/main" id="{0BACF679-A28F-F570-87EF-5BED901B9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4138"/>
            <a:ext cx="640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800" b="1">
                <a:latin typeface="Verdana" panose="020B0604030504040204" pitchFamily="34" charset="0"/>
              </a:rPr>
              <a:t>Analisi della tridimensionalità.</a:t>
            </a:r>
          </a:p>
        </p:txBody>
      </p:sp>
      <p:sp>
        <p:nvSpPr>
          <p:cNvPr id="103439" name="Line 14">
            <a:extLst>
              <a:ext uri="{FF2B5EF4-FFF2-40B4-BE49-F238E27FC236}">
                <a16:creationId xmlns:a16="http://schemas.microsoft.com/office/drawing/2014/main" id="{9CD5DC42-F4BC-B097-8980-ADC1A9552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8100" y="1676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3440" name="Line 15">
            <a:extLst>
              <a:ext uri="{FF2B5EF4-FFF2-40B4-BE49-F238E27FC236}">
                <a16:creationId xmlns:a16="http://schemas.microsoft.com/office/drawing/2014/main" id="{67181607-F365-FEEF-9A56-7D5880974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676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3441" name="Line 16">
            <a:extLst>
              <a:ext uri="{FF2B5EF4-FFF2-40B4-BE49-F238E27FC236}">
                <a16:creationId xmlns:a16="http://schemas.microsoft.com/office/drawing/2014/main" id="{126E34A2-2215-2373-A831-31DE74F15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8100" y="3352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42" name="Line 17">
            <a:extLst>
              <a:ext uri="{FF2B5EF4-FFF2-40B4-BE49-F238E27FC236}">
                <a16:creationId xmlns:a16="http://schemas.microsoft.com/office/drawing/2014/main" id="{46083C13-B10D-F51F-D14B-24ECA2EEB8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8100" y="4876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43" name="Line 18">
            <a:extLst>
              <a:ext uri="{FF2B5EF4-FFF2-40B4-BE49-F238E27FC236}">
                <a16:creationId xmlns:a16="http://schemas.microsoft.com/office/drawing/2014/main" id="{5672E4A3-8A37-FEFF-0DF7-9472662AF7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3352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44" name="Line 19">
            <a:extLst>
              <a:ext uri="{FF2B5EF4-FFF2-40B4-BE49-F238E27FC236}">
                <a16:creationId xmlns:a16="http://schemas.microsoft.com/office/drawing/2014/main" id="{C5C7FC5A-C6B6-B068-04A5-67C06E835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876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pSp>
        <p:nvGrpSpPr>
          <p:cNvPr id="103445" name="Group 20">
            <a:extLst>
              <a:ext uri="{FF2B5EF4-FFF2-40B4-BE49-F238E27FC236}">
                <a16:creationId xmlns:a16="http://schemas.microsoft.com/office/drawing/2014/main" id="{103222CB-8033-9615-DCEA-A541A06D2E05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1295400" cy="1295400"/>
            <a:chOff x="1488" y="1824"/>
            <a:chExt cx="624" cy="576"/>
          </a:xfrm>
        </p:grpSpPr>
        <p:sp>
          <p:nvSpPr>
            <p:cNvPr id="103486" name="Rectangle 21">
              <a:extLst>
                <a:ext uri="{FF2B5EF4-FFF2-40B4-BE49-F238E27FC236}">
                  <a16:creationId xmlns:a16="http://schemas.microsoft.com/office/drawing/2014/main" id="{8AD09E20-5E37-79B8-229C-D8D95261A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824"/>
              <a:ext cx="624" cy="5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03487" name="Picture 22" descr="oggetto illuminato uniform">
              <a:extLst>
                <a:ext uri="{FF2B5EF4-FFF2-40B4-BE49-F238E27FC236}">
                  <a16:creationId xmlns:a16="http://schemas.microsoft.com/office/drawing/2014/main" id="{CC72FDC7-2130-5E10-F32C-A1630AD5B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917"/>
              <a:ext cx="624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46" name="Picture 23" descr="cancellino a colori copy">
            <a:extLst>
              <a:ext uri="{FF2B5EF4-FFF2-40B4-BE49-F238E27FC236}">
                <a16:creationId xmlns:a16="http://schemas.microsoft.com/office/drawing/2014/main" id="{2C762880-C116-12F4-01BD-9A54A34F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3810000"/>
            <a:ext cx="1257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7" name="Line 24">
            <a:extLst>
              <a:ext uri="{FF2B5EF4-FFF2-40B4-BE49-F238E27FC236}">
                <a16:creationId xmlns:a16="http://schemas.microsoft.com/office/drawing/2014/main" id="{16CE590D-3C1B-F3A9-D27F-201802150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6670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48" name="Line 25">
            <a:extLst>
              <a:ext uri="{FF2B5EF4-FFF2-40B4-BE49-F238E27FC236}">
                <a16:creationId xmlns:a16="http://schemas.microsoft.com/office/drawing/2014/main" id="{9B06C02E-3055-DB2E-258C-D4467B587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241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03449" name="Picture 26" descr="rendering tappo copy">
            <a:extLst>
              <a:ext uri="{FF2B5EF4-FFF2-40B4-BE49-F238E27FC236}">
                <a16:creationId xmlns:a16="http://schemas.microsoft.com/office/drawing/2014/main" id="{8698E413-0C29-93D9-E25C-A9C23C88A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228850"/>
            <a:ext cx="9525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50" name="Line 27">
            <a:extLst>
              <a:ext uri="{FF2B5EF4-FFF2-40B4-BE49-F238E27FC236}">
                <a16:creationId xmlns:a16="http://schemas.microsoft.com/office/drawing/2014/main" id="{8C99ABB9-C8E1-01BA-147A-05D3435047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2667000"/>
            <a:ext cx="228600" cy="19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03451" name="Picture 28" descr="J0145360 copy">
            <a:extLst>
              <a:ext uri="{FF2B5EF4-FFF2-40B4-BE49-F238E27FC236}">
                <a16:creationId xmlns:a16="http://schemas.microsoft.com/office/drawing/2014/main" id="{5210ADD9-3077-10B7-BCAF-3A8210E55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30800"/>
            <a:ext cx="1219200" cy="12700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452" name="Group 29">
            <a:extLst>
              <a:ext uri="{FF2B5EF4-FFF2-40B4-BE49-F238E27FC236}">
                <a16:creationId xmlns:a16="http://schemas.microsoft.com/office/drawing/2014/main" id="{1989EE2B-DBEB-4274-AAB4-687B037163A7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5105400"/>
            <a:ext cx="1295400" cy="1295400"/>
            <a:chOff x="1824" y="4710"/>
            <a:chExt cx="624" cy="576"/>
          </a:xfrm>
        </p:grpSpPr>
        <p:sp>
          <p:nvSpPr>
            <p:cNvPr id="103484" name="Rectangle 30">
              <a:extLst>
                <a:ext uri="{FF2B5EF4-FFF2-40B4-BE49-F238E27FC236}">
                  <a16:creationId xmlns:a16="http://schemas.microsoft.com/office/drawing/2014/main" id="{C213BD91-2294-20CE-87A0-A281ACDBF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710"/>
              <a:ext cx="624" cy="5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03485" name="Picture 31" descr="solidi">
              <a:extLst>
                <a:ext uri="{FF2B5EF4-FFF2-40B4-BE49-F238E27FC236}">
                  <a16:creationId xmlns:a16="http://schemas.microsoft.com/office/drawing/2014/main" id="{E8FBD6DB-6F6D-A955-3380-F06AD4D91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4736"/>
              <a:ext cx="53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453" name="Group 32">
            <a:extLst>
              <a:ext uri="{FF2B5EF4-FFF2-40B4-BE49-F238E27FC236}">
                <a16:creationId xmlns:a16="http://schemas.microsoft.com/office/drawing/2014/main" id="{7D598CD4-3C65-F5D3-5556-2A5A9F6ABC35}"/>
              </a:ext>
            </a:extLst>
          </p:cNvPr>
          <p:cNvGrpSpPr>
            <a:grpSpLocks/>
          </p:cNvGrpSpPr>
          <p:nvPr/>
        </p:nvGrpSpPr>
        <p:grpSpPr bwMode="auto">
          <a:xfrm>
            <a:off x="3213100" y="3581400"/>
            <a:ext cx="1282700" cy="1219200"/>
            <a:chOff x="1488" y="3768"/>
            <a:chExt cx="600" cy="600"/>
          </a:xfrm>
        </p:grpSpPr>
        <p:sp>
          <p:nvSpPr>
            <p:cNvPr id="103482" name="Rectangle 33">
              <a:extLst>
                <a:ext uri="{FF2B5EF4-FFF2-40B4-BE49-F238E27FC236}">
                  <a16:creationId xmlns:a16="http://schemas.microsoft.com/office/drawing/2014/main" id="{B07B3344-DE27-DEB0-D9DE-AE8E29C88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3768"/>
              <a:ext cx="600" cy="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3483" name="Rectangle 34">
              <a:extLst>
                <a:ext uri="{FF2B5EF4-FFF2-40B4-BE49-F238E27FC236}">
                  <a16:creationId xmlns:a16="http://schemas.microsoft.com/office/drawing/2014/main" id="{1326A256-596A-0521-69F7-6420DBB25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" y="3864"/>
              <a:ext cx="420" cy="4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03454" name="Text Box 35">
            <a:extLst>
              <a:ext uri="{FF2B5EF4-FFF2-40B4-BE49-F238E27FC236}">
                <a16:creationId xmlns:a16="http://schemas.microsoft.com/office/drawing/2014/main" id="{4F5EC611-9705-6947-91DA-E0F9F1F0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695700"/>
            <a:ext cx="13843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Uniformità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del colore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dell’oggetto.</a:t>
            </a:r>
          </a:p>
        </p:txBody>
      </p:sp>
      <p:sp>
        <p:nvSpPr>
          <p:cNvPr id="103455" name="Text Box 36">
            <a:extLst>
              <a:ext uri="{FF2B5EF4-FFF2-40B4-BE49-F238E27FC236}">
                <a16:creationId xmlns:a16="http://schemas.microsoft.com/office/drawing/2014/main" id="{FCBD79FD-848B-C5E1-0683-8A7177FE1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5105400"/>
            <a:ext cx="1828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Semplicità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della geometria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(eventuali simmetrie).</a:t>
            </a:r>
          </a:p>
        </p:txBody>
      </p:sp>
      <p:sp>
        <p:nvSpPr>
          <p:cNvPr id="103456" name="Text Box 37">
            <a:extLst>
              <a:ext uri="{FF2B5EF4-FFF2-40B4-BE49-F238E27FC236}">
                <a16:creationId xmlns:a16="http://schemas.microsoft.com/office/drawing/2014/main" id="{6A916AE6-E435-D563-FE32-B0E75BD9C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93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 b="1"/>
          </a:p>
        </p:txBody>
      </p:sp>
      <p:sp>
        <p:nvSpPr>
          <p:cNvPr id="103457" name="Text Box 38">
            <a:extLst>
              <a:ext uri="{FF2B5EF4-FFF2-40B4-BE49-F238E27FC236}">
                <a16:creationId xmlns:a16="http://schemas.microsoft.com/office/drawing/2014/main" id="{D8C88B0D-3061-EA67-05E7-5F9C755EE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08213"/>
            <a:ext cx="1587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Illuminazione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omogenea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dell’oggetto.</a:t>
            </a:r>
          </a:p>
          <a:p>
            <a:pPr eaLnBrk="1" hangingPunct="1"/>
            <a:endParaRPr lang="it-IT" altLang="it-IT" sz="1800" b="1">
              <a:cs typeface="Times New Roman" panose="02020603050405020304" pitchFamily="18" charset="0"/>
            </a:endParaRPr>
          </a:p>
        </p:txBody>
      </p:sp>
      <p:sp>
        <p:nvSpPr>
          <p:cNvPr id="103458" name="Text Box 39">
            <a:extLst>
              <a:ext uri="{FF2B5EF4-FFF2-40B4-BE49-F238E27FC236}">
                <a16:creationId xmlns:a16="http://schemas.microsoft.com/office/drawing/2014/main" id="{4BB42EEA-6D62-ABEB-07DE-ED323B35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85975"/>
            <a:ext cx="2133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Sorgenti di luce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in posizione </a:t>
            </a:r>
            <a:r>
              <a:rPr lang="it-IT" altLang="it-IT" sz="1800" b="1" u="sng">
                <a:cs typeface="Times New Roman" panose="02020603050405020304" pitchFamily="18" charset="0"/>
              </a:rPr>
              <a:t>non perpendicolare</a:t>
            </a:r>
            <a:r>
              <a:rPr lang="it-IT" altLang="it-IT" sz="1800" b="1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all’ oggetto.</a:t>
            </a:r>
          </a:p>
        </p:txBody>
      </p:sp>
      <p:sp>
        <p:nvSpPr>
          <p:cNvPr id="103459" name="Text Box 40">
            <a:extLst>
              <a:ext uri="{FF2B5EF4-FFF2-40B4-BE49-F238E27FC236}">
                <a16:creationId xmlns:a16="http://schemas.microsoft.com/office/drawing/2014/main" id="{0DBBD3DC-842C-B0EB-59D4-2812936A2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350" y="3854450"/>
            <a:ext cx="1644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Riflessione del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materiale.</a:t>
            </a:r>
          </a:p>
        </p:txBody>
      </p:sp>
      <p:sp>
        <p:nvSpPr>
          <p:cNvPr id="103460" name="Text Box 41">
            <a:extLst>
              <a:ext uri="{FF2B5EF4-FFF2-40B4-BE49-F238E27FC236}">
                <a16:creationId xmlns:a16="http://schemas.microsoft.com/office/drawing/2014/main" id="{D217582F-6FD7-9C7F-E214-BC8ABBC7E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5256213"/>
            <a:ext cx="2336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Ombre e riflessi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sulla superficie </a:t>
            </a:r>
          </a:p>
          <a:p>
            <a:pPr eaLnBrk="1" hangingPunct="1"/>
            <a:r>
              <a:rPr lang="it-IT" altLang="it-IT" sz="1800" b="1">
                <a:cs typeface="Times New Roman" panose="02020603050405020304" pitchFamily="18" charset="0"/>
              </a:rPr>
              <a:t>dell’oggetto.</a:t>
            </a:r>
          </a:p>
        </p:txBody>
      </p:sp>
      <p:sp>
        <p:nvSpPr>
          <p:cNvPr id="103461" name="Line 42">
            <a:extLst>
              <a:ext uri="{FF2B5EF4-FFF2-40B4-BE49-F238E27FC236}">
                <a16:creationId xmlns:a16="http://schemas.microsoft.com/office/drawing/2014/main" id="{9C4294A4-107D-B02C-2767-AC404E3A1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1910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03462" name="Line 43">
            <a:extLst>
              <a:ext uri="{FF2B5EF4-FFF2-40B4-BE49-F238E27FC236}">
                <a16:creationId xmlns:a16="http://schemas.microsoft.com/office/drawing/2014/main" id="{E0F43BA3-BF11-E9AA-17C2-4A98465A9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7912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pSp>
        <p:nvGrpSpPr>
          <p:cNvPr id="103463" name="Group 44">
            <a:extLst>
              <a:ext uri="{FF2B5EF4-FFF2-40B4-BE49-F238E27FC236}">
                <a16:creationId xmlns:a16="http://schemas.microsoft.com/office/drawing/2014/main" id="{548FBAD2-BC9F-8317-4183-2F845942B6F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6705600"/>
            <a:chOff x="192" y="48"/>
            <a:chExt cx="0" cy="4224"/>
          </a:xfrm>
        </p:grpSpPr>
        <p:grpSp>
          <p:nvGrpSpPr>
            <p:cNvPr id="103467" name="Group 45">
              <a:extLst>
                <a:ext uri="{FF2B5EF4-FFF2-40B4-BE49-F238E27FC236}">
                  <a16:creationId xmlns:a16="http://schemas.microsoft.com/office/drawing/2014/main" id="{899EC1B3-87E8-740F-F61E-6806BCD8CD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8"/>
              <a:ext cx="0" cy="864"/>
              <a:chOff x="144" y="48"/>
              <a:chExt cx="0" cy="864"/>
            </a:xfrm>
          </p:grpSpPr>
          <p:grpSp>
            <p:nvGrpSpPr>
              <p:cNvPr id="103475" name="Group 46">
                <a:extLst>
                  <a:ext uri="{FF2B5EF4-FFF2-40B4-BE49-F238E27FC236}">
                    <a16:creationId xmlns:a16="http://schemas.microsoft.com/office/drawing/2014/main" id="{74C0EDC7-EC18-3732-8D78-8F6174DC47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92"/>
                <a:ext cx="0" cy="720"/>
                <a:chOff x="1008" y="3984"/>
                <a:chExt cx="0" cy="720"/>
              </a:xfrm>
            </p:grpSpPr>
            <p:sp>
              <p:nvSpPr>
                <p:cNvPr id="103477" name="Line 47">
                  <a:extLst>
                    <a:ext uri="{FF2B5EF4-FFF2-40B4-BE49-F238E27FC236}">
                      <a16:creationId xmlns:a16="http://schemas.microsoft.com/office/drawing/2014/main" id="{914F3059-39C5-1DE8-0209-D81E408DB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560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29292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3478" name="Line 48">
                  <a:extLst>
                    <a:ext uri="{FF2B5EF4-FFF2-40B4-BE49-F238E27FC236}">
                      <a16:creationId xmlns:a16="http://schemas.microsoft.com/office/drawing/2014/main" id="{A9ADB178-631E-25B7-3FC3-C33A699BC2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416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3479" name="Line 49">
                  <a:extLst>
                    <a:ext uri="{FF2B5EF4-FFF2-40B4-BE49-F238E27FC236}">
                      <a16:creationId xmlns:a16="http://schemas.microsoft.com/office/drawing/2014/main" id="{2FE54D06-1292-BF47-0543-212F96A10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272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777777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3480" name="Line 50">
                  <a:extLst>
                    <a:ext uri="{FF2B5EF4-FFF2-40B4-BE49-F238E27FC236}">
                      <a16:creationId xmlns:a16="http://schemas.microsoft.com/office/drawing/2014/main" id="{089E3DD7-6100-C32F-D60D-0878F14EAD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128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3481" name="Line 51">
                  <a:extLst>
                    <a:ext uri="{FF2B5EF4-FFF2-40B4-BE49-F238E27FC236}">
                      <a16:creationId xmlns:a16="http://schemas.microsoft.com/office/drawing/2014/main" id="{8CC4D985-C5F4-62F8-187C-9A59A1E9B4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98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03476" name="Line 52">
                <a:extLst>
                  <a:ext uri="{FF2B5EF4-FFF2-40B4-BE49-F238E27FC236}">
                    <a16:creationId xmlns:a16="http://schemas.microsoft.com/office/drawing/2014/main" id="{F316523D-2792-3C4B-2B2F-C6A2E3568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4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03468" name="Group 53">
              <a:extLst>
                <a:ext uri="{FF2B5EF4-FFF2-40B4-BE49-F238E27FC236}">
                  <a16:creationId xmlns:a16="http://schemas.microsoft.com/office/drawing/2014/main" id="{133F344B-798E-E286-90A6-A4BCE2762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408"/>
              <a:ext cx="0" cy="864"/>
              <a:chOff x="1104" y="4656"/>
              <a:chExt cx="0" cy="864"/>
            </a:xfrm>
          </p:grpSpPr>
          <p:sp>
            <p:nvSpPr>
              <p:cNvPr id="103469" name="Line 54">
                <a:extLst>
                  <a:ext uri="{FF2B5EF4-FFF2-40B4-BE49-F238E27FC236}">
                    <a16:creationId xmlns:a16="http://schemas.microsoft.com/office/drawing/2014/main" id="{2C4544E7-8109-3FFB-9E8A-B48FFD70C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65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3470" name="Line 55">
                <a:extLst>
                  <a:ext uri="{FF2B5EF4-FFF2-40B4-BE49-F238E27FC236}">
                    <a16:creationId xmlns:a16="http://schemas.microsoft.com/office/drawing/2014/main" id="{A3DF5AA3-FAD5-E0F2-D647-94F33B4D8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80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3471" name="Line 56">
                <a:extLst>
                  <a:ext uri="{FF2B5EF4-FFF2-40B4-BE49-F238E27FC236}">
                    <a16:creationId xmlns:a16="http://schemas.microsoft.com/office/drawing/2014/main" id="{DE647A26-FDCB-1766-9D3D-1FDA5A8C1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94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3472" name="Line 57">
                <a:extLst>
                  <a:ext uri="{FF2B5EF4-FFF2-40B4-BE49-F238E27FC236}">
                    <a16:creationId xmlns:a16="http://schemas.microsoft.com/office/drawing/2014/main" id="{256F56F0-9313-D7CD-1592-25996AD29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08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3473" name="Line 58">
                <a:extLst>
                  <a:ext uri="{FF2B5EF4-FFF2-40B4-BE49-F238E27FC236}">
                    <a16:creationId xmlns:a16="http://schemas.microsoft.com/office/drawing/2014/main" id="{DCB8EED0-EC2E-3F2B-C5DD-C5FD8AC01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23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3474" name="Line 59">
                <a:extLst>
                  <a:ext uri="{FF2B5EF4-FFF2-40B4-BE49-F238E27FC236}">
                    <a16:creationId xmlns:a16="http://schemas.microsoft.com/office/drawing/2014/main" id="{87F99AA9-822F-B708-B371-CD2B3F13E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37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03464" name="Line 60">
            <a:extLst>
              <a:ext uri="{FF2B5EF4-FFF2-40B4-BE49-F238E27FC236}">
                <a16:creationId xmlns:a16="http://schemas.microsoft.com/office/drawing/2014/main" id="{447E7C16-CEBC-3E27-FB02-0CEAF2472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0" cy="396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465" name="Line 61">
            <a:extLst>
              <a:ext uri="{FF2B5EF4-FFF2-40B4-BE49-F238E27FC236}">
                <a16:creationId xmlns:a16="http://schemas.microsoft.com/office/drawing/2014/main" id="{F0F5F533-5383-27AF-F5DE-4D4DAA192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466" name="Text Box 62">
            <a:extLst>
              <a:ext uri="{FF2B5EF4-FFF2-40B4-BE49-F238E27FC236}">
                <a16:creationId xmlns:a16="http://schemas.microsoft.com/office/drawing/2014/main" id="{E6C3B9C4-A6D2-0E18-5300-A710589A8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numero diapositiva 3">
            <a:extLst>
              <a:ext uri="{FF2B5EF4-FFF2-40B4-BE49-F238E27FC236}">
                <a16:creationId xmlns:a16="http://schemas.microsoft.com/office/drawing/2014/main" id="{A07B5A03-3093-7696-5DBF-CC716F6F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DD3AD0F-0B20-4F1B-9B51-1C70F7324F5A}" type="slidenum">
              <a:rPr lang="it-IT" altLang="it-IT" sz="1400"/>
              <a:pPr/>
              <a:t>21</a:t>
            </a:fld>
            <a:endParaRPr lang="it-IT" altLang="it-IT" sz="140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9B761FF0-1784-0742-25DC-7F6089D32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334000"/>
            <a:ext cx="3124200" cy="838200"/>
          </a:xfrm>
          <a:prstGeom prst="rect">
            <a:avLst/>
          </a:prstGeom>
          <a:solidFill>
            <a:srgbClr val="99CC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5F66171F-6B8D-7BBF-7BA2-502FD4131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2057400"/>
            <a:ext cx="2209800" cy="6096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3" name="Rectangle 4">
            <a:extLst>
              <a:ext uri="{FF2B5EF4-FFF2-40B4-BE49-F238E27FC236}">
                <a16:creationId xmlns:a16="http://schemas.microsoft.com/office/drawing/2014/main" id="{5E200383-09D7-8D4D-AB4F-7506A30F4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2819400"/>
            <a:ext cx="2209800" cy="6096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4" name="Rectangle 5">
            <a:extLst>
              <a:ext uri="{FF2B5EF4-FFF2-40B4-BE49-F238E27FC236}">
                <a16:creationId xmlns:a16="http://schemas.microsoft.com/office/drawing/2014/main" id="{636F92A2-DE48-7367-692D-31A16AD3E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581400"/>
            <a:ext cx="2209800" cy="6096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5" name="Rectangle 6">
            <a:extLst>
              <a:ext uri="{FF2B5EF4-FFF2-40B4-BE49-F238E27FC236}">
                <a16:creationId xmlns:a16="http://schemas.microsoft.com/office/drawing/2014/main" id="{38B441D9-F815-423C-E218-A44D76629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4305300"/>
            <a:ext cx="2209800" cy="762000"/>
          </a:xfrm>
          <a:prstGeom prst="rect">
            <a:avLst/>
          </a:prstGeom>
          <a:solidFill>
            <a:srgbClr val="FF5050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6" name="Rectangle 7">
            <a:extLst>
              <a:ext uri="{FF2B5EF4-FFF2-40B4-BE49-F238E27FC236}">
                <a16:creationId xmlns:a16="http://schemas.microsoft.com/office/drawing/2014/main" id="{E0C5A088-0041-DD0E-3ADB-E196D2FEA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295400"/>
            <a:ext cx="3048000" cy="609600"/>
          </a:xfrm>
          <a:prstGeom prst="rect">
            <a:avLst/>
          </a:prstGeom>
          <a:solidFill>
            <a:srgbClr val="00FF00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7" name="Rectangle 8">
            <a:extLst>
              <a:ext uri="{FF2B5EF4-FFF2-40B4-BE49-F238E27FC236}">
                <a16:creationId xmlns:a16="http://schemas.microsoft.com/office/drawing/2014/main" id="{4D6027CA-7A38-712F-C486-EFA9A589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95400"/>
            <a:ext cx="2209800" cy="609600"/>
          </a:xfrm>
          <a:prstGeom prst="rect">
            <a:avLst/>
          </a:prstGeom>
          <a:solidFill>
            <a:srgbClr val="FFA7A7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8" name="Rectangle 9">
            <a:extLst>
              <a:ext uri="{FF2B5EF4-FFF2-40B4-BE49-F238E27FC236}">
                <a16:creationId xmlns:a16="http://schemas.microsoft.com/office/drawing/2014/main" id="{2C19C8A7-35E1-BE97-6F6A-6C41FFD46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1295400"/>
            <a:ext cx="2006600" cy="609600"/>
          </a:xfrm>
          <a:prstGeom prst="rect">
            <a:avLst/>
          </a:prstGeom>
          <a:solidFill>
            <a:srgbClr val="FFCC00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4459" name="Line 10">
            <a:extLst>
              <a:ext uri="{FF2B5EF4-FFF2-40B4-BE49-F238E27FC236}">
                <a16:creationId xmlns:a16="http://schemas.microsoft.com/office/drawing/2014/main" id="{69E89F42-DE26-A77F-D27D-1AD99819D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743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60" name="Line 11">
            <a:extLst>
              <a:ext uri="{FF2B5EF4-FFF2-40B4-BE49-F238E27FC236}">
                <a16:creationId xmlns:a16="http://schemas.microsoft.com/office/drawing/2014/main" id="{83CA0831-497F-400E-0607-3A2409AC31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800" y="1905000"/>
            <a:ext cx="0" cy="2895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104461" name="Object 12">
            <a:extLst>
              <a:ext uri="{FF2B5EF4-FFF2-40B4-BE49-F238E27FC236}">
                <a16:creationId xmlns:a16="http://schemas.microsoft.com/office/drawing/2014/main" id="{A9E9A666-B4C0-8FFB-B3A0-9842BC127F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" y="3887788"/>
          <a:ext cx="4600575" cy="281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4686605" imgH="2486254" progId="Excel.Chart.8">
                  <p:embed/>
                </p:oleObj>
              </mc:Choice>
              <mc:Fallback>
                <p:oleObj name="Grafico" r:id="rId2" imgW="4686605" imgH="2486254" progId="Excel.Char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3887788"/>
                        <a:ext cx="4600575" cy="2814637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2" name="Text Box 13">
            <a:extLst>
              <a:ext uri="{FF2B5EF4-FFF2-40B4-BE49-F238E27FC236}">
                <a16:creationId xmlns:a16="http://schemas.microsoft.com/office/drawing/2014/main" id="{720ECD5F-C87E-6B56-3C11-7BB58CD5F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"/>
            <a:ext cx="1765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800" b="1">
                <a:latin typeface="Verdana" panose="020B0604030504040204" pitchFamily="34" charset="0"/>
              </a:rPr>
              <a:t>Esempi:</a:t>
            </a:r>
          </a:p>
        </p:txBody>
      </p:sp>
      <p:grpSp>
        <p:nvGrpSpPr>
          <p:cNvPr id="104463" name="Group 14">
            <a:extLst>
              <a:ext uri="{FF2B5EF4-FFF2-40B4-BE49-F238E27FC236}">
                <a16:creationId xmlns:a16="http://schemas.microsoft.com/office/drawing/2014/main" id="{BF47FDE7-256A-60C7-7ADE-046A68BB49A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6705600"/>
            <a:chOff x="192" y="48"/>
            <a:chExt cx="0" cy="4224"/>
          </a:xfrm>
        </p:grpSpPr>
        <p:grpSp>
          <p:nvGrpSpPr>
            <p:cNvPr id="104508" name="Group 15">
              <a:extLst>
                <a:ext uri="{FF2B5EF4-FFF2-40B4-BE49-F238E27FC236}">
                  <a16:creationId xmlns:a16="http://schemas.microsoft.com/office/drawing/2014/main" id="{BAF03BF2-77CD-A0F3-786F-3047AFBB60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8"/>
              <a:ext cx="0" cy="864"/>
              <a:chOff x="144" y="48"/>
              <a:chExt cx="0" cy="864"/>
            </a:xfrm>
          </p:grpSpPr>
          <p:grpSp>
            <p:nvGrpSpPr>
              <p:cNvPr id="104516" name="Group 16">
                <a:extLst>
                  <a:ext uri="{FF2B5EF4-FFF2-40B4-BE49-F238E27FC236}">
                    <a16:creationId xmlns:a16="http://schemas.microsoft.com/office/drawing/2014/main" id="{BE8DB5C6-7F58-F92B-B4B8-43A07521C8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92"/>
                <a:ext cx="0" cy="720"/>
                <a:chOff x="1008" y="3984"/>
                <a:chExt cx="0" cy="720"/>
              </a:xfrm>
            </p:grpSpPr>
            <p:sp>
              <p:nvSpPr>
                <p:cNvPr id="104518" name="Line 17">
                  <a:extLst>
                    <a:ext uri="{FF2B5EF4-FFF2-40B4-BE49-F238E27FC236}">
                      <a16:creationId xmlns:a16="http://schemas.microsoft.com/office/drawing/2014/main" id="{6B653DCB-F95E-C73E-8D64-6AC90AA9F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560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29292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4519" name="Line 18">
                  <a:extLst>
                    <a:ext uri="{FF2B5EF4-FFF2-40B4-BE49-F238E27FC236}">
                      <a16:creationId xmlns:a16="http://schemas.microsoft.com/office/drawing/2014/main" id="{4FCC59E5-6C49-4EB4-7E9C-3E5EBBE1BE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416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4520" name="Line 19">
                  <a:extLst>
                    <a:ext uri="{FF2B5EF4-FFF2-40B4-BE49-F238E27FC236}">
                      <a16:creationId xmlns:a16="http://schemas.microsoft.com/office/drawing/2014/main" id="{CC13413D-6A2F-A640-D825-D7F418C1CE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272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777777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4521" name="Line 20">
                  <a:extLst>
                    <a:ext uri="{FF2B5EF4-FFF2-40B4-BE49-F238E27FC236}">
                      <a16:creationId xmlns:a16="http://schemas.microsoft.com/office/drawing/2014/main" id="{6BC5A0EA-5EA6-8E96-E4CA-555376E141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128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4522" name="Line 21">
                  <a:extLst>
                    <a:ext uri="{FF2B5EF4-FFF2-40B4-BE49-F238E27FC236}">
                      <a16:creationId xmlns:a16="http://schemas.microsoft.com/office/drawing/2014/main" id="{C2A7BC2F-7820-124A-FC8E-0759E1E55B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98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04517" name="Line 22">
                <a:extLst>
                  <a:ext uri="{FF2B5EF4-FFF2-40B4-BE49-F238E27FC236}">
                    <a16:creationId xmlns:a16="http://schemas.microsoft.com/office/drawing/2014/main" id="{24B5A807-BBBE-CC8D-CA26-F239641F0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4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04509" name="Group 23">
              <a:extLst>
                <a:ext uri="{FF2B5EF4-FFF2-40B4-BE49-F238E27FC236}">
                  <a16:creationId xmlns:a16="http://schemas.microsoft.com/office/drawing/2014/main" id="{3355BF79-ED4F-FDBB-6FDE-BD822215D5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408"/>
              <a:ext cx="0" cy="864"/>
              <a:chOff x="1104" y="4656"/>
              <a:chExt cx="0" cy="864"/>
            </a:xfrm>
          </p:grpSpPr>
          <p:sp>
            <p:nvSpPr>
              <p:cNvPr id="104510" name="Line 24">
                <a:extLst>
                  <a:ext uri="{FF2B5EF4-FFF2-40B4-BE49-F238E27FC236}">
                    <a16:creationId xmlns:a16="http://schemas.microsoft.com/office/drawing/2014/main" id="{5103FE9F-A5AC-6BFA-7B98-1FAA51D52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65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4511" name="Line 25">
                <a:extLst>
                  <a:ext uri="{FF2B5EF4-FFF2-40B4-BE49-F238E27FC236}">
                    <a16:creationId xmlns:a16="http://schemas.microsoft.com/office/drawing/2014/main" id="{4BD6FE51-FE78-EDA7-8781-7A46DC5A40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80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4512" name="Line 26">
                <a:extLst>
                  <a:ext uri="{FF2B5EF4-FFF2-40B4-BE49-F238E27FC236}">
                    <a16:creationId xmlns:a16="http://schemas.microsoft.com/office/drawing/2014/main" id="{F8DC563E-B12E-B440-8A7A-54B77CAB1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94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4513" name="Line 27">
                <a:extLst>
                  <a:ext uri="{FF2B5EF4-FFF2-40B4-BE49-F238E27FC236}">
                    <a16:creationId xmlns:a16="http://schemas.microsoft.com/office/drawing/2014/main" id="{CD87CED2-396E-B3AF-D782-E10F57FA8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08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4514" name="Line 28">
                <a:extLst>
                  <a:ext uri="{FF2B5EF4-FFF2-40B4-BE49-F238E27FC236}">
                    <a16:creationId xmlns:a16="http://schemas.microsoft.com/office/drawing/2014/main" id="{E2581D5D-C2B5-9794-398D-22A67DF39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23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4515" name="Line 29">
                <a:extLst>
                  <a:ext uri="{FF2B5EF4-FFF2-40B4-BE49-F238E27FC236}">
                    <a16:creationId xmlns:a16="http://schemas.microsoft.com/office/drawing/2014/main" id="{38EF114F-D90D-0AD7-DE36-B506C43DC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37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04464" name="Line 30">
            <a:extLst>
              <a:ext uri="{FF2B5EF4-FFF2-40B4-BE49-F238E27FC236}">
                <a16:creationId xmlns:a16="http://schemas.microsoft.com/office/drawing/2014/main" id="{A3AF02E1-DF4C-6E7C-C2C4-2CE85E31C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0" cy="396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04465" name="Group 31">
            <a:extLst>
              <a:ext uri="{FF2B5EF4-FFF2-40B4-BE49-F238E27FC236}">
                <a16:creationId xmlns:a16="http://schemas.microsoft.com/office/drawing/2014/main" id="{E4325120-86F2-AEF6-98DB-758E7E6145EB}"/>
              </a:ext>
            </a:extLst>
          </p:cNvPr>
          <p:cNvGrpSpPr>
            <a:grpSpLocks/>
          </p:cNvGrpSpPr>
          <p:nvPr/>
        </p:nvGrpSpPr>
        <p:grpSpPr bwMode="auto">
          <a:xfrm>
            <a:off x="4368800" y="4186238"/>
            <a:ext cx="660400" cy="461962"/>
            <a:chOff x="7792" y="4156"/>
            <a:chExt cx="2006" cy="1260"/>
          </a:xfrm>
        </p:grpSpPr>
        <p:pic>
          <p:nvPicPr>
            <p:cNvPr id="104506" name="Picture 32" descr="mouse piccolo">
              <a:extLst>
                <a:ext uri="{FF2B5EF4-FFF2-40B4-BE49-F238E27FC236}">
                  <a16:creationId xmlns:a16="http://schemas.microsoft.com/office/drawing/2014/main" id="{DEBB6CED-FA38-03BE-43BA-7DECE5CF0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" y="4156"/>
              <a:ext cx="2006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07" name="Line 33">
              <a:extLst>
                <a:ext uri="{FF2B5EF4-FFF2-40B4-BE49-F238E27FC236}">
                  <a16:creationId xmlns:a16="http://schemas.microsoft.com/office/drawing/2014/main" id="{6C6DC516-C6E6-A449-8F9D-E63203C84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72" y="4915"/>
              <a:ext cx="1620" cy="0"/>
            </a:xfrm>
            <a:prstGeom prst="line">
              <a:avLst/>
            </a:prstGeom>
            <a:noFill/>
            <a:ln w="158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4466" name="Rectangle 34">
            <a:extLst>
              <a:ext uri="{FF2B5EF4-FFF2-40B4-BE49-F238E27FC236}">
                <a16:creationId xmlns:a16="http://schemas.microsoft.com/office/drawing/2014/main" id="{65238B02-2DB4-BBBD-B58A-F2551CF00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981200"/>
            <a:ext cx="2209800" cy="1676400"/>
          </a:xfrm>
          <a:prstGeom prst="rect">
            <a:avLst/>
          </a:prstGeom>
          <a:solidFill>
            <a:srgbClr val="FFE2C5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104467" name="Picture 35" descr="grafico mouse da excel">
            <a:extLst>
              <a:ext uri="{FF2B5EF4-FFF2-40B4-BE49-F238E27FC236}">
                <a16:creationId xmlns:a16="http://schemas.microsoft.com/office/drawing/2014/main" id="{B36C7462-D3B0-A80B-1D80-B8172611C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198688"/>
            <a:ext cx="17526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8" name="Text Box 36">
            <a:extLst>
              <a:ext uri="{FF2B5EF4-FFF2-40B4-BE49-F238E27FC236}">
                <a16:creationId xmlns:a16="http://schemas.microsoft.com/office/drawing/2014/main" id="{861396FF-6D9D-EFD1-92B3-4875F897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3316288"/>
            <a:ext cx="6413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200" b="1"/>
              <a:t>Pixel</a:t>
            </a:r>
          </a:p>
        </p:txBody>
      </p:sp>
      <p:sp>
        <p:nvSpPr>
          <p:cNvPr id="104469" name="Text Box 37">
            <a:extLst>
              <a:ext uri="{FF2B5EF4-FFF2-40B4-BE49-F238E27FC236}">
                <a16:creationId xmlns:a16="http://schemas.microsoft.com/office/drawing/2014/main" id="{BF619DD2-2CF4-C9A3-AFDF-5572750AA42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36319" y="2623344"/>
            <a:ext cx="6635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200" b="1"/>
              <a:t>Pixel</a:t>
            </a:r>
          </a:p>
        </p:txBody>
      </p:sp>
      <p:grpSp>
        <p:nvGrpSpPr>
          <p:cNvPr id="104470" name="Group 38">
            <a:extLst>
              <a:ext uri="{FF2B5EF4-FFF2-40B4-BE49-F238E27FC236}">
                <a16:creationId xmlns:a16="http://schemas.microsoft.com/office/drawing/2014/main" id="{E81CAE39-72A3-E246-7475-FC1C3A0FB6B7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1981200"/>
            <a:ext cx="2009775" cy="1676400"/>
            <a:chOff x="384" y="864"/>
            <a:chExt cx="1056" cy="864"/>
          </a:xfrm>
        </p:grpSpPr>
        <p:sp>
          <p:nvSpPr>
            <p:cNvPr id="104504" name="Rectangle 39">
              <a:extLst>
                <a:ext uri="{FF2B5EF4-FFF2-40B4-BE49-F238E27FC236}">
                  <a16:creationId xmlns:a16="http://schemas.microsoft.com/office/drawing/2014/main" id="{6BCE9302-404C-D0C1-6E8A-D8B6146CA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864"/>
              <a:ext cx="1056" cy="864"/>
            </a:xfrm>
            <a:prstGeom prst="rect">
              <a:avLst/>
            </a:prstGeom>
            <a:solidFill>
              <a:srgbClr val="FFFF99">
                <a:alpha val="50195"/>
              </a:srgbClr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graphicFrame>
          <p:nvGraphicFramePr>
            <p:cNvPr id="104505" name="Object 40">
              <a:extLst>
                <a:ext uri="{FF2B5EF4-FFF2-40B4-BE49-F238E27FC236}">
                  <a16:creationId xmlns:a16="http://schemas.microsoft.com/office/drawing/2014/main" id="{320F758E-A723-E3F2-C38F-1D4159622C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0" y="924"/>
            <a:ext cx="972" cy="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14400" imgH="711200" progId="Equation.3">
                    <p:embed/>
                  </p:oleObj>
                </mc:Choice>
                <mc:Fallback>
                  <p:oleObj name="Equation" r:id="rId6" imgW="914400" imgH="711200" progId="Equation.3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" y="924"/>
                          <a:ext cx="972" cy="7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471" name="Line 41">
            <a:extLst>
              <a:ext uri="{FF2B5EF4-FFF2-40B4-BE49-F238E27FC236}">
                <a16:creationId xmlns:a16="http://schemas.microsoft.com/office/drawing/2014/main" id="{4BD5906C-83EB-AFE6-20E8-8AB07F692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657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72" name="Text Box 42">
            <a:extLst>
              <a:ext uri="{FF2B5EF4-FFF2-40B4-BE49-F238E27FC236}">
                <a16:creationId xmlns:a16="http://schemas.microsoft.com/office/drawing/2014/main" id="{8FEE3EC4-D1AB-34CF-2F34-E5ABE37F1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685800"/>
            <a:ext cx="339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Mouse: superficie curva.</a:t>
            </a:r>
          </a:p>
        </p:txBody>
      </p:sp>
      <p:sp>
        <p:nvSpPr>
          <p:cNvPr id="104473" name="Line 43">
            <a:extLst>
              <a:ext uri="{FF2B5EF4-FFF2-40B4-BE49-F238E27FC236}">
                <a16:creationId xmlns:a16="http://schemas.microsoft.com/office/drawing/2014/main" id="{31CE3679-877D-E67E-BF64-3EE50D412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04474" name="Group 44">
            <a:extLst>
              <a:ext uri="{FF2B5EF4-FFF2-40B4-BE49-F238E27FC236}">
                <a16:creationId xmlns:a16="http://schemas.microsoft.com/office/drawing/2014/main" id="{14E7B756-5CFF-21EE-15C1-8F1315388BB1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2057400"/>
            <a:ext cx="609600" cy="609600"/>
            <a:chOff x="1488" y="1824"/>
            <a:chExt cx="624" cy="576"/>
          </a:xfrm>
        </p:grpSpPr>
        <p:sp>
          <p:nvSpPr>
            <p:cNvPr id="104502" name="Rectangle 45">
              <a:extLst>
                <a:ext uri="{FF2B5EF4-FFF2-40B4-BE49-F238E27FC236}">
                  <a16:creationId xmlns:a16="http://schemas.microsoft.com/office/drawing/2014/main" id="{000DFD28-1890-0878-9C7A-AE213E76F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824"/>
              <a:ext cx="624" cy="5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04503" name="Picture 46" descr="oggetto illuminato uniform">
              <a:extLst>
                <a:ext uri="{FF2B5EF4-FFF2-40B4-BE49-F238E27FC236}">
                  <a16:creationId xmlns:a16="http://schemas.microsoft.com/office/drawing/2014/main" id="{AF5397A0-BBE5-4F38-BB36-5978F291A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917"/>
              <a:ext cx="624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475" name="Group 47">
            <a:extLst>
              <a:ext uri="{FF2B5EF4-FFF2-40B4-BE49-F238E27FC236}">
                <a16:creationId xmlns:a16="http://schemas.microsoft.com/office/drawing/2014/main" id="{3E3CD604-E4EB-816A-69EC-A7AEFD17C9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99125" y="2817813"/>
            <a:ext cx="611188" cy="611187"/>
            <a:chOff x="1488" y="3768"/>
            <a:chExt cx="600" cy="600"/>
          </a:xfrm>
        </p:grpSpPr>
        <p:sp>
          <p:nvSpPr>
            <p:cNvPr id="104500" name="Rectangle 48">
              <a:extLst>
                <a:ext uri="{FF2B5EF4-FFF2-40B4-BE49-F238E27FC236}">
                  <a16:creationId xmlns:a16="http://schemas.microsoft.com/office/drawing/2014/main" id="{3D5DF824-7DB9-A22C-493E-B718BEF607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8" y="3768"/>
              <a:ext cx="600" cy="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4501" name="Rectangle 49">
              <a:extLst>
                <a:ext uri="{FF2B5EF4-FFF2-40B4-BE49-F238E27FC236}">
                  <a16:creationId xmlns:a16="http://schemas.microsoft.com/office/drawing/2014/main" id="{485A9333-783A-5F2F-B3ED-700995F0F1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78" y="3864"/>
              <a:ext cx="420" cy="4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grpSp>
        <p:nvGrpSpPr>
          <p:cNvPr id="104476" name="Group 50">
            <a:extLst>
              <a:ext uri="{FF2B5EF4-FFF2-40B4-BE49-F238E27FC236}">
                <a16:creationId xmlns:a16="http://schemas.microsoft.com/office/drawing/2014/main" id="{D3A93698-AA53-5D2B-6338-20AE6E1B9AFD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3581400"/>
            <a:ext cx="609600" cy="609600"/>
            <a:chOff x="1824" y="4710"/>
            <a:chExt cx="624" cy="576"/>
          </a:xfrm>
        </p:grpSpPr>
        <p:sp>
          <p:nvSpPr>
            <p:cNvPr id="104498" name="Rectangle 51">
              <a:extLst>
                <a:ext uri="{FF2B5EF4-FFF2-40B4-BE49-F238E27FC236}">
                  <a16:creationId xmlns:a16="http://schemas.microsoft.com/office/drawing/2014/main" id="{B386CCAA-F637-F474-3F76-960DE320D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710"/>
              <a:ext cx="624" cy="5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04499" name="Picture 52" descr="solidi">
              <a:extLst>
                <a:ext uri="{FF2B5EF4-FFF2-40B4-BE49-F238E27FC236}">
                  <a16:creationId xmlns:a16="http://schemas.microsoft.com/office/drawing/2014/main" id="{23A08656-EE07-F64B-BB70-08BD7B9B3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4736"/>
              <a:ext cx="53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4477" name="Picture 53" descr="J0145360 copy">
            <a:extLst>
              <a:ext uri="{FF2B5EF4-FFF2-40B4-BE49-F238E27FC236}">
                <a16:creationId xmlns:a16="http://schemas.microsoft.com/office/drawing/2014/main" id="{2B789BEE-730B-0453-F848-2D53DDB5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81500"/>
            <a:ext cx="603250" cy="5556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78" name="Line 54">
            <a:extLst>
              <a:ext uri="{FF2B5EF4-FFF2-40B4-BE49-F238E27FC236}">
                <a16:creationId xmlns:a16="http://schemas.microsoft.com/office/drawing/2014/main" id="{B8728210-5013-D98F-F683-252EF298C75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622925" y="4314825"/>
            <a:ext cx="719138" cy="7191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79" name="Line 55">
            <a:extLst>
              <a:ext uri="{FF2B5EF4-FFF2-40B4-BE49-F238E27FC236}">
                <a16:creationId xmlns:a16="http://schemas.microsoft.com/office/drawing/2014/main" id="{6EE29841-EE8B-6FBA-9A8E-A69B085363BB}"/>
              </a:ext>
            </a:extLst>
          </p:cNvPr>
          <p:cNvSpPr>
            <a:spLocks noChangeAspect="1" noChangeShapeType="1"/>
          </p:cNvSpPr>
          <p:nvPr/>
        </p:nvSpPr>
        <p:spPr bwMode="auto">
          <a:xfrm rot="-5400000">
            <a:off x="5622925" y="4324350"/>
            <a:ext cx="719138" cy="7191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80" name="Rectangle 56">
            <a:extLst>
              <a:ext uri="{FF2B5EF4-FFF2-40B4-BE49-F238E27FC236}">
                <a16:creationId xmlns:a16="http://schemas.microsoft.com/office/drawing/2014/main" id="{4EB6152F-B6D9-51AC-26D1-29AC478AD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2057400"/>
            <a:ext cx="2209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cs typeface="Times New Roman" panose="02020603050405020304" pitchFamily="18" charset="0"/>
              </a:rPr>
              <a:t>Illuminazione omogenea dell’oggetto.</a:t>
            </a:r>
          </a:p>
        </p:txBody>
      </p:sp>
      <p:sp>
        <p:nvSpPr>
          <p:cNvPr id="104481" name="Text Box 57">
            <a:extLst>
              <a:ext uri="{FF2B5EF4-FFF2-40B4-BE49-F238E27FC236}">
                <a16:creationId xmlns:a16="http://schemas.microsoft.com/office/drawing/2014/main" id="{FC14FF0C-D266-479B-F1B6-B33BD230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2819400"/>
            <a:ext cx="2454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Uniformità del colore </a:t>
            </a:r>
          </a:p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dell’oggetto.</a:t>
            </a:r>
          </a:p>
        </p:txBody>
      </p:sp>
      <p:sp>
        <p:nvSpPr>
          <p:cNvPr id="104482" name="Text Box 58">
            <a:extLst>
              <a:ext uri="{FF2B5EF4-FFF2-40B4-BE49-F238E27FC236}">
                <a16:creationId xmlns:a16="http://schemas.microsoft.com/office/drawing/2014/main" id="{C6C73DF0-3A37-8753-4B1A-309B6F294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3581400"/>
            <a:ext cx="15255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Semplicità </a:t>
            </a:r>
          </a:p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della geometria</a:t>
            </a:r>
          </a:p>
        </p:txBody>
      </p:sp>
      <p:sp>
        <p:nvSpPr>
          <p:cNvPr id="104483" name="Text Box 59">
            <a:extLst>
              <a:ext uri="{FF2B5EF4-FFF2-40B4-BE49-F238E27FC236}">
                <a16:creationId xmlns:a16="http://schemas.microsoft.com/office/drawing/2014/main" id="{7F776863-48DB-D0F3-3994-105FA227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267200"/>
            <a:ext cx="2362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Assenza di ombre e riflessi sulla superficie </a:t>
            </a:r>
          </a:p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dell’oggetto.</a:t>
            </a:r>
          </a:p>
        </p:txBody>
      </p:sp>
      <p:sp>
        <p:nvSpPr>
          <p:cNvPr id="104484" name="Line 60">
            <a:extLst>
              <a:ext uri="{FF2B5EF4-FFF2-40B4-BE49-F238E27FC236}">
                <a16:creationId xmlns:a16="http://schemas.microsoft.com/office/drawing/2014/main" id="{5AE8938C-3779-32C7-779D-9F047C96C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23622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85" name="Line 61">
            <a:extLst>
              <a:ext uri="{FF2B5EF4-FFF2-40B4-BE49-F238E27FC236}">
                <a16:creationId xmlns:a16="http://schemas.microsoft.com/office/drawing/2014/main" id="{3674917C-2781-2CA8-22E9-F3C36FC31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3095625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86" name="Line 62">
            <a:extLst>
              <a:ext uri="{FF2B5EF4-FFF2-40B4-BE49-F238E27FC236}">
                <a16:creationId xmlns:a16="http://schemas.microsoft.com/office/drawing/2014/main" id="{B96BFE85-EFF8-4A9E-AC77-1380CF6FE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38862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87" name="Line 63">
            <a:extLst>
              <a:ext uri="{FF2B5EF4-FFF2-40B4-BE49-F238E27FC236}">
                <a16:creationId xmlns:a16="http://schemas.microsoft.com/office/drawing/2014/main" id="{882CC317-D2E5-3620-9F88-E44BFB985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46863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88" name="Text Box 64">
            <a:extLst>
              <a:ext uri="{FF2B5EF4-FFF2-40B4-BE49-F238E27FC236}">
                <a16:creationId xmlns:a16="http://schemas.microsoft.com/office/drawing/2014/main" id="{94B079E2-6B0C-75ED-357E-D50DE894B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1219200"/>
            <a:ext cx="2073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 b="1"/>
              <a:t>Matrice di luminanza.</a:t>
            </a:r>
          </a:p>
        </p:txBody>
      </p:sp>
      <p:sp>
        <p:nvSpPr>
          <p:cNvPr id="104489" name="Text Box 65">
            <a:extLst>
              <a:ext uri="{FF2B5EF4-FFF2-40B4-BE49-F238E27FC236}">
                <a16:creationId xmlns:a16="http://schemas.microsoft.com/office/drawing/2014/main" id="{79D2B54A-9C38-9F76-FAE8-81E60AD51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19200"/>
            <a:ext cx="228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000" b="1"/>
              <a:t>Rappresentazione grafica.</a:t>
            </a:r>
          </a:p>
        </p:txBody>
      </p:sp>
      <p:sp>
        <p:nvSpPr>
          <p:cNvPr id="104490" name="Text Box 66">
            <a:extLst>
              <a:ext uri="{FF2B5EF4-FFF2-40B4-BE49-F238E27FC236}">
                <a16:creationId xmlns:a16="http://schemas.microsoft.com/office/drawing/2014/main" id="{28C6A29F-470B-4A49-97C9-D14300D3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1371600"/>
            <a:ext cx="224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Caratteristiche:</a:t>
            </a:r>
          </a:p>
        </p:txBody>
      </p:sp>
      <p:sp>
        <p:nvSpPr>
          <p:cNvPr id="104491" name="Text Box 67">
            <a:extLst>
              <a:ext uri="{FF2B5EF4-FFF2-40B4-BE49-F238E27FC236}">
                <a16:creationId xmlns:a16="http://schemas.microsoft.com/office/drawing/2014/main" id="{FBD9CE79-CFB5-1F6E-19AC-0C9B5E6C4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5</a:t>
            </a:r>
          </a:p>
        </p:txBody>
      </p:sp>
      <p:sp>
        <p:nvSpPr>
          <p:cNvPr id="104492" name="Rectangle 68">
            <a:extLst>
              <a:ext uri="{FF2B5EF4-FFF2-40B4-BE49-F238E27FC236}">
                <a16:creationId xmlns:a16="http://schemas.microsoft.com/office/drawing/2014/main" id="{F1042350-72C2-5FE0-70EE-A108B4B91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104493" name="Object 69">
            <a:extLst>
              <a:ext uri="{FF2B5EF4-FFF2-40B4-BE49-F238E27FC236}">
                <a16:creationId xmlns:a16="http://schemas.microsoft.com/office/drawing/2014/main" id="{6B4C44BB-FA59-D328-BC34-F1E35CB8CD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2400" y="5483225"/>
          <a:ext cx="10922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863225" imgH="482391" progId="Equation.3">
                  <p:embed/>
                </p:oleObj>
              </mc:Choice>
              <mc:Fallback>
                <p:oleObj r:id="rId11" imgW="863225" imgH="482391" progId="Equation.3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5483225"/>
                        <a:ext cx="1092200" cy="612775"/>
                      </a:xfrm>
                      <a:prstGeom prst="rect">
                        <a:avLst/>
                      </a:prstGeom>
                      <a:solidFill>
                        <a:srgbClr val="339966">
                          <a:alpha val="50195"/>
                        </a:srgbClr>
                      </a:solidFill>
                      <a:ln w="222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4" name="Line 70">
            <a:extLst>
              <a:ext uri="{FF2B5EF4-FFF2-40B4-BE49-F238E27FC236}">
                <a16:creationId xmlns:a16="http://schemas.microsoft.com/office/drawing/2014/main" id="{B67A6CF1-DAF2-4673-4A3A-40BE7EC81F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4419600"/>
            <a:ext cx="0" cy="1066800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95" name="Text Box 71">
            <a:extLst>
              <a:ext uri="{FF2B5EF4-FFF2-40B4-BE49-F238E27FC236}">
                <a16:creationId xmlns:a16="http://schemas.microsoft.com/office/drawing/2014/main" id="{506447C5-FE30-677A-32E4-1270A6B42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334000"/>
            <a:ext cx="304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Scarto percentuale:</a:t>
            </a:r>
          </a:p>
          <a:p>
            <a:pPr eaLnBrk="1" hangingPunct="1"/>
            <a:r>
              <a:rPr lang="it-IT" altLang="it-IT" b="1"/>
              <a:t>1,3</a:t>
            </a:r>
            <a:r>
              <a:rPr lang="it-IT" altLang="it-IT" b="1">
                <a:cs typeface="Times New Roman" panose="02020603050405020304" pitchFamily="18" charset="0"/>
              </a:rPr>
              <a:t>±0,2</a:t>
            </a:r>
            <a:endParaRPr lang="it-IT" altLang="it-IT" b="1"/>
          </a:p>
        </p:txBody>
      </p:sp>
      <p:sp>
        <p:nvSpPr>
          <p:cNvPr id="104496" name="Line 72">
            <a:extLst>
              <a:ext uri="{FF2B5EF4-FFF2-40B4-BE49-F238E27FC236}">
                <a16:creationId xmlns:a16="http://schemas.microsoft.com/office/drawing/2014/main" id="{E1D8021F-2307-5B81-B25C-CFC4EDBCB3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791200"/>
            <a:ext cx="1219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497" name="Oval 73">
            <a:extLst>
              <a:ext uri="{FF2B5EF4-FFF2-40B4-BE49-F238E27FC236}">
                <a16:creationId xmlns:a16="http://schemas.microsoft.com/office/drawing/2014/main" id="{CD996150-D56F-020F-2072-7DF996444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715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egnaposto numero diapositiva 3">
            <a:extLst>
              <a:ext uri="{FF2B5EF4-FFF2-40B4-BE49-F238E27FC236}">
                <a16:creationId xmlns:a16="http://schemas.microsoft.com/office/drawing/2014/main" id="{91F0E8C9-B0F5-6EAC-D359-D6C3F511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FDB623-8CE7-4A4F-AA48-C95CEFA6927F}" type="slidenum">
              <a:rPr lang="it-IT" altLang="it-IT" sz="1400"/>
              <a:pPr/>
              <a:t>22</a:t>
            </a:fld>
            <a:endParaRPr lang="it-IT" altLang="it-IT" sz="1400"/>
          </a:p>
        </p:txBody>
      </p:sp>
      <p:pic>
        <p:nvPicPr>
          <p:cNvPr id="105475" name="Picture 2">
            <a:extLst>
              <a:ext uri="{FF2B5EF4-FFF2-40B4-BE49-F238E27FC236}">
                <a16:creationId xmlns:a16="http://schemas.microsoft.com/office/drawing/2014/main" id="{29169ECD-8FA4-258C-DBD5-29F4F198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4191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6" name="Rectangle 3">
            <a:extLst>
              <a:ext uri="{FF2B5EF4-FFF2-40B4-BE49-F238E27FC236}">
                <a16:creationId xmlns:a16="http://schemas.microsoft.com/office/drawing/2014/main" id="{B0DC0CAC-F310-42C6-69F7-764AC6ECF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4572000"/>
            <a:ext cx="2209800" cy="609600"/>
          </a:xfrm>
          <a:prstGeom prst="rect">
            <a:avLst/>
          </a:prstGeom>
          <a:solidFill>
            <a:srgbClr val="FF5050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477" name="Rectangle 4">
            <a:extLst>
              <a:ext uri="{FF2B5EF4-FFF2-40B4-BE49-F238E27FC236}">
                <a16:creationId xmlns:a16="http://schemas.microsoft.com/office/drawing/2014/main" id="{9A832DD1-7683-D837-C8E5-9B5C3337C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2209800"/>
            <a:ext cx="2209800" cy="6096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478" name="Rectangle 5">
            <a:extLst>
              <a:ext uri="{FF2B5EF4-FFF2-40B4-BE49-F238E27FC236}">
                <a16:creationId xmlns:a16="http://schemas.microsoft.com/office/drawing/2014/main" id="{DE014833-DF3B-29D7-EAB5-2CACC06A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2971800"/>
            <a:ext cx="2209800" cy="6096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479" name="Rectangle 6">
            <a:extLst>
              <a:ext uri="{FF2B5EF4-FFF2-40B4-BE49-F238E27FC236}">
                <a16:creationId xmlns:a16="http://schemas.microsoft.com/office/drawing/2014/main" id="{D29E0428-C40F-7E57-64DC-160F525D1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733800"/>
            <a:ext cx="2209800" cy="6096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480" name="Rectangle 7">
            <a:extLst>
              <a:ext uri="{FF2B5EF4-FFF2-40B4-BE49-F238E27FC236}">
                <a16:creationId xmlns:a16="http://schemas.microsoft.com/office/drawing/2014/main" id="{CF462B8C-66B6-5E70-55A2-D712D77F2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3048000" cy="609600"/>
          </a:xfrm>
          <a:prstGeom prst="rect">
            <a:avLst/>
          </a:prstGeom>
          <a:solidFill>
            <a:srgbClr val="00FF00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481" name="Line 8">
            <a:extLst>
              <a:ext uri="{FF2B5EF4-FFF2-40B4-BE49-F238E27FC236}">
                <a16:creationId xmlns:a16="http://schemas.microsoft.com/office/drawing/2014/main" id="{20F1995D-3072-20A7-FA2C-B34EDCEB65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800" y="2057400"/>
            <a:ext cx="0" cy="297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482" name="Line 9">
            <a:extLst>
              <a:ext uri="{FF2B5EF4-FFF2-40B4-BE49-F238E27FC236}">
                <a16:creationId xmlns:a16="http://schemas.microsoft.com/office/drawing/2014/main" id="{F2563EA7-9B4D-75E3-8B0E-DBE2FACCF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0574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483" name="Rectangle 10">
            <a:extLst>
              <a:ext uri="{FF2B5EF4-FFF2-40B4-BE49-F238E27FC236}">
                <a16:creationId xmlns:a16="http://schemas.microsoft.com/office/drawing/2014/main" id="{B7762560-9AC2-204F-0A6B-CB0C60AC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0"/>
            <a:ext cx="4495800" cy="1066800"/>
          </a:xfrm>
          <a:prstGeom prst="rect">
            <a:avLst/>
          </a:prstGeom>
          <a:solidFill>
            <a:srgbClr val="FFD1D1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484" name="Text Box 11">
            <a:extLst>
              <a:ext uri="{FF2B5EF4-FFF2-40B4-BE49-F238E27FC236}">
                <a16:creationId xmlns:a16="http://schemas.microsoft.com/office/drawing/2014/main" id="{D62784CE-3C2F-C4EB-0688-2A3D05B7C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76200"/>
            <a:ext cx="1765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800" b="1">
                <a:latin typeface="Verdana" panose="020B0604030504040204" pitchFamily="34" charset="0"/>
              </a:rPr>
              <a:t>Esempi:</a:t>
            </a:r>
          </a:p>
        </p:txBody>
      </p:sp>
      <p:grpSp>
        <p:nvGrpSpPr>
          <p:cNvPr id="105485" name="Group 12">
            <a:extLst>
              <a:ext uri="{FF2B5EF4-FFF2-40B4-BE49-F238E27FC236}">
                <a16:creationId xmlns:a16="http://schemas.microsoft.com/office/drawing/2014/main" id="{C79AD619-1F1C-E4BB-4E7B-7B90603FCC0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6705600"/>
            <a:chOff x="192" y="48"/>
            <a:chExt cx="0" cy="4224"/>
          </a:xfrm>
        </p:grpSpPr>
        <p:grpSp>
          <p:nvGrpSpPr>
            <p:cNvPr id="105524" name="Group 13">
              <a:extLst>
                <a:ext uri="{FF2B5EF4-FFF2-40B4-BE49-F238E27FC236}">
                  <a16:creationId xmlns:a16="http://schemas.microsoft.com/office/drawing/2014/main" id="{C84FF5A7-720E-ED09-E6EF-7ED1625991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8"/>
              <a:ext cx="0" cy="864"/>
              <a:chOff x="144" y="48"/>
              <a:chExt cx="0" cy="864"/>
            </a:xfrm>
          </p:grpSpPr>
          <p:grpSp>
            <p:nvGrpSpPr>
              <p:cNvPr id="105532" name="Group 14">
                <a:extLst>
                  <a:ext uri="{FF2B5EF4-FFF2-40B4-BE49-F238E27FC236}">
                    <a16:creationId xmlns:a16="http://schemas.microsoft.com/office/drawing/2014/main" id="{87D7D8D7-5F12-C9C0-24B7-5915FC6314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92"/>
                <a:ext cx="0" cy="720"/>
                <a:chOff x="1008" y="3984"/>
                <a:chExt cx="0" cy="720"/>
              </a:xfrm>
            </p:grpSpPr>
            <p:sp>
              <p:nvSpPr>
                <p:cNvPr id="105534" name="Line 15">
                  <a:extLst>
                    <a:ext uri="{FF2B5EF4-FFF2-40B4-BE49-F238E27FC236}">
                      <a16:creationId xmlns:a16="http://schemas.microsoft.com/office/drawing/2014/main" id="{7A571466-A36F-B1EF-AC54-72B28F1F87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560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29292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5535" name="Line 16">
                  <a:extLst>
                    <a:ext uri="{FF2B5EF4-FFF2-40B4-BE49-F238E27FC236}">
                      <a16:creationId xmlns:a16="http://schemas.microsoft.com/office/drawing/2014/main" id="{335CF2CC-AA1D-9B1E-C4D1-243802E342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416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5536" name="Line 17">
                  <a:extLst>
                    <a:ext uri="{FF2B5EF4-FFF2-40B4-BE49-F238E27FC236}">
                      <a16:creationId xmlns:a16="http://schemas.microsoft.com/office/drawing/2014/main" id="{4AA14BE1-719B-1FB9-3442-362EFE9A20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272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777777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5537" name="Line 18">
                  <a:extLst>
                    <a:ext uri="{FF2B5EF4-FFF2-40B4-BE49-F238E27FC236}">
                      <a16:creationId xmlns:a16="http://schemas.microsoft.com/office/drawing/2014/main" id="{A7A37B6F-CF43-371C-E7F0-E3622E110D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128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5538" name="Line 19">
                  <a:extLst>
                    <a:ext uri="{FF2B5EF4-FFF2-40B4-BE49-F238E27FC236}">
                      <a16:creationId xmlns:a16="http://schemas.microsoft.com/office/drawing/2014/main" id="{1F78B1E0-4CAE-A101-D44D-F671C0CAAB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98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05533" name="Line 20">
                <a:extLst>
                  <a:ext uri="{FF2B5EF4-FFF2-40B4-BE49-F238E27FC236}">
                    <a16:creationId xmlns:a16="http://schemas.microsoft.com/office/drawing/2014/main" id="{48193FEA-84AD-26B9-96A4-22D794232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4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05525" name="Group 21">
              <a:extLst>
                <a:ext uri="{FF2B5EF4-FFF2-40B4-BE49-F238E27FC236}">
                  <a16:creationId xmlns:a16="http://schemas.microsoft.com/office/drawing/2014/main" id="{8B871BFA-5B22-77F7-E529-A4286A8232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408"/>
              <a:ext cx="0" cy="864"/>
              <a:chOff x="1104" y="4656"/>
              <a:chExt cx="0" cy="864"/>
            </a:xfrm>
          </p:grpSpPr>
          <p:sp>
            <p:nvSpPr>
              <p:cNvPr id="105526" name="Line 22">
                <a:extLst>
                  <a:ext uri="{FF2B5EF4-FFF2-40B4-BE49-F238E27FC236}">
                    <a16:creationId xmlns:a16="http://schemas.microsoft.com/office/drawing/2014/main" id="{9C4A69A4-6D68-535E-1CA9-FA7AA5BFC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65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5527" name="Line 23">
                <a:extLst>
                  <a:ext uri="{FF2B5EF4-FFF2-40B4-BE49-F238E27FC236}">
                    <a16:creationId xmlns:a16="http://schemas.microsoft.com/office/drawing/2014/main" id="{88EB5605-63E0-4094-FDA1-00303EAFF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80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5528" name="Line 24">
                <a:extLst>
                  <a:ext uri="{FF2B5EF4-FFF2-40B4-BE49-F238E27FC236}">
                    <a16:creationId xmlns:a16="http://schemas.microsoft.com/office/drawing/2014/main" id="{F22AB6EE-28DB-7E55-C468-E8A59FECB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94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5529" name="Line 25">
                <a:extLst>
                  <a:ext uri="{FF2B5EF4-FFF2-40B4-BE49-F238E27FC236}">
                    <a16:creationId xmlns:a16="http://schemas.microsoft.com/office/drawing/2014/main" id="{B9669045-02A4-7624-9B44-414C397A8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08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5530" name="Line 26">
                <a:extLst>
                  <a:ext uri="{FF2B5EF4-FFF2-40B4-BE49-F238E27FC236}">
                    <a16:creationId xmlns:a16="http://schemas.microsoft.com/office/drawing/2014/main" id="{FA83DD1B-8982-CC52-D2B4-22F3EFBB2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23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5531" name="Line 27">
                <a:extLst>
                  <a:ext uri="{FF2B5EF4-FFF2-40B4-BE49-F238E27FC236}">
                    <a16:creationId xmlns:a16="http://schemas.microsoft.com/office/drawing/2014/main" id="{6EC8B034-EFCE-3F09-E063-974DD751D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37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05486" name="Line 28">
            <a:extLst>
              <a:ext uri="{FF2B5EF4-FFF2-40B4-BE49-F238E27FC236}">
                <a16:creationId xmlns:a16="http://schemas.microsoft.com/office/drawing/2014/main" id="{3D940CFF-EB0C-8193-1A92-3345B4A04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0" cy="396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5487" name="Picture 29" descr="cancellino render">
            <a:extLst>
              <a:ext uri="{FF2B5EF4-FFF2-40B4-BE49-F238E27FC236}">
                <a16:creationId xmlns:a16="http://schemas.microsoft.com/office/drawing/2014/main" id="{C4ABB19C-51D3-0085-2D37-D7D13314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1447800" cy="969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8" name="Text Box 30">
            <a:extLst>
              <a:ext uri="{FF2B5EF4-FFF2-40B4-BE49-F238E27FC236}">
                <a16:creationId xmlns:a16="http://schemas.microsoft.com/office/drawing/2014/main" id="{ED76A663-10A4-CF1F-4FD0-EBD217C09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667000"/>
            <a:ext cx="4648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b="1"/>
              <a:t>Per oggetti di geometria complessa è necessaria una sommaria conoscenza della loro morfologia.</a:t>
            </a:r>
          </a:p>
          <a:p>
            <a:pPr eaLnBrk="1" hangingPunct="1"/>
            <a:endParaRPr lang="it-IT" altLang="it-IT" sz="2000"/>
          </a:p>
        </p:txBody>
      </p:sp>
      <p:sp>
        <p:nvSpPr>
          <p:cNvPr id="105489" name="Rectangle 31">
            <a:extLst>
              <a:ext uri="{FF2B5EF4-FFF2-40B4-BE49-F238E27FC236}">
                <a16:creationId xmlns:a16="http://schemas.microsoft.com/office/drawing/2014/main" id="{4F5E1081-BF11-C484-DB13-36200840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962400"/>
            <a:ext cx="4495800" cy="2514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490" name="Line 32">
            <a:extLst>
              <a:ext uri="{FF2B5EF4-FFF2-40B4-BE49-F238E27FC236}">
                <a16:creationId xmlns:a16="http://schemas.microsoft.com/office/drawing/2014/main" id="{A1FC453C-A654-6F36-C876-184EDD2683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0574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491" name="Line 33">
            <a:extLst>
              <a:ext uri="{FF2B5EF4-FFF2-40B4-BE49-F238E27FC236}">
                <a16:creationId xmlns:a16="http://schemas.microsoft.com/office/drawing/2014/main" id="{C73E46D2-C7F2-AABF-A527-3C6DF5695C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057400"/>
            <a:ext cx="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492" name="Line 34">
            <a:extLst>
              <a:ext uri="{FF2B5EF4-FFF2-40B4-BE49-F238E27FC236}">
                <a16:creationId xmlns:a16="http://schemas.microsoft.com/office/drawing/2014/main" id="{A5D90392-6FE8-E2D8-CF63-6B8A0AF8BE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493" name="Line 35">
            <a:extLst>
              <a:ext uri="{FF2B5EF4-FFF2-40B4-BE49-F238E27FC236}">
                <a16:creationId xmlns:a16="http://schemas.microsoft.com/office/drawing/2014/main" id="{3486FCC7-8DD9-53A8-6ACF-1B8D1D97D3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733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494" name="Text Box 36">
            <a:extLst>
              <a:ext uri="{FF2B5EF4-FFF2-40B4-BE49-F238E27FC236}">
                <a16:creationId xmlns:a16="http://schemas.microsoft.com/office/drawing/2014/main" id="{CB7148EF-A9A4-7F99-DE8E-573866346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Cancellino: oggetto di geometria complessa.</a:t>
            </a:r>
          </a:p>
        </p:txBody>
      </p:sp>
      <p:sp>
        <p:nvSpPr>
          <p:cNvPr id="105495" name="Line 37">
            <a:extLst>
              <a:ext uri="{FF2B5EF4-FFF2-40B4-BE49-F238E27FC236}">
                <a16:creationId xmlns:a16="http://schemas.microsoft.com/office/drawing/2014/main" id="{3DC8C7A8-7F3E-008B-5EA5-6C39018B1A4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496" name="Rectangle 38">
            <a:extLst>
              <a:ext uri="{FF2B5EF4-FFF2-40B4-BE49-F238E27FC236}">
                <a16:creationId xmlns:a16="http://schemas.microsoft.com/office/drawing/2014/main" id="{BB985DB0-3153-D1FC-B67C-0EFADD96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25" y="2209800"/>
            <a:ext cx="6096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105497" name="Picture 39" descr="oggetto illuminato uniform">
            <a:extLst>
              <a:ext uri="{FF2B5EF4-FFF2-40B4-BE49-F238E27FC236}">
                <a16:creationId xmlns:a16="http://schemas.microsoft.com/office/drawing/2014/main" id="{04D3B9D2-1C93-3736-A239-1A77BA41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2308225"/>
            <a:ext cx="6096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98" name="Group 40">
            <a:extLst>
              <a:ext uri="{FF2B5EF4-FFF2-40B4-BE49-F238E27FC236}">
                <a16:creationId xmlns:a16="http://schemas.microsoft.com/office/drawing/2014/main" id="{F576E230-580B-ADB9-A07B-24D3F4731A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99125" y="2971800"/>
            <a:ext cx="611188" cy="611188"/>
            <a:chOff x="1488" y="3768"/>
            <a:chExt cx="600" cy="600"/>
          </a:xfrm>
        </p:grpSpPr>
        <p:sp>
          <p:nvSpPr>
            <p:cNvPr id="105522" name="Rectangle 41">
              <a:extLst>
                <a:ext uri="{FF2B5EF4-FFF2-40B4-BE49-F238E27FC236}">
                  <a16:creationId xmlns:a16="http://schemas.microsoft.com/office/drawing/2014/main" id="{AC1B4280-2832-F531-6ADC-29A3520CC6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8" y="3768"/>
              <a:ext cx="600" cy="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5523" name="Rectangle 42">
              <a:extLst>
                <a:ext uri="{FF2B5EF4-FFF2-40B4-BE49-F238E27FC236}">
                  <a16:creationId xmlns:a16="http://schemas.microsoft.com/office/drawing/2014/main" id="{F19C15A7-6E59-F838-74C8-C7ACEBEB83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78" y="3864"/>
              <a:ext cx="420" cy="4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grpSp>
        <p:nvGrpSpPr>
          <p:cNvPr id="105499" name="Group 43">
            <a:extLst>
              <a:ext uri="{FF2B5EF4-FFF2-40B4-BE49-F238E27FC236}">
                <a16:creationId xmlns:a16="http://schemas.microsoft.com/office/drawing/2014/main" id="{888054AD-A587-3798-76F3-3AB3F1C01482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4572000"/>
            <a:ext cx="609600" cy="609600"/>
            <a:chOff x="1824" y="4710"/>
            <a:chExt cx="624" cy="576"/>
          </a:xfrm>
        </p:grpSpPr>
        <p:sp>
          <p:nvSpPr>
            <p:cNvPr id="105520" name="Rectangle 44">
              <a:extLst>
                <a:ext uri="{FF2B5EF4-FFF2-40B4-BE49-F238E27FC236}">
                  <a16:creationId xmlns:a16="http://schemas.microsoft.com/office/drawing/2014/main" id="{3ABB787A-5678-F21D-D340-A1C95EF4B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710"/>
              <a:ext cx="624" cy="5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05521" name="Picture 45" descr="solidi">
              <a:extLst>
                <a:ext uri="{FF2B5EF4-FFF2-40B4-BE49-F238E27FC236}">
                  <a16:creationId xmlns:a16="http://schemas.microsoft.com/office/drawing/2014/main" id="{3B1ECD64-86D3-1290-E180-F01B470FC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4736"/>
              <a:ext cx="53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500" name="Rectangle 46">
            <a:extLst>
              <a:ext uri="{FF2B5EF4-FFF2-40B4-BE49-F238E27FC236}">
                <a16:creationId xmlns:a16="http://schemas.microsoft.com/office/drawing/2014/main" id="{5092E245-1561-33DE-CB0D-EBE74AAB4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2209800"/>
            <a:ext cx="2209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cs typeface="Times New Roman" panose="02020603050405020304" pitchFamily="18" charset="0"/>
              </a:rPr>
              <a:t>Illuminazione omogenea dell’oggetto.</a:t>
            </a:r>
          </a:p>
        </p:txBody>
      </p:sp>
      <p:sp>
        <p:nvSpPr>
          <p:cNvPr id="105501" name="Text Box 47">
            <a:extLst>
              <a:ext uri="{FF2B5EF4-FFF2-40B4-BE49-F238E27FC236}">
                <a16:creationId xmlns:a16="http://schemas.microsoft.com/office/drawing/2014/main" id="{41967A48-BDD8-0A63-A6BC-E05377F8C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000375"/>
            <a:ext cx="2454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Uniformità del colore </a:t>
            </a:r>
          </a:p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dell’oggetto.</a:t>
            </a:r>
          </a:p>
        </p:txBody>
      </p:sp>
      <p:sp>
        <p:nvSpPr>
          <p:cNvPr id="105502" name="Text Box 48">
            <a:extLst>
              <a:ext uri="{FF2B5EF4-FFF2-40B4-BE49-F238E27FC236}">
                <a16:creationId xmlns:a16="http://schemas.microsoft.com/office/drawing/2014/main" id="{E56CAB0A-0C91-5D57-2A23-6C3B6706B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572000"/>
            <a:ext cx="15763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Complessità</a:t>
            </a:r>
          </a:p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della geometria.</a:t>
            </a:r>
          </a:p>
        </p:txBody>
      </p:sp>
      <p:pic>
        <p:nvPicPr>
          <p:cNvPr id="105503" name="Picture 49" descr="chiaroscuro">
            <a:extLst>
              <a:ext uri="{FF2B5EF4-FFF2-40B4-BE49-F238E27FC236}">
                <a16:creationId xmlns:a16="http://schemas.microsoft.com/office/drawing/2014/main" id="{7638032E-2F48-4675-6DB4-3F3FC128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2213"/>
            <a:ext cx="633413" cy="61118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04" name="Text Box 50">
            <a:extLst>
              <a:ext uri="{FF2B5EF4-FFF2-40B4-BE49-F238E27FC236}">
                <a16:creationId xmlns:a16="http://schemas.microsoft.com/office/drawing/2014/main" id="{996F9E96-DE08-2FE5-D2AE-BDC723EEA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860800"/>
            <a:ext cx="1592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>
                <a:cs typeface="Times New Roman" panose="02020603050405020304" pitchFamily="18" charset="0"/>
              </a:rPr>
              <a:t>Ombreggiatura.</a:t>
            </a:r>
          </a:p>
        </p:txBody>
      </p:sp>
      <p:sp>
        <p:nvSpPr>
          <p:cNvPr id="105505" name="Line 51">
            <a:extLst>
              <a:ext uri="{FF2B5EF4-FFF2-40B4-BE49-F238E27FC236}">
                <a16:creationId xmlns:a16="http://schemas.microsoft.com/office/drawing/2014/main" id="{B318A5FF-F18C-5E1B-C8AD-949F26C21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25908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506" name="Line 52">
            <a:extLst>
              <a:ext uri="{FF2B5EF4-FFF2-40B4-BE49-F238E27FC236}">
                <a16:creationId xmlns:a16="http://schemas.microsoft.com/office/drawing/2014/main" id="{EB9956B3-387F-8D1C-2EEE-5439B494D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32766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507" name="Line 53">
            <a:extLst>
              <a:ext uri="{FF2B5EF4-FFF2-40B4-BE49-F238E27FC236}">
                <a16:creationId xmlns:a16="http://schemas.microsoft.com/office/drawing/2014/main" id="{D43315A7-D8ED-E4FA-9326-18DA6CD52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40386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508" name="Line 54">
            <a:extLst>
              <a:ext uri="{FF2B5EF4-FFF2-40B4-BE49-F238E27FC236}">
                <a16:creationId xmlns:a16="http://schemas.microsoft.com/office/drawing/2014/main" id="{A6BA2C73-D93F-55B7-BFE5-17A217847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4953000"/>
            <a:ext cx="228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509" name="Text Box 55">
            <a:extLst>
              <a:ext uri="{FF2B5EF4-FFF2-40B4-BE49-F238E27FC236}">
                <a16:creationId xmlns:a16="http://schemas.microsoft.com/office/drawing/2014/main" id="{E01CF653-8775-76B9-7134-269B8804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1489075"/>
            <a:ext cx="224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Caratteristiche:</a:t>
            </a:r>
          </a:p>
        </p:txBody>
      </p:sp>
      <p:sp>
        <p:nvSpPr>
          <p:cNvPr id="105510" name="Line 56">
            <a:extLst>
              <a:ext uri="{FF2B5EF4-FFF2-40B4-BE49-F238E27FC236}">
                <a16:creationId xmlns:a16="http://schemas.microsoft.com/office/drawing/2014/main" id="{E1C44DBA-4F94-6207-C3A7-E602D0FCD5AD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622925" y="4529138"/>
            <a:ext cx="719138" cy="7191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511" name="Line 57">
            <a:extLst>
              <a:ext uri="{FF2B5EF4-FFF2-40B4-BE49-F238E27FC236}">
                <a16:creationId xmlns:a16="http://schemas.microsoft.com/office/drawing/2014/main" id="{5EC900C5-444B-DC58-5FD4-6E9B6627B6BA}"/>
              </a:ext>
            </a:extLst>
          </p:cNvPr>
          <p:cNvSpPr>
            <a:spLocks noChangeAspect="1" noChangeShapeType="1"/>
          </p:cNvSpPr>
          <p:nvPr/>
        </p:nvSpPr>
        <p:spPr bwMode="auto">
          <a:xfrm rot="-5400000">
            <a:off x="5622925" y="4538663"/>
            <a:ext cx="719137" cy="7191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5512" name="Picture 58" descr="oggetto illuminato uniform">
            <a:extLst>
              <a:ext uri="{FF2B5EF4-FFF2-40B4-BE49-F238E27FC236}">
                <a16:creationId xmlns:a16="http://schemas.microsoft.com/office/drawing/2014/main" id="{C99DD870-F684-08BC-05C5-EFCB55D9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498600"/>
            <a:ext cx="1508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13" name="Text Box 59">
            <a:extLst>
              <a:ext uri="{FF2B5EF4-FFF2-40B4-BE49-F238E27FC236}">
                <a16:creationId xmlns:a16="http://schemas.microsoft.com/office/drawing/2014/main" id="{246CF350-B4FF-3BBF-2EED-7E45D334C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3246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6</a:t>
            </a:r>
          </a:p>
        </p:txBody>
      </p:sp>
      <p:sp>
        <p:nvSpPr>
          <p:cNvPr id="105514" name="Rectangle 60">
            <a:extLst>
              <a:ext uri="{FF2B5EF4-FFF2-40B4-BE49-F238E27FC236}">
                <a16:creationId xmlns:a16="http://schemas.microsoft.com/office/drawing/2014/main" id="{20B55310-2723-814A-031C-DFA822EBB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562600"/>
            <a:ext cx="2819400" cy="3048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515" name="Text Box 61">
            <a:extLst>
              <a:ext uri="{FF2B5EF4-FFF2-40B4-BE49-F238E27FC236}">
                <a16:creationId xmlns:a16="http://schemas.microsoft.com/office/drawing/2014/main" id="{4FB11691-78A9-4880-93CB-E3EF70E21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486400"/>
            <a:ext cx="306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Nessuna conoscenza dell’oggetto</a:t>
            </a:r>
            <a:r>
              <a:rPr lang="it-IT" altLang="it-IT" b="1"/>
              <a:t> </a:t>
            </a:r>
          </a:p>
        </p:txBody>
      </p:sp>
      <p:sp>
        <p:nvSpPr>
          <p:cNvPr id="105516" name="Rectangle 62">
            <a:extLst>
              <a:ext uri="{FF2B5EF4-FFF2-40B4-BE49-F238E27FC236}">
                <a16:creationId xmlns:a16="http://schemas.microsoft.com/office/drawing/2014/main" id="{D8ED37A6-5BDE-9543-255D-13270A13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52900"/>
            <a:ext cx="1143000" cy="533400"/>
          </a:xfrm>
          <a:prstGeom prst="rect">
            <a:avLst/>
          </a:prstGeom>
          <a:solidFill>
            <a:srgbClr val="FFCC66">
              <a:alpha val="50195"/>
            </a:srgbClr>
          </a:solidFill>
          <a:ln w="222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5517" name="Text Box 63">
            <a:extLst>
              <a:ext uri="{FF2B5EF4-FFF2-40B4-BE49-F238E27FC236}">
                <a16:creationId xmlns:a16="http://schemas.microsoft.com/office/drawing/2014/main" id="{9E60DF3E-E885-DE9D-A4FE-CFC45A65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14800"/>
            <a:ext cx="1311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Conoscenza sommaria</a:t>
            </a:r>
          </a:p>
        </p:txBody>
      </p:sp>
      <p:sp>
        <p:nvSpPr>
          <p:cNvPr id="105518" name="Line 64">
            <a:extLst>
              <a:ext uri="{FF2B5EF4-FFF2-40B4-BE49-F238E27FC236}">
                <a16:creationId xmlns:a16="http://schemas.microsoft.com/office/drawing/2014/main" id="{B7D341E0-9507-D735-4D0A-A9B71958A1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4419600"/>
            <a:ext cx="304800" cy="228600"/>
          </a:xfrm>
          <a:prstGeom prst="line">
            <a:avLst/>
          </a:prstGeom>
          <a:noFill/>
          <a:ln w="222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519" name="Line 65">
            <a:extLst>
              <a:ext uri="{FF2B5EF4-FFF2-40B4-BE49-F238E27FC236}">
                <a16:creationId xmlns:a16="http://schemas.microsoft.com/office/drawing/2014/main" id="{6A4A3153-C6A1-D2DA-B327-69F88671FA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5105400"/>
            <a:ext cx="0" cy="457200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numero diapositiva 3">
            <a:extLst>
              <a:ext uri="{FF2B5EF4-FFF2-40B4-BE49-F238E27FC236}">
                <a16:creationId xmlns:a16="http://schemas.microsoft.com/office/drawing/2014/main" id="{30BBD6F5-0B7A-57FB-1583-5D8FBF02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613BC5-81C0-4ACE-A0D8-C45135ADAE40}" type="slidenum">
              <a:rPr lang="it-IT" altLang="it-IT" sz="1400"/>
              <a:pPr/>
              <a:t>23</a:t>
            </a:fld>
            <a:endParaRPr lang="it-IT" altLang="it-IT" sz="1400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F2F99822-31EE-1133-AD52-62C4FFD3C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0"/>
            <a:ext cx="8382000" cy="28956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12732863-63D1-A1D9-6440-E27AAB68C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990600"/>
            <a:ext cx="4267200" cy="2743200"/>
          </a:xfrm>
          <a:prstGeom prst="rect">
            <a:avLst/>
          </a:prstGeom>
          <a:solidFill>
            <a:srgbClr val="99FF66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6501" name="Rectangle 4">
            <a:extLst>
              <a:ext uri="{FF2B5EF4-FFF2-40B4-BE49-F238E27FC236}">
                <a16:creationId xmlns:a16="http://schemas.microsoft.com/office/drawing/2014/main" id="{56F49A1E-C256-3E49-1AC9-3BB579B38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3962400" cy="2743200"/>
          </a:xfrm>
          <a:prstGeom prst="rect">
            <a:avLst/>
          </a:prstGeom>
          <a:solidFill>
            <a:srgbClr val="FF5050">
              <a:alpha val="50195"/>
            </a:srgb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106502" name="Picture 5" descr="craig1 copy">
            <a:extLst>
              <a:ext uri="{FF2B5EF4-FFF2-40B4-BE49-F238E27FC236}">
                <a16:creationId xmlns:a16="http://schemas.microsoft.com/office/drawing/2014/main" id="{761E4005-9957-13BF-429F-F15B3682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1246188" cy="1600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6" descr="grafico craig">
            <a:extLst>
              <a:ext uri="{FF2B5EF4-FFF2-40B4-BE49-F238E27FC236}">
                <a16:creationId xmlns:a16="http://schemas.microsoft.com/office/drawing/2014/main" id="{E47CB225-E66F-A457-084B-4189AC4E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0"/>
            <a:ext cx="1447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7" descr="icona russa">
            <a:extLst>
              <a:ext uri="{FF2B5EF4-FFF2-40B4-BE49-F238E27FC236}">
                <a16:creationId xmlns:a16="http://schemas.microsoft.com/office/drawing/2014/main" id="{F0D47605-5FEF-3558-8585-DC3108AE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489075"/>
            <a:ext cx="1423987" cy="1606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5" name="Picture 8" descr="campionamento icona russa">
            <a:extLst>
              <a:ext uri="{FF2B5EF4-FFF2-40B4-BE49-F238E27FC236}">
                <a16:creationId xmlns:a16="http://schemas.microsoft.com/office/drawing/2014/main" id="{098EC6CE-28BD-078C-F559-66094005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495425"/>
            <a:ext cx="13843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506" name="Group 9">
            <a:extLst>
              <a:ext uri="{FF2B5EF4-FFF2-40B4-BE49-F238E27FC236}">
                <a16:creationId xmlns:a16="http://schemas.microsoft.com/office/drawing/2014/main" id="{84E52499-CEC2-1F01-D88B-7A2422D1F27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6705600"/>
            <a:chOff x="192" y="48"/>
            <a:chExt cx="0" cy="4224"/>
          </a:xfrm>
        </p:grpSpPr>
        <p:grpSp>
          <p:nvGrpSpPr>
            <p:cNvPr id="106555" name="Group 10">
              <a:extLst>
                <a:ext uri="{FF2B5EF4-FFF2-40B4-BE49-F238E27FC236}">
                  <a16:creationId xmlns:a16="http://schemas.microsoft.com/office/drawing/2014/main" id="{997FB56D-4880-4289-51E4-C3F43D48D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8"/>
              <a:ext cx="0" cy="864"/>
              <a:chOff x="144" y="48"/>
              <a:chExt cx="0" cy="864"/>
            </a:xfrm>
          </p:grpSpPr>
          <p:grpSp>
            <p:nvGrpSpPr>
              <p:cNvPr id="106563" name="Group 11">
                <a:extLst>
                  <a:ext uri="{FF2B5EF4-FFF2-40B4-BE49-F238E27FC236}">
                    <a16:creationId xmlns:a16="http://schemas.microsoft.com/office/drawing/2014/main" id="{4E7F6F60-2CF8-17DA-3F09-4125AE6EB9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92"/>
                <a:ext cx="0" cy="720"/>
                <a:chOff x="1008" y="3984"/>
                <a:chExt cx="0" cy="720"/>
              </a:xfrm>
            </p:grpSpPr>
            <p:sp>
              <p:nvSpPr>
                <p:cNvPr id="106565" name="Line 12">
                  <a:extLst>
                    <a:ext uri="{FF2B5EF4-FFF2-40B4-BE49-F238E27FC236}">
                      <a16:creationId xmlns:a16="http://schemas.microsoft.com/office/drawing/2014/main" id="{9B0DA4A3-E9FE-7BEB-DC09-E6AD3F543F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560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29292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6566" name="Line 13">
                  <a:extLst>
                    <a:ext uri="{FF2B5EF4-FFF2-40B4-BE49-F238E27FC236}">
                      <a16:creationId xmlns:a16="http://schemas.microsoft.com/office/drawing/2014/main" id="{DFACB625-6A9F-5D9C-AEB3-31CDF92401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416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6567" name="Line 14">
                  <a:extLst>
                    <a:ext uri="{FF2B5EF4-FFF2-40B4-BE49-F238E27FC236}">
                      <a16:creationId xmlns:a16="http://schemas.microsoft.com/office/drawing/2014/main" id="{49C029D4-4E8B-E774-1538-F66563722E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272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777777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6568" name="Line 15">
                  <a:extLst>
                    <a:ext uri="{FF2B5EF4-FFF2-40B4-BE49-F238E27FC236}">
                      <a16:creationId xmlns:a16="http://schemas.microsoft.com/office/drawing/2014/main" id="{C1BA1E1E-4FCA-4B26-F2DB-782240E85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128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6569" name="Line 16">
                  <a:extLst>
                    <a:ext uri="{FF2B5EF4-FFF2-40B4-BE49-F238E27FC236}">
                      <a16:creationId xmlns:a16="http://schemas.microsoft.com/office/drawing/2014/main" id="{80B0410C-D6E7-26DE-4BCC-CD502CB947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98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06564" name="Line 17">
                <a:extLst>
                  <a:ext uri="{FF2B5EF4-FFF2-40B4-BE49-F238E27FC236}">
                    <a16:creationId xmlns:a16="http://schemas.microsoft.com/office/drawing/2014/main" id="{F8885225-53B9-0030-77C4-A571DD0F6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4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06556" name="Group 18">
              <a:extLst>
                <a:ext uri="{FF2B5EF4-FFF2-40B4-BE49-F238E27FC236}">
                  <a16:creationId xmlns:a16="http://schemas.microsoft.com/office/drawing/2014/main" id="{4ECC6F6A-44A1-9F6C-1038-A3AE9FA49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408"/>
              <a:ext cx="0" cy="864"/>
              <a:chOff x="1104" y="4656"/>
              <a:chExt cx="0" cy="864"/>
            </a:xfrm>
          </p:grpSpPr>
          <p:sp>
            <p:nvSpPr>
              <p:cNvPr id="106557" name="Line 19">
                <a:extLst>
                  <a:ext uri="{FF2B5EF4-FFF2-40B4-BE49-F238E27FC236}">
                    <a16:creationId xmlns:a16="http://schemas.microsoft.com/office/drawing/2014/main" id="{AE552443-9C8A-3A75-6827-713BE93E2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65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6558" name="Line 20">
                <a:extLst>
                  <a:ext uri="{FF2B5EF4-FFF2-40B4-BE49-F238E27FC236}">
                    <a16:creationId xmlns:a16="http://schemas.microsoft.com/office/drawing/2014/main" id="{5E945B02-9C36-52BA-30D5-23F5AA55C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80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6559" name="Line 21">
                <a:extLst>
                  <a:ext uri="{FF2B5EF4-FFF2-40B4-BE49-F238E27FC236}">
                    <a16:creationId xmlns:a16="http://schemas.microsoft.com/office/drawing/2014/main" id="{72E8F23A-B262-139C-8DF7-26ECA0B39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94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6560" name="Line 22">
                <a:extLst>
                  <a:ext uri="{FF2B5EF4-FFF2-40B4-BE49-F238E27FC236}">
                    <a16:creationId xmlns:a16="http://schemas.microsoft.com/office/drawing/2014/main" id="{DCF997BC-232E-8BC7-40A5-CE33FA202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08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6561" name="Line 23">
                <a:extLst>
                  <a:ext uri="{FF2B5EF4-FFF2-40B4-BE49-F238E27FC236}">
                    <a16:creationId xmlns:a16="http://schemas.microsoft.com/office/drawing/2014/main" id="{63C19FF5-F81E-4ECC-077B-CCD535299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23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6562" name="Line 24">
                <a:extLst>
                  <a:ext uri="{FF2B5EF4-FFF2-40B4-BE49-F238E27FC236}">
                    <a16:creationId xmlns:a16="http://schemas.microsoft.com/office/drawing/2014/main" id="{0657F83D-7DD1-B4A3-04E7-20717EC69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37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06507" name="Line 25">
            <a:extLst>
              <a:ext uri="{FF2B5EF4-FFF2-40B4-BE49-F238E27FC236}">
                <a16:creationId xmlns:a16="http://schemas.microsoft.com/office/drawing/2014/main" id="{49B3878D-2A53-4EB2-128A-08032BD522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0" cy="396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6508" name="Text Box 26">
            <a:extLst>
              <a:ext uri="{FF2B5EF4-FFF2-40B4-BE49-F238E27FC236}">
                <a16:creationId xmlns:a16="http://schemas.microsoft.com/office/drawing/2014/main" id="{D2AB1CAD-42B5-1784-278A-443EE4D73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52400"/>
            <a:ext cx="8910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800" b="1">
                <a:latin typeface="Verdana" panose="020B0604030504040204" pitchFamily="34" charset="0"/>
              </a:rPr>
              <a:t>La tridimensionalità della Sindone di Torino</a:t>
            </a:r>
          </a:p>
        </p:txBody>
      </p:sp>
      <p:sp>
        <p:nvSpPr>
          <p:cNvPr id="106509" name="Text Box 27">
            <a:extLst>
              <a:ext uri="{FF2B5EF4-FFF2-40B4-BE49-F238E27FC236}">
                <a16:creationId xmlns:a16="http://schemas.microsoft.com/office/drawing/2014/main" id="{5ECE7094-0123-A472-6332-F150C5AF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90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/>
              <a:t>Dipinto</a:t>
            </a:r>
          </a:p>
        </p:txBody>
      </p:sp>
      <p:sp>
        <p:nvSpPr>
          <p:cNvPr id="106510" name="Text Box 28">
            <a:extLst>
              <a:ext uri="{FF2B5EF4-FFF2-40B4-BE49-F238E27FC236}">
                <a16:creationId xmlns:a16="http://schemas.microsoft.com/office/drawing/2014/main" id="{E8007B9E-30F6-8363-01F2-B4BB20FB7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9906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b="1"/>
              <a:t>Disegno a carboncino</a:t>
            </a:r>
          </a:p>
        </p:txBody>
      </p:sp>
      <p:sp>
        <p:nvSpPr>
          <p:cNvPr id="106511" name="Text Box 29">
            <a:extLst>
              <a:ext uri="{FF2B5EF4-FFF2-40B4-BE49-F238E27FC236}">
                <a16:creationId xmlns:a16="http://schemas.microsoft.com/office/drawing/2014/main" id="{8AAB0BED-D5C1-54E1-F3F3-19B8F138C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3200400"/>
            <a:ext cx="2849562" cy="4730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Non tridimensionale</a:t>
            </a:r>
          </a:p>
        </p:txBody>
      </p:sp>
      <p:sp>
        <p:nvSpPr>
          <p:cNvPr id="106512" name="Text Box 30">
            <a:extLst>
              <a:ext uri="{FF2B5EF4-FFF2-40B4-BE49-F238E27FC236}">
                <a16:creationId xmlns:a16="http://schemas.microsoft.com/office/drawing/2014/main" id="{D33CE9B1-F0A4-8A3F-553F-00887BE7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3200400"/>
            <a:ext cx="2332037" cy="4730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Tridimensionale</a:t>
            </a:r>
          </a:p>
        </p:txBody>
      </p:sp>
      <p:sp>
        <p:nvSpPr>
          <p:cNvPr id="106513" name="Text Box 31">
            <a:extLst>
              <a:ext uri="{FF2B5EF4-FFF2-40B4-BE49-F238E27FC236}">
                <a16:creationId xmlns:a16="http://schemas.microsoft.com/office/drawing/2014/main" id="{6656CEC9-5560-7E80-EB95-A050C5680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11675"/>
            <a:ext cx="29876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L’immagine della </a:t>
            </a:r>
            <a:r>
              <a:rPr lang="it-IT" altLang="it-IT" sz="2800" b="1"/>
              <a:t>Sindone di Torino</a:t>
            </a:r>
            <a:r>
              <a:rPr lang="it-IT" altLang="it-IT" b="1"/>
              <a:t> presenta notevoli caratteristiche di </a:t>
            </a:r>
            <a:r>
              <a:rPr lang="it-IT" altLang="it-IT" sz="2800" b="1" u="sng"/>
              <a:t>tridimensionalità</a:t>
            </a:r>
            <a:r>
              <a:rPr lang="it-IT" altLang="it-IT" b="1"/>
              <a:t>.</a:t>
            </a:r>
          </a:p>
        </p:txBody>
      </p:sp>
      <p:sp>
        <p:nvSpPr>
          <p:cNvPr id="106514" name="AutoShape 32">
            <a:extLst>
              <a:ext uri="{FF2B5EF4-FFF2-40B4-BE49-F238E27FC236}">
                <a16:creationId xmlns:a16="http://schemas.microsoft.com/office/drawing/2014/main" id="{72522F22-17A6-C385-6144-15659BD1F3D8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2543175" y="22098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6515" name="AutoShape 33">
            <a:extLst>
              <a:ext uri="{FF2B5EF4-FFF2-40B4-BE49-F238E27FC236}">
                <a16:creationId xmlns:a16="http://schemas.microsoft.com/office/drawing/2014/main" id="{E05C548E-65F1-4383-4729-6B4F5FB7EE47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7086600" y="22098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6516" name="Line 34">
            <a:extLst>
              <a:ext uri="{FF2B5EF4-FFF2-40B4-BE49-F238E27FC236}">
                <a16:creationId xmlns:a16="http://schemas.microsoft.com/office/drawing/2014/main" id="{9583C55C-D195-97A3-7DDD-19100EDDB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6938" y="2314575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6517" name="Line 35">
            <a:extLst>
              <a:ext uri="{FF2B5EF4-FFF2-40B4-BE49-F238E27FC236}">
                <a16:creationId xmlns:a16="http://schemas.microsoft.com/office/drawing/2014/main" id="{44FEA005-351A-C6A5-FB74-403AA3BBEE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7513" y="2328863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06518" name="Group 36">
            <a:extLst>
              <a:ext uri="{FF2B5EF4-FFF2-40B4-BE49-F238E27FC236}">
                <a16:creationId xmlns:a16="http://schemas.microsoft.com/office/drawing/2014/main" id="{F066B164-4BC0-DF22-619C-523C117D763D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4114800"/>
            <a:ext cx="4572000" cy="2438400"/>
            <a:chOff x="2496" y="2592"/>
            <a:chExt cx="2880" cy="1536"/>
          </a:xfrm>
        </p:grpSpPr>
        <p:sp>
          <p:nvSpPr>
            <p:cNvPr id="106529" name="Rectangle 37">
              <a:extLst>
                <a:ext uri="{FF2B5EF4-FFF2-40B4-BE49-F238E27FC236}">
                  <a16:creationId xmlns:a16="http://schemas.microsoft.com/office/drawing/2014/main" id="{11003BDE-F591-5D4F-F80F-C2814C66B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92"/>
              <a:ext cx="2880" cy="153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grpSp>
          <p:nvGrpSpPr>
            <p:cNvPr id="106530" name="Group 38">
              <a:extLst>
                <a:ext uri="{FF2B5EF4-FFF2-40B4-BE49-F238E27FC236}">
                  <a16:creationId xmlns:a16="http://schemas.microsoft.com/office/drawing/2014/main" id="{FDF361A1-4A0F-0AB2-D3EF-7B62CA191C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640"/>
              <a:ext cx="2784" cy="1464"/>
              <a:chOff x="768" y="2208"/>
              <a:chExt cx="2832" cy="1560"/>
            </a:xfrm>
          </p:grpSpPr>
          <p:pic>
            <p:nvPicPr>
              <p:cNvPr id="106531" name="Picture 39" descr="volto copy">
                <a:extLst>
                  <a:ext uri="{FF2B5EF4-FFF2-40B4-BE49-F238E27FC236}">
                    <a16:creationId xmlns:a16="http://schemas.microsoft.com/office/drawing/2014/main" id="{57B88F29-2977-0A71-4CA7-92EE44376E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2273"/>
                <a:ext cx="1106" cy="1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532" name="Picture 40" descr="volto sindone">
                <a:extLst>
                  <a:ext uri="{FF2B5EF4-FFF2-40B4-BE49-F238E27FC236}">
                    <a16:creationId xmlns:a16="http://schemas.microsoft.com/office/drawing/2014/main" id="{3892F2AE-6FE6-46BB-3FC7-A98CE1E96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5" y="2208"/>
                <a:ext cx="1145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533" name="Line 41">
                <a:extLst>
                  <a:ext uri="{FF2B5EF4-FFF2-40B4-BE49-F238E27FC236}">
                    <a16:creationId xmlns:a16="http://schemas.microsoft.com/office/drawing/2014/main" id="{97B2F2C6-2970-527D-7790-10CF41C23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2" y="2273"/>
                <a:ext cx="0" cy="19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34" name="Line 42">
                <a:extLst>
                  <a:ext uri="{FF2B5EF4-FFF2-40B4-BE49-F238E27FC236}">
                    <a16:creationId xmlns:a16="http://schemas.microsoft.com/office/drawing/2014/main" id="{38D2E5C8-AD3B-1896-EE7E-21E842C0E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1" y="2273"/>
                <a:ext cx="1761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35" name="Line 43">
                <a:extLst>
                  <a:ext uri="{FF2B5EF4-FFF2-40B4-BE49-F238E27FC236}">
                    <a16:creationId xmlns:a16="http://schemas.microsoft.com/office/drawing/2014/main" id="{A448345D-D14E-5F6E-D4FB-9DC61FBD7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1" y="2273"/>
                <a:ext cx="0" cy="26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36" name="Oval 44">
                <a:extLst>
                  <a:ext uri="{FF2B5EF4-FFF2-40B4-BE49-F238E27FC236}">
                    <a16:creationId xmlns:a16="http://schemas.microsoft.com/office/drawing/2014/main" id="{CE4189E0-3BE3-4EBB-D746-2EB5A3616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" y="2514"/>
                <a:ext cx="74" cy="6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6537" name="Line 45">
                <a:extLst>
                  <a:ext uri="{FF2B5EF4-FFF2-40B4-BE49-F238E27FC236}">
                    <a16:creationId xmlns:a16="http://schemas.microsoft.com/office/drawing/2014/main" id="{2E74F656-6346-19B2-9F72-3E133BED7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5" y="2338"/>
                <a:ext cx="168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38" name="Line 46">
                <a:extLst>
                  <a:ext uri="{FF2B5EF4-FFF2-40B4-BE49-F238E27FC236}">
                    <a16:creationId xmlns:a16="http://schemas.microsoft.com/office/drawing/2014/main" id="{6B48CB7F-427E-55F6-234A-48284BCC2B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" y="2338"/>
                <a:ext cx="0" cy="195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39" name="Oval 47">
                <a:extLst>
                  <a:ext uri="{FF2B5EF4-FFF2-40B4-BE49-F238E27FC236}">
                    <a16:creationId xmlns:a16="http://schemas.microsoft.com/office/drawing/2014/main" id="{006CCE30-387D-E817-747F-F80467A54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" y="2514"/>
                <a:ext cx="73" cy="6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6540" name="Line 48">
                <a:extLst>
                  <a:ext uri="{FF2B5EF4-FFF2-40B4-BE49-F238E27FC236}">
                    <a16:creationId xmlns:a16="http://schemas.microsoft.com/office/drawing/2014/main" id="{100C4857-9BEB-6D03-4521-AD0C94D68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2" y="2338"/>
                <a:ext cx="0" cy="13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41" name="Oval 49">
                <a:extLst>
                  <a:ext uri="{FF2B5EF4-FFF2-40B4-BE49-F238E27FC236}">
                    <a16:creationId xmlns:a16="http://schemas.microsoft.com/office/drawing/2014/main" id="{934D4A80-9ECD-EDF6-5044-EC2AFD316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9" y="2663"/>
                <a:ext cx="73" cy="6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6542" name="Oval 50">
                <a:extLst>
                  <a:ext uri="{FF2B5EF4-FFF2-40B4-BE49-F238E27FC236}">
                    <a16:creationId xmlns:a16="http://schemas.microsoft.com/office/drawing/2014/main" id="{CCDB2F53-343D-53E9-3DEF-28BE84B9B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1" y="2705"/>
                <a:ext cx="74" cy="6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6543" name="Line 51">
                <a:extLst>
                  <a:ext uri="{FF2B5EF4-FFF2-40B4-BE49-F238E27FC236}">
                    <a16:creationId xmlns:a16="http://schemas.microsoft.com/office/drawing/2014/main" id="{29BB1373-DFE0-F49A-F171-0E8B701DB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3" y="2728"/>
                <a:ext cx="0" cy="130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44" name="Line 52">
                <a:extLst>
                  <a:ext uri="{FF2B5EF4-FFF2-40B4-BE49-F238E27FC236}">
                    <a16:creationId xmlns:a16="http://schemas.microsoft.com/office/drawing/2014/main" id="{5BF53D16-B162-F8DF-D2A0-0E3F3DD3E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3" y="2858"/>
                <a:ext cx="1687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45" name="Line 53">
                <a:extLst>
                  <a:ext uri="{FF2B5EF4-FFF2-40B4-BE49-F238E27FC236}">
                    <a16:creationId xmlns:a16="http://schemas.microsoft.com/office/drawing/2014/main" id="{A6FE2951-F8CC-2B44-1686-BCD78DD07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90" y="2728"/>
                <a:ext cx="0" cy="13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46" name="Line 54">
                <a:extLst>
                  <a:ext uri="{FF2B5EF4-FFF2-40B4-BE49-F238E27FC236}">
                    <a16:creationId xmlns:a16="http://schemas.microsoft.com/office/drawing/2014/main" id="{5E774F54-2FE3-BFF3-1D85-DF5CCC61E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5" y="2691"/>
                <a:ext cx="1540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47" name="Oval 55">
                <a:extLst>
                  <a:ext uri="{FF2B5EF4-FFF2-40B4-BE49-F238E27FC236}">
                    <a16:creationId xmlns:a16="http://schemas.microsoft.com/office/drawing/2014/main" id="{122BE9E0-9F8D-0E94-35BF-C722132C6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2923"/>
                <a:ext cx="73" cy="65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6548" name="Line 56">
                <a:extLst>
                  <a:ext uri="{FF2B5EF4-FFF2-40B4-BE49-F238E27FC236}">
                    <a16:creationId xmlns:a16="http://schemas.microsoft.com/office/drawing/2014/main" id="{629D4A95-3F4A-B7F8-194A-0E888015C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2956"/>
                <a:ext cx="1540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49" name="Oval 57">
                <a:extLst>
                  <a:ext uri="{FF2B5EF4-FFF2-40B4-BE49-F238E27FC236}">
                    <a16:creationId xmlns:a16="http://schemas.microsoft.com/office/drawing/2014/main" id="{75903744-B153-6322-AC09-E8348B8FE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3090"/>
                <a:ext cx="73" cy="6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6550" name="Line 58">
                <a:extLst>
                  <a:ext uri="{FF2B5EF4-FFF2-40B4-BE49-F238E27FC236}">
                    <a16:creationId xmlns:a16="http://schemas.microsoft.com/office/drawing/2014/main" id="{412BB32F-658B-887D-A1E9-5944D83570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5" y="3118"/>
                <a:ext cx="1614" cy="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51" name="Oval 59">
                <a:extLst>
                  <a:ext uri="{FF2B5EF4-FFF2-40B4-BE49-F238E27FC236}">
                    <a16:creationId xmlns:a16="http://schemas.microsoft.com/office/drawing/2014/main" id="{C94BE410-4EA9-615B-418B-9026CF188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" y="3378"/>
                <a:ext cx="74" cy="65"/>
              </a:xfrm>
              <a:prstGeom prst="ellipse">
                <a:avLst/>
              </a:prstGeom>
              <a:solidFill>
                <a:srgbClr val="996600"/>
              </a:solidFill>
              <a:ln w="9525">
                <a:solidFill>
                  <a:srgbClr val="9966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06552" name="Line 60">
                <a:extLst>
                  <a:ext uri="{FF2B5EF4-FFF2-40B4-BE49-F238E27FC236}">
                    <a16:creationId xmlns:a16="http://schemas.microsoft.com/office/drawing/2014/main" id="{EE111C6B-0C02-858D-093D-A5B755B294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42" y="3313"/>
                <a:ext cx="0" cy="260"/>
              </a:xfrm>
              <a:prstGeom prst="line">
                <a:avLst/>
              </a:prstGeom>
              <a:noFill/>
              <a:ln w="25400">
                <a:solidFill>
                  <a:srgbClr val="99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53" name="Line 61">
                <a:extLst>
                  <a:ext uri="{FF2B5EF4-FFF2-40B4-BE49-F238E27FC236}">
                    <a16:creationId xmlns:a16="http://schemas.microsoft.com/office/drawing/2014/main" id="{D7ADC568-6510-68E4-59A0-B6EF9049F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82" y="3573"/>
                <a:ext cx="1760" cy="0"/>
              </a:xfrm>
              <a:prstGeom prst="line">
                <a:avLst/>
              </a:prstGeom>
              <a:noFill/>
              <a:ln w="25400">
                <a:solidFill>
                  <a:srgbClr val="99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54" name="Line 62">
                <a:extLst>
                  <a:ext uri="{FF2B5EF4-FFF2-40B4-BE49-F238E27FC236}">
                    <a16:creationId xmlns:a16="http://schemas.microsoft.com/office/drawing/2014/main" id="{1FE3EF22-F58B-302D-4ED0-F52AC27EB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443"/>
                <a:ext cx="0" cy="130"/>
              </a:xfrm>
              <a:prstGeom prst="line">
                <a:avLst/>
              </a:prstGeom>
              <a:noFill/>
              <a:ln w="25400">
                <a:solidFill>
                  <a:srgbClr val="99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6519" name="Line 63">
            <a:extLst>
              <a:ext uri="{FF2B5EF4-FFF2-40B4-BE49-F238E27FC236}">
                <a16:creationId xmlns:a16="http://schemas.microsoft.com/office/drawing/2014/main" id="{E8C48A98-F8B0-0520-7DB1-0EF20A5A3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6520" name="Picture 64" descr="chiaroscuro">
            <a:extLst>
              <a:ext uri="{FF2B5EF4-FFF2-40B4-BE49-F238E27FC236}">
                <a16:creationId xmlns:a16="http://schemas.microsoft.com/office/drawing/2014/main" id="{48D6EA34-416F-1E8E-BB3C-5EF4833B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533400" cy="5143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1" name="Picture 65" descr="chiaroscuro">
            <a:extLst>
              <a:ext uri="{FF2B5EF4-FFF2-40B4-BE49-F238E27FC236}">
                <a16:creationId xmlns:a16="http://schemas.microsoft.com/office/drawing/2014/main" id="{BB660CAF-4311-878D-DC93-B1EAEE76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05250"/>
            <a:ext cx="533400" cy="5143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522" name="Group 66">
            <a:extLst>
              <a:ext uri="{FF2B5EF4-FFF2-40B4-BE49-F238E27FC236}">
                <a16:creationId xmlns:a16="http://schemas.microsoft.com/office/drawing/2014/main" id="{BD63BB95-E939-F711-82BD-AEF22685D3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24400" y="2208213"/>
            <a:ext cx="533400" cy="533400"/>
            <a:chOff x="1488" y="3768"/>
            <a:chExt cx="600" cy="600"/>
          </a:xfrm>
        </p:grpSpPr>
        <p:sp>
          <p:nvSpPr>
            <p:cNvPr id="106527" name="Rectangle 67">
              <a:extLst>
                <a:ext uri="{FF2B5EF4-FFF2-40B4-BE49-F238E27FC236}">
                  <a16:creationId xmlns:a16="http://schemas.microsoft.com/office/drawing/2014/main" id="{EAC1E42E-6E74-845B-68B6-2C694E7F25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8" y="3768"/>
              <a:ext cx="600" cy="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6528" name="Rectangle 68">
              <a:extLst>
                <a:ext uri="{FF2B5EF4-FFF2-40B4-BE49-F238E27FC236}">
                  <a16:creationId xmlns:a16="http://schemas.microsoft.com/office/drawing/2014/main" id="{FE19F3B9-94B8-8ECC-093B-083392DFFA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78" y="3864"/>
              <a:ext cx="420" cy="4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grpSp>
        <p:nvGrpSpPr>
          <p:cNvPr id="106523" name="Group 69">
            <a:extLst>
              <a:ext uri="{FF2B5EF4-FFF2-40B4-BE49-F238E27FC236}">
                <a16:creationId xmlns:a16="http://schemas.microsoft.com/office/drawing/2014/main" id="{EED2E3C4-4B9C-AA06-1AC8-58B3B963BF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47800" y="3886200"/>
            <a:ext cx="533400" cy="533400"/>
            <a:chOff x="1488" y="3768"/>
            <a:chExt cx="600" cy="600"/>
          </a:xfrm>
        </p:grpSpPr>
        <p:sp>
          <p:nvSpPr>
            <p:cNvPr id="106525" name="Rectangle 70">
              <a:extLst>
                <a:ext uri="{FF2B5EF4-FFF2-40B4-BE49-F238E27FC236}">
                  <a16:creationId xmlns:a16="http://schemas.microsoft.com/office/drawing/2014/main" id="{03B2E954-3C05-42C9-5D88-DA7BD68C80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8" y="3768"/>
              <a:ext cx="600" cy="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6526" name="Rectangle 71">
              <a:extLst>
                <a:ext uri="{FF2B5EF4-FFF2-40B4-BE49-F238E27FC236}">
                  <a16:creationId xmlns:a16="http://schemas.microsoft.com/office/drawing/2014/main" id="{276709B2-41E5-7B60-E10F-86D2B4851EA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78" y="3864"/>
              <a:ext cx="420" cy="4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06524" name="Text Box 72">
            <a:extLst>
              <a:ext uri="{FF2B5EF4-FFF2-40B4-BE49-F238E27FC236}">
                <a16:creationId xmlns:a16="http://schemas.microsoft.com/office/drawing/2014/main" id="{3755DC9D-D4BF-6E91-A89E-8CF9BA06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325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egnaposto numero diapositiva 3">
            <a:extLst>
              <a:ext uri="{FF2B5EF4-FFF2-40B4-BE49-F238E27FC236}">
                <a16:creationId xmlns:a16="http://schemas.microsoft.com/office/drawing/2014/main" id="{7C1B8D3D-2F53-1943-43CC-984FAE11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53DFF9-C21C-4D12-A9E3-6F40BDCC4E0D}" type="slidenum">
              <a:rPr lang="it-IT" altLang="it-IT" sz="1400"/>
              <a:pPr/>
              <a:t>24</a:t>
            </a:fld>
            <a:endParaRPr lang="it-IT" altLang="it-IT" sz="14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083354FC-4EC1-2E29-202A-B4AAE5BFB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181600"/>
            <a:ext cx="3124200" cy="1219200"/>
          </a:xfrm>
          <a:prstGeom prst="rect">
            <a:avLst/>
          </a:prstGeom>
          <a:solidFill>
            <a:srgbClr val="FFA7A7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5A5A8C7B-4EFE-2183-2C42-B39253498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352800"/>
            <a:ext cx="3124200" cy="1143000"/>
          </a:xfrm>
          <a:prstGeom prst="rect">
            <a:avLst/>
          </a:prstGeom>
          <a:solidFill>
            <a:srgbClr val="FFCC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7525" name="Rectangle 4">
            <a:extLst>
              <a:ext uri="{FF2B5EF4-FFF2-40B4-BE49-F238E27FC236}">
                <a16:creationId xmlns:a16="http://schemas.microsoft.com/office/drawing/2014/main" id="{51DC8E1D-CE44-CEBE-5023-9D989DC0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600200"/>
            <a:ext cx="3124200" cy="914400"/>
          </a:xfrm>
          <a:prstGeom prst="rect">
            <a:avLst/>
          </a:prstGeom>
          <a:solidFill>
            <a:srgbClr val="FFFF99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7526" name="Rectangle 5">
            <a:extLst>
              <a:ext uri="{FF2B5EF4-FFF2-40B4-BE49-F238E27FC236}">
                <a16:creationId xmlns:a16="http://schemas.microsoft.com/office/drawing/2014/main" id="{D5A96B0F-749E-B8FD-F7C5-488B7398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124200"/>
            <a:ext cx="4876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107527" name="Group 6">
            <a:extLst>
              <a:ext uri="{FF2B5EF4-FFF2-40B4-BE49-F238E27FC236}">
                <a16:creationId xmlns:a16="http://schemas.microsoft.com/office/drawing/2014/main" id="{B7D39B35-1E3E-855A-EBE0-A4F03A57822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5029200"/>
            <a:ext cx="4876800" cy="1600200"/>
            <a:chOff x="288" y="3168"/>
            <a:chExt cx="3072" cy="1008"/>
          </a:xfrm>
        </p:grpSpPr>
        <p:pic>
          <p:nvPicPr>
            <p:cNvPr id="107563" name="Picture 7" descr="fprof corpo telo copy">
              <a:extLst>
                <a:ext uri="{FF2B5EF4-FFF2-40B4-BE49-F238E27FC236}">
                  <a16:creationId xmlns:a16="http://schemas.microsoft.com/office/drawing/2014/main" id="{C924EC03-4868-A41D-92E7-268789C76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238"/>
              <a:ext cx="2976" cy="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64" name="Rectangle 8">
              <a:extLst>
                <a:ext uri="{FF2B5EF4-FFF2-40B4-BE49-F238E27FC236}">
                  <a16:creationId xmlns:a16="http://schemas.microsoft.com/office/drawing/2014/main" id="{D01BB263-9F1A-6020-51D7-BE230F936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168"/>
              <a:ext cx="3072" cy="100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pic>
        <p:nvPicPr>
          <p:cNvPr id="107528" name="Picture 9" descr="sindone2">
            <a:extLst>
              <a:ext uri="{FF2B5EF4-FFF2-40B4-BE49-F238E27FC236}">
                <a16:creationId xmlns:a16="http://schemas.microsoft.com/office/drawing/2014/main" id="{4A01F75B-4C71-DB0D-E5C6-D7DE6132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886200" cy="11445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Rectangle 10">
            <a:extLst>
              <a:ext uri="{FF2B5EF4-FFF2-40B4-BE49-F238E27FC236}">
                <a16:creationId xmlns:a16="http://schemas.microsoft.com/office/drawing/2014/main" id="{723BF46A-53A4-7E6E-9321-B4DB333C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4876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7530" name="Text Box 11">
            <a:extLst>
              <a:ext uri="{FF2B5EF4-FFF2-40B4-BE49-F238E27FC236}">
                <a16:creationId xmlns:a16="http://schemas.microsoft.com/office/drawing/2014/main" id="{83D3D42E-9A58-12C7-7557-A82BE44B3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616075"/>
            <a:ext cx="3505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Determinazione della matrice di luminanza</a:t>
            </a:r>
          </a:p>
        </p:txBody>
      </p:sp>
      <p:sp>
        <p:nvSpPr>
          <p:cNvPr id="107531" name="Text Box 12">
            <a:extLst>
              <a:ext uri="{FF2B5EF4-FFF2-40B4-BE49-F238E27FC236}">
                <a16:creationId xmlns:a16="http://schemas.microsoft.com/office/drawing/2014/main" id="{7B934ED4-35E8-2C35-5748-20F90B61F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322638"/>
            <a:ext cx="3063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Acquisizione di dati sperimentali su un soggetto umano</a:t>
            </a:r>
          </a:p>
        </p:txBody>
      </p:sp>
      <p:sp>
        <p:nvSpPr>
          <p:cNvPr id="107532" name="Text Box 13">
            <a:extLst>
              <a:ext uri="{FF2B5EF4-FFF2-40B4-BE49-F238E27FC236}">
                <a16:creationId xmlns:a16="http://schemas.microsoft.com/office/drawing/2014/main" id="{06B0A4AA-DDEF-7DF1-3476-9ABEF25C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181600"/>
            <a:ext cx="31400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Sovrapposizione del telo analitico alle sezioni del manichino</a:t>
            </a:r>
          </a:p>
        </p:txBody>
      </p:sp>
      <p:sp>
        <p:nvSpPr>
          <p:cNvPr id="107533" name="AutoShape 14">
            <a:extLst>
              <a:ext uri="{FF2B5EF4-FFF2-40B4-BE49-F238E27FC236}">
                <a16:creationId xmlns:a16="http://schemas.microsoft.com/office/drawing/2014/main" id="{000D013B-8B3C-54B5-5379-AC174F31F0F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010400" y="31242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7534" name="AutoShape 15">
            <a:extLst>
              <a:ext uri="{FF2B5EF4-FFF2-40B4-BE49-F238E27FC236}">
                <a16:creationId xmlns:a16="http://schemas.microsoft.com/office/drawing/2014/main" id="{974ED2AD-AFFD-AB76-90D0-FF317F9F0A1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010400" y="49530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7535" name="Line 16">
            <a:extLst>
              <a:ext uri="{FF2B5EF4-FFF2-40B4-BE49-F238E27FC236}">
                <a16:creationId xmlns:a16="http://schemas.microsoft.com/office/drawing/2014/main" id="{98C68E55-D3AA-04AD-5361-E5B74258A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5175" y="25146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7536" name="Line 17">
            <a:extLst>
              <a:ext uri="{FF2B5EF4-FFF2-40B4-BE49-F238E27FC236}">
                <a16:creationId xmlns:a16="http://schemas.microsoft.com/office/drawing/2014/main" id="{E9A3ECA5-B2C8-7FAF-F270-5DA61AD0B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5175" y="4524375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7537" name="Line 18">
            <a:extLst>
              <a:ext uri="{FF2B5EF4-FFF2-40B4-BE49-F238E27FC236}">
                <a16:creationId xmlns:a16="http://schemas.microsoft.com/office/drawing/2014/main" id="{D0A32AA8-7A05-DCB4-8A56-43127D683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0574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7538" name="Line 19">
            <a:extLst>
              <a:ext uri="{FF2B5EF4-FFF2-40B4-BE49-F238E27FC236}">
                <a16:creationId xmlns:a16="http://schemas.microsoft.com/office/drawing/2014/main" id="{B1B013A9-D92B-E732-928B-2BED292F12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9624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7539" name="Line 20">
            <a:extLst>
              <a:ext uri="{FF2B5EF4-FFF2-40B4-BE49-F238E27FC236}">
                <a16:creationId xmlns:a16="http://schemas.microsoft.com/office/drawing/2014/main" id="{173C97FC-F568-8251-40DD-67BCEBA46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8674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7540" name="Text Box 21">
            <a:extLst>
              <a:ext uri="{FF2B5EF4-FFF2-40B4-BE49-F238E27FC236}">
                <a16:creationId xmlns:a16="http://schemas.microsoft.com/office/drawing/2014/main" id="{81F15978-3FB4-31E2-D73C-676D24ACA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242888"/>
            <a:ext cx="6237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800" b="1">
                <a:latin typeface="Verdana" panose="020B0604030504040204" pitchFamily="34" charset="0"/>
              </a:rPr>
              <a:t>Studio della tridimensionalità:</a:t>
            </a:r>
          </a:p>
        </p:txBody>
      </p:sp>
      <p:grpSp>
        <p:nvGrpSpPr>
          <p:cNvPr id="107541" name="Group 22">
            <a:extLst>
              <a:ext uri="{FF2B5EF4-FFF2-40B4-BE49-F238E27FC236}">
                <a16:creationId xmlns:a16="http://schemas.microsoft.com/office/drawing/2014/main" id="{E851B42A-9415-FCFE-A72F-3AB9C1EEF68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52400"/>
            <a:ext cx="0" cy="6705600"/>
            <a:chOff x="192" y="48"/>
            <a:chExt cx="0" cy="4224"/>
          </a:xfrm>
        </p:grpSpPr>
        <p:grpSp>
          <p:nvGrpSpPr>
            <p:cNvPr id="107548" name="Group 23">
              <a:extLst>
                <a:ext uri="{FF2B5EF4-FFF2-40B4-BE49-F238E27FC236}">
                  <a16:creationId xmlns:a16="http://schemas.microsoft.com/office/drawing/2014/main" id="{C19A85FE-690E-7148-4CC6-6581A4720F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8"/>
              <a:ext cx="0" cy="864"/>
              <a:chOff x="144" y="48"/>
              <a:chExt cx="0" cy="864"/>
            </a:xfrm>
          </p:grpSpPr>
          <p:grpSp>
            <p:nvGrpSpPr>
              <p:cNvPr id="107556" name="Group 24">
                <a:extLst>
                  <a:ext uri="{FF2B5EF4-FFF2-40B4-BE49-F238E27FC236}">
                    <a16:creationId xmlns:a16="http://schemas.microsoft.com/office/drawing/2014/main" id="{DFAFC1E9-F8B7-7A56-5563-795B8DE98C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92"/>
                <a:ext cx="0" cy="720"/>
                <a:chOff x="1008" y="3984"/>
                <a:chExt cx="0" cy="720"/>
              </a:xfrm>
            </p:grpSpPr>
            <p:sp>
              <p:nvSpPr>
                <p:cNvPr id="107558" name="Line 25">
                  <a:extLst>
                    <a:ext uri="{FF2B5EF4-FFF2-40B4-BE49-F238E27FC236}">
                      <a16:creationId xmlns:a16="http://schemas.microsoft.com/office/drawing/2014/main" id="{04FB6757-1675-AEAF-C0E0-02673EFC1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560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29292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7559" name="Line 26">
                  <a:extLst>
                    <a:ext uri="{FF2B5EF4-FFF2-40B4-BE49-F238E27FC236}">
                      <a16:creationId xmlns:a16="http://schemas.microsoft.com/office/drawing/2014/main" id="{24177DAC-4C2A-7A14-A31E-5D29044FE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416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7560" name="Line 27">
                  <a:extLst>
                    <a:ext uri="{FF2B5EF4-FFF2-40B4-BE49-F238E27FC236}">
                      <a16:creationId xmlns:a16="http://schemas.microsoft.com/office/drawing/2014/main" id="{12ED510A-78D0-F8C8-6F9C-D38D96D4D4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272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777777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7561" name="Line 28">
                  <a:extLst>
                    <a:ext uri="{FF2B5EF4-FFF2-40B4-BE49-F238E27FC236}">
                      <a16:creationId xmlns:a16="http://schemas.microsoft.com/office/drawing/2014/main" id="{C98EB774-B421-22B3-B0CE-C80DE5FE74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128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7562" name="Line 29">
                  <a:extLst>
                    <a:ext uri="{FF2B5EF4-FFF2-40B4-BE49-F238E27FC236}">
                      <a16:creationId xmlns:a16="http://schemas.microsoft.com/office/drawing/2014/main" id="{EAE35445-950A-2EE9-D36E-78351437B6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98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07557" name="Line 30">
                <a:extLst>
                  <a:ext uri="{FF2B5EF4-FFF2-40B4-BE49-F238E27FC236}">
                    <a16:creationId xmlns:a16="http://schemas.microsoft.com/office/drawing/2014/main" id="{90D5CF56-1E2F-C8DE-CBEC-E36EFC264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4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07549" name="Group 31">
              <a:extLst>
                <a:ext uri="{FF2B5EF4-FFF2-40B4-BE49-F238E27FC236}">
                  <a16:creationId xmlns:a16="http://schemas.microsoft.com/office/drawing/2014/main" id="{E3314783-474F-B1EA-5EF1-A843E855D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408"/>
              <a:ext cx="0" cy="864"/>
              <a:chOff x="1104" y="4656"/>
              <a:chExt cx="0" cy="864"/>
            </a:xfrm>
          </p:grpSpPr>
          <p:sp>
            <p:nvSpPr>
              <p:cNvPr id="107550" name="Line 32">
                <a:extLst>
                  <a:ext uri="{FF2B5EF4-FFF2-40B4-BE49-F238E27FC236}">
                    <a16:creationId xmlns:a16="http://schemas.microsoft.com/office/drawing/2014/main" id="{0DE02CC6-64F4-B5DB-8F90-977046DEE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65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7551" name="Line 33">
                <a:extLst>
                  <a:ext uri="{FF2B5EF4-FFF2-40B4-BE49-F238E27FC236}">
                    <a16:creationId xmlns:a16="http://schemas.microsoft.com/office/drawing/2014/main" id="{8A78B38E-F5DE-B9B4-BF15-0A299D7AB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80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7552" name="Line 34">
                <a:extLst>
                  <a:ext uri="{FF2B5EF4-FFF2-40B4-BE49-F238E27FC236}">
                    <a16:creationId xmlns:a16="http://schemas.microsoft.com/office/drawing/2014/main" id="{EFD69023-2C25-0775-A6C7-346BA1A231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94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7553" name="Line 35">
                <a:extLst>
                  <a:ext uri="{FF2B5EF4-FFF2-40B4-BE49-F238E27FC236}">
                    <a16:creationId xmlns:a16="http://schemas.microsoft.com/office/drawing/2014/main" id="{05B54332-DBD9-FB1F-D409-35E6B9CC0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08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7554" name="Line 36">
                <a:extLst>
                  <a:ext uri="{FF2B5EF4-FFF2-40B4-BE49-F238E27FC236}">
                    <a16:creationId xmlns:a16="http://schemas.microsoft.com/office/drawing/2014/main" id="{0C226D1C-C6C7-C60A-8724-5CC2CA2E3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23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7555" name="Line 37">
                <a:extLst>
                  <a:ext uri="{FF2B5EF4-FFF2-40B4-BE49-F238E27FC236}">
                    <a16:creationId xmlns:a16="http://schemas.microsoft.com/office/drawing/2014/main" id="{AB16C69B-3E58-2A1A-B39C-C77A87638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37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07542" name="Line 38">
            <a:extLst>
              <a:ext uri="{FF2B5EF4-FFF2-40B4-BE49-F238E27FC236}">
                <a16:creationId xmlns:a16="http://schemas.microsoft.com/office/drawing/2014/main" id="{CB8B507A-7DD1-78C0-18C6-125C4938C4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524000"/>
            <a:ext cx="0" cy="396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7543" name="Text Box 39">
            <a:extLst>
              <a:ext uri="{FF2B5EF4-FFF2-40B4-BE49-F238E27FC236}">
                <a16:creationId xmlns:a16="http://schemas.microsoft.com/office/drawing/2014/main" id="{C1C196D8-88BA-875A-F18D-842022A8F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500313"/>
            <a:ext cx="603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pixel</a:t>
            </a:r>
          </a:p>
        </p:txBody>
      </p:sp>
      <p:sp>
        <p:nvSpPr>
          <p:cNvPr id="107544" name="Text Box 40">
            <a:extLst>
              <a:ext uri="{FF2B5EF4-FFF2-40B4-BE49-F238E27FC236}">
                <a16:creationId xmlns:a16="http://schemas.microsoft.com/office/drawing/2014/main" id="{04253BBF-1698-C7A8-D2F0-A2888557F21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2100" y="1733550"/>
            <a:ext cx="603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pixel</a:t>
            </a:r>
          </a:p>
        </p:txBody>
      </p:sp>
      <p:sp>
        <p:nvSpPr>
          <p:cNvPr id="107545" name="Line 41">
            <a:extLst>
              <a:ext uri="{FF2B5EF4-FFF2-40B4-BE49-F238E27FC236}">
                <a16:creationId xmlns:a16="http://schemas.microsoft.com/office/drawing/2014/main" id="{9E9EF3E1-9B46-BF8A-FC3E-CDD104E67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7546" name="Picture 42" descr="bortolopiccolo">
            <a:extLst>
              <a:ext uri="{FF2B5EF4-FFF2-40B4-BE49-F238E27FC236}">
                <a16:creationId xmlns:a16="http://schemas.microsoft.com/office/drawing/2014/main" id="{9E347D40-C099-8A65-8C0B-D2B56084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4705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47" name="Text Box 43">
            <a:extLst>
              <a:ext uri="{FF2B5EF4-FFF2-40B4-BE49-F238E27FC236}">
                <a16:creationId xmlns:a16="http://schemas.microsoft.com/office/drawing/2014/main" id="{768CA3D2-9058-CB4C-AF9F-F60B93D11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450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8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egnaposto numero diapositiva 3">
            <a:extLst>
              <a:ext uri="{FF2B5EF4-FFF2-40B4-BE49-F238E27FC236}">
                <a16:creationId xmlns:a16="http://schemas.microsoft.com/office/drawing/2014/main" id="{32E368F9-0388-2393-EB48-1862649B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2255C1-6B38-46CD-A89C-6FD3BB524DDF}" type="slidenum">
              <a:rPr lang="it-IT" altLang="it-IT" sz="1400"/>
              <a:pPr/>
              <a:t>25</a:t>
            </a:fld>
            <a:endParaRPr lang="it-IT" altLang="it-IT" sz="140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9CD966EA-1A21-BB18-32F9-4830475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371600"/>
            <a:ext cx="2895600" cy="838200"/>
          </a:xfrm>
          <a:prstGeom prst="rect">
            <a:avLst/>
          </a:prstGeom>
          <a:solidFill>
            <a:srgbClr val="CC99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108548" name="Group 3">
            <a:extLst>
              <a:ext uri="{FF2B5EF4-FFF2-40B4-BE49-F238E27FC236}">
                <a16:creationId xmlns:a16="http://schemas.microsoft.com/office/drawing/2014/main" id="{0EBFF21D-30D6-FEFE-37A7-90856E81FF83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52400"/>
            <a:ext cx="0" cy="6705600"/>
            <a:chOff x="192" y="48"/>
            <a:chExt cx="0" cy="4224"/>
          </a:xfrm>
        </p:grpSpPr>
        <p:grpSp>
          <p:nvGrpSpPr>
            <p:cNvPr id="108614" name="Group 4">
              <a:extLst>
                <a:ext uri="{FF2B5EF4-FFF2-40B4-BE49-F238E27FC236}">
                  <a16:creationId xmlns:a16="http://schemas.microsoft.com/office/drawing/2014/main" id="{4FEC70D3-CD15-F852-81F9-4615BCDF0B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8"/>
              <a:ext cx="0" cy="864"/>
              <a:chOff x="144" y="48"/>
              <a:chExt cx="0" cy="864"/>
            </a:xfrm>
          </p:grpSpPr>
          <p:grpSp>
            <p:nvGrpSpPr>
              <p:cNvPr id="108622" name="Group 5">
                <a:extLst>
                  <a:ext uri="{FF2B5EF4-FFF2-40B4-BE49-F238E27FC236}">
                    <a16:creationId xmlns:a16="http://schemas.microsoft.com/office/drawing/2014/main" id="{CF7BC283-4D6F-2E36-E330-C0A6B93D61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92"/>
                <a:ext cx="0" cy="720"/>
                <a:chOff x="1008" y="3984"/>
                <a:chExt cx="0" cy="720"/>
              </a:xfrm>
            </p:grpSpPr>
            <p:sp>
              <p:nvSpPr>
                <p:cNvPr id="108624" name="Line 6">
                  <a:extLst>
                    <a:ext uri="{FF2B5EF4-FFF2-40B4-BE49-F238E27FC236}">
                      <a16:creationId xmlns:a16="http://schemas.microsoft.com/office/drawing/2014/main" id="{95D5EE72-723D-0519-C5C9-854AE2F4C6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560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29292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8625" name="Line 7">
                  <a:extLst>
                    <a:ext uri="{FF2B5EF4-FFF2-40B4-BE49-F238E27FC236}">
                      <a16:creationId xmlns:a16="http://schemas.microsoft.com/office/drawing/2014/main" id="{68975F20-927A-D7B4-8779-192C3F0915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416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8626" name="Line 8">
                  <a:extLst>
                    <a:ext uri="{FF2B5EF4-FFF2-40B4-BE49-F238E27FC236}">
                      <a16:creationId xmlns:a16="http://schemas.microsoft.com/office/drawing/2014/main" id="{0C9CD8C2-BBE5-7D92-7882-2BE3865DEC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272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777777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8627" name="Line 9">
                  <a:extLst>
                    <a:ext uri="{FF2B5EF4-FFF2-40B4-BE49-F238E27FC236}">
                      <a16:creationId xmlns:a16="http://schemas.microsoft.com/office/drawing/2014/main" id="{5832F9BD-3491-8E17-58AD-6EB1D5AB74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128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8628" name="Line 10">
                  <a:extLst>
                    <a:ext uri="{FF2B5EF4-FFF2-40B4-BE49-F238E27FC236}">
                      <a16:creationId xmlns:a16="http://schemas.microsoft.com/office/drawing/2014/main" id="{BBAB3EF5-C6E7-983E-FEA8-B0BEEA5932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98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08623" name="Line 11">
                <a:extLst>
                  <a:ext uri="{FF2B5EF4-FFF2-40B4-BE49-F238E27FC236}">
                    <a16:creationId xmlns:a16="http://schemas.microsoft.com/office/drawing/2014/main" id="{F63AB0BE-687B-DE7D-88F5-098DA2F9B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4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08615" name="Group 12">
              <a:extLst>
                <a:ext uri="{FF2B5EF4-FFF2-40B4-BE49-F238E27FC236}">
                  <a16:creationId xmlns:a16="http://schemas.microsoft.com/office/drawing/2014/main" id="{BF94E833-C651-B816-A313-DFC78B089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408"/>
              <a:ext cx="0" cy="864"/>
              <a:chOff x="1104" y="4656"/>
              <a:chExt cx="0" cy="864"/>
            </a:xfrm>
          </p:grpSpPr>
          <p:sp>
            <p:nvSpPr>
              <p:cNvPr id="108616" name="Line 13">
                <a:extLst>
                  <a:ext uri="{FF2B5EF4-FFF2-40B4-BE49-F238E27FC236}">
                    <a16:creationId xmlns:a16="http://schemas.microsoft.com/office/drawing/2014/main" id="{023A026B-B78A-4D84-F86A-8A93A17FE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65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8617" name="Line 14">
                <a:extLst>
                  <a:ext uri="{FF2B5EF4-FFF2-40B4-BE49-F238E27FC236}">
                    <a16:creationId xmlns:a16="http://schemas.microsoft.com/office/drawing/2014/main" id="{41067670-1D35-8AC4-23FB-612437B3C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80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8618" name="Line 15">
                <a:extLst>
                  <a:ext uri="{FF2B5EF4-FFF2-40B4-BE49-F238E27FC236}">
                    <a16:creationId xmlns:a16="http://schemas.microsoft.com/office/drawing/2014/main" id="{ED8EAB69-2AD7-1F6B-0926-EB0E9836A1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94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8619" name="Line 16">
                <a:extLst>
                  <a:ext uri="{FF2B5EF4-FFF2-40B4-BE49-F238E27FC236}">
                    <a16:creationId xmlns:a16="http://schemas.microsoft.com/office/drawing/2014/main" id="{D4A71FFA-95AD-F167-74CD-8CFBCAC17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08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8620" name="Line 17">
                <a:extLst>
                  <a:ext uri="{FF2B5EF4-FFF2-40B4-BE49-F238E27FC236}">
                    <a16:creationId xmlns:a16="http://schemas.microsoft.com/office/drawing/2014/main" id="{F43DB007-6C0D-D6A4-56AE-3A279D9399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23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8621" name="Line 18">
                <a:extLst>
                  <a:ext uri="{FF2B5EF4-FFF2-40B4-BE49-F238E27FC236}">
                    <a16:creationId xmlns:a16="http://schemas.microsoft.com/office/drawing/2014/main" id="{3268149B-4740-66AD-3038-B3B07718F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37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08549" name="Rectangle 19">
            <a:extLst>
              <a:ext uri="{FF2B5EF4-FFF2-40B4-BE49-F238E27FC236}">
                <a16:creationId xmlns:a16="http://schemas.microsoft.com/office/drawing/2014/main" id="{FED01BA0-5B32-D5E0-BA2A-BB54DC50B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8550" name="Rectangle 20">
            <a:extLst>
              <a:ext uri="{FF2B5EF4-FFF2-40B4-BE49-F238E27FC236}">
                <a16:creationId xmlns:a16="http://schemas.microsoft.com/office/drawing/2014/main" id="{2528C07E-8365-0877-771A-FC33530D4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8551" name="Rectangle 21">
            <a:extLst>
              <a:ext uri="{FF2B5EF4-FFF2-40B4-BE49-F238E27FC236}">
                <a16:creationId xmlns:a16="http://schemas.microsoft.com/office/drawing/2014/main" id="{62FAC41B-7CDC-D4F7-DA6B-B138EEFE3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3481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8552" name="Rectangle 22">
            <a:extLst>
              <a:ext uri="{FF2B5EF4-FFF2-40B4-BE49-F238E27FC236}">
                <a16:creationId xmlns:a16="http://schemas.microsoft.com/office/drawing/2014/main" id="{7CE7F763-EC21-6628-DB24-53B948F0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105400"/>
            <a:ext cx="2895600" cy="1295400"/>
          </a:xfrm>
          <a:prstGeom prst="rect">
            <a:avLst/>
          </a:prstGeom>
          <a:solidFill>
            <a:srgbClr val="DDDDFF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108553" name="Group 23">
            <a:extLst>
              <a:ext uri="{FF2B5EF4-FFF2-40B4-BE49-F238E27FC236}">
                <a16:creationId xmlns:a16="http://schemas.microsoft.com/office/drawing/2014/main" id="{21D70600-1422-D017-DF0D-4DECDAAE8E86}"/>
              </a:ext>
            </a:extLst>
          </p:cNvPr>
          <p:cNvGrpSpPr>
            <a:grpSpLocks/>
          </p:cNvGrpSpPr>
          <p:nvPr/>
        </p:nvGrpSpPr>
        <p:grpSpPr bwMode="auto">
          <a:xfrm>
            <a:off x="0" y="3962400"/>
            <a:ext cx="6156325" cy="2406650"/>
            <a:chOff x="0" y="2448"/>
            <a:chExt cx="4656" cy="1728"/>
          </a:xfrm>
        </p:grpSpPr>
        <p:pic>
          <p:nvPicPr>
            <p:cNvPr id="108607" name="Picture 24" descr="grafico dors">
              <a:extLst>
                <a:ext uri="{FF2B5EF4-FFF2-40B4-BE49-F238E27FC236}">
                  <a16:creationId xmlns:a16="http://schemas.microsoft.com/office/drawing/2014/main" id="{DC27D11E-68FC-F5F5-C6E7-B2756435C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8"/>
              <a:ext cx="465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8608" name="Group 25">
              <a:extLst>
                <a:ext uri="{FF2B5EF4-FFF2-40B4-BE49-F238E27FC236}">
                  <a16:creationId xmlns:a16="http://schemas.microsoft.com/office/drawing/2014/main" id="{9FF3C8D3-69A2-62E2-412B-50EFF49EE6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3216"/>
              <a:ext cx="4080" cy="192"/>
              <a:chOff x="816" y="3312"/>
              <a:chExt cx="2976" cy="144"/>
            </a:xfrm>
          </p:grpSpPr>
          <p:sp>
            <p:nvSpPr>
              <p:cNvPr id="108609" name="Line 26">
                <a:extLst>
                  <a:ext uri="{FF2B5EF4-FFF2-40B4-BE49-F238E27FC236}">
                    <a16:creationId xmlns:a16="http://schemas.microsoft.com/office/drawing/2014/main" id="{F6C05B41-834A-930B-D453-E7D4D92F0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312"/>
                <a:ext cx="496" cy="0"/>
              </a:xfrm>
              <a:prstGeom prst="line">
                <a:avLst/>
              </a:prstGeom>
              <a:noFill/>
              <a:ln w="15875">
                <a:solidFill>
                  <a:srgbClr val="C9B47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610" name="Line 27">
                <a:extLst>
                  <a:ext uri="{FF2B5EF4-FFF2-40B4-BE49-F238E27FC236}">
                    <a16:creationId xmlns:a16="http://schemas.microsoft.com/office/drawing/2014/main" id="{54C3A1C0-3880-5F77-1DC2-CAC4864C2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2" y="3312"/>
                <a:ext cx="0" cy="144"/>
              </a:xfrm>
              <a:prstGeom prst="line">
                <a:avLst/>
              </a:prstGeom>
              <a:noFill/>
              <a:ln w="15875">
                <a:solidFill>
                  <a:srgbClr val="C9B47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611" name="Line 28">
                <a:extLst>
                  <a:ext uri="{FF2B5EF4-FFF2-40B4-BE49-F238E27FC236}">
                    <a16:creationId xmlns:a16="http://schemas.microsoft.com/office/drawing/2014/main" id="{6641B7AA-B0A0-5417-8CC3-533E7EB3C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2" y="3456"/>
                <a:ext cx="792" cy="0"/>
              </a:xfrm>
              <a:prstGeom prst="line">
                <a:avLst/>
              </a:prstGeom>
              <a:noFill/>
              <a:ln w="15875">
                <a:solidFill>
                  <a:srgbClr val="C9B47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612" name="Line 29">
                <a:extLst>
                  <a:ext uri="{FF2B5EF4-FFF2-40B4-BE49-F238E27FC236}">
                    <a16:creationId xmlns:a16="http://schemas.microsoft.com/office/drawing/2014/main" id="{633B686E-A799-65E0-E18F-DF92874CA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4" y="3384"/>
                <a:ext cx="0" cy="72"/>
              </a:xfrm>
              <a:prstGeom prst="line">
                <a:avLst/>
              </a:prstGeom>
              <a:noFill/>
              <a:ln w="15875">
                <a:solidFill>
                  <a:srgbClr val="C9B47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613" name="Line 30">
                <a:extLst>
                  <a:ext uri="{FF2B5EF4-FFF2-40B4-BE49-F238E27FC236}">
                    <a16:creationId xmlns:a16="http://schemas.microsoft.com/office/drawing/2014/main" id="{DC2C1AB6-4A9A-6C97-A125-591BB6C01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3384"/>
                <a:ext cx="1688" cy="0"/>
              </a:xfrm>
              <a:prstGeom prst="line">
                <a:avLst/>
              </a:prstGeom>
              <a:noFill/>
              <a:ln w="15875">
                <a:solidFill>
                  <a:srgbClr val="C9B47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8554" name="Rectangle 31">
            <a:extLst>
              <a:ext uri="{FF2B5EF4-FFF2-40B4-BE49-F238E27FC236}">
                <a16:creationId xmlns:a16="http://schemas.microsoft.com/office/drawing/2014/main" id="{3B2D9052-3E25-3259-F1AB-ED51D9A18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2400"/>
            <a:ext cx="6172200" cy="243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108555" name="Object 32">
            <a:extLst>
              <a:ext uri="{FF2B5EF4-FFF2-40B4-BE49-F238E27FC236}">
                <a16:creationId xmlns:a16="http://schemas.microsoft.com/office/drawing/2014/main" id="{3AFFFD43-99B5-9B77-961C-175822AF69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5562600"/>
          <a:ext cx="28194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47900" imgH="508000" progId="Equation.3">
                  <p:embed/>
                </p:oleObj>
              </mc:Choice>
              <mc:Fallback>
                <p:oleObj r:id="rId3" imgW="2247900" imgH="5080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562600"/>
                        <a:ext cx="28194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6" name="Text Box 33">
            <a:extLst>
              <a:ext uri="{FF2B5EF4-FFF2-40B4-BE49-F238E27FC236}">
                <a16:creationId xmlns:a16="http://schemas.microsoft.com/office/drawing/2014/main" id="{0E46F3CD-8BE6-3A66-F98C-B0A9B85AD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105400"/>
            <a:ext cx="283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 </a:t>
            </a:r>
            <a:r>
              <a:rPr lang="it-IT" altLang="it-IT" b="1" u="sng"/>
              <a:t>profilo dorsale</a:t>
            </a:r>
          </a:p>
        </p:txBody>
      </p:sp>
      <p:sp>
        <p:nvSpPr>
          <p:cNvPr id="108557" name="Text Box 34">
            <a:extLst>
              <a:ext uri="{FF2B5EF4-FFF2-40B4-BE49-F238E27FC236}">
                <a16:creationId xmlns:a16="http://schemas.microsoft.com/office/drawing/2014/main" id="{A91421B4-35E1-8A9E-2144-9A64DE01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120650"/>
            <a:ext cx="7286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800" b="1">
                <a:latin typeface="Verdana" panose="020B0604030504040204" pitchFamily="34" charset="0"/>
              </a:rPr>
              <a:t>Acquisizione sperimentale dei dati e relazioni analitiche.</a:t>
            </a:r>
          </a:p>
        </p:txBody>
      </p:sp>
      <p:sp>
        <p:nvSpPr>
          <p:cNvPr id="108558" name="Rectangle 35">
            <a:extLst>
              <a:ext uri="{FF2B5EF4-FFF2-40B4-BE49-F238E27FC236}">
                <a16:creationId xmlns:a16="http://schemas.microsoft.com/office/drawing/2014/main" id="{48413595-AB7F-27CE-0D23-F71203246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514600"/>
            <a:ext cx="2895600" cy="1219200"/>
          </a:xfrm>
          <a:prstGeom prst="rect">
            <a:avLst/>
          </a:prstGeom>
          <a:solidFill>
            <a:srgbClr val="99FF66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108559" name="Picture 36" descr="grafico frontale">
            <a:extLst>
              <a:ext uri="{FF2B5EF4-FFF2-40B4-BE49-F238E27FC236}">
                <a16:creationId xmlns:a16="http://schemas.microsoft.com/office/drawing/2014/main" id="{78DF216B-5D5F-1E59-E7C4-76D562C0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95400"/>
            <a:ext cx="604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60" name="Rectangle 37">
            <a:extLst>
              <a:ext uri="{FF2B5EF4-FFF2-40B4-BE49-F238E27FC236}">
                <a16:creationId xmlns:a16="http://schemas.microsoft.com/office/drawing/2014/main" id="{2D7CC6D6-172D-7EAB-C103-829541897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6172200" cy="236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08561" name="Text Box 38">
            <a:extLst>
              <a:ext uri="{FF2B5EF4-FFF2-40B4-BE49-F238E27FC236}">
                <a16:creationId xmlns:a16="http://schemas.microsoft.com/office/drawing/2014/main" id="{443714FC-9373-D7EF-71F2-CBE46E0D1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514600"/>
            <a:ext cx="283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 u="sng"/>
              <a:t>profilo frontale</a:t>
            </a:r>
          </a:p>
        </p:txBody>
      </p:sp>
      <p:graphicFrame>
        <p:nvGraphicFramePr>
          <p:cNvPr id="108562" name="Object 39">
            <a:extLst>
              <a:ext uri="{FF2B5EF4-FFF2-40B4-BE49-F238E27FC236}">
                <a16:creationId xmlns:a16="http://schemas.microsoft.com/office/drawing/2014/main" id="{9C5D571C-60A3-6D45-68B1-2156FC28BE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2971800"/>
          <a:ext cx="28194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235200" imgH="508000" progId="Equation.3">
                  <p:embed/>
                </p:oleObj>
              </mc:Choice>
              <mc:Fallback>
                <p:oleObj r:id="rId6" imgW="2235200" imgH="5080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971800"/>
                        <a:ext cx="28194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63" name="Line 40">
            <a:extLst>
              <a:ext uri="{FF2B5EF4-FFF2-40B4-BE49-F238E27FC236}">
                <a16:creationId xmlns:a16="http://schemas.microsoft.com/office/drawing/2014/main" id="{5B99486F-C720-5392-9CF5-0C0BAE792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64" name="Line 41">
            <a:extLst>
              <a:ext uri="{FF2B5EF4-FFF2-40B4-BE49-F238E27FC236}">
                <a16:creationId xmlns:a16="http://schemas.microsoft.com/office/drawing/2014/main" id="{BA4D17F2-8812-8ACB-4E0A-C8E06861A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2192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65" name="Line 42">
            <a:extLst>
              <a:ext uri="{FF2B5EF4-FFF2-40B4-BE49-F238E27FC236}">
                <a16:creationId xmlns:a16="http://schemas.microsoft.com/office/drawing/2014/main" id="{D78B57D3-01E0-0FCD-8D31-CCB2E62B4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733800"/>
            <a:ext cx="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66" name="Text Box 43">
            <a:extLst>
              <a:ext uri="{FF2B5EF4-FFF2-40B4-BE49-F238E27FC236}">
                <a16:creationId xmlns:a16="http://schemas.microsoft.com/office/drawing/2014/main" id="{E8767BDF-0A7B-6855-9A99-49195376E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336675"/>
            <a:ext cx="2682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Relazione analitica sperimentale:</a:t>
            </a:r>
          </a:p>
        </p:txBody>
      </p:sp>
      <p:sp>
        <p:nvSpPr>
          <p:cNvPr id="108567" name="Line 44">
            <a:extLst>
              <a:ext uri="{FF2B5EF4-FFF2-40B4-BE49-F238E27FC236}">
                <a16:creationId xmlns:a16="http://schemas.microsoft.com/office/drawing/2014/main" id="{1CCBB0FA-A73F-2F5D-BC30-0AACCEE74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362200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68" name="Line 45">
            <a:extLst>
              <a:ext uri="{FF2B5EF4-FFF2-40B4-BE49-F238E27FC236}">
                <a16:creationId xmlns:a16="http://schemas.microsoft.com/office/drawing/2014/main" id="{E372D78E-C4B0-EA2A-BCB6-77C5AF802B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4953000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69" name="Line 46">
            <a:extLst>
              <a:ext uri="{FF2B5EF4-FFF2-40B4-BE49-F238E27FC236}">
                <a16:creationId xmlns:a16="http://schemas.microsoft.com/office/drawing/2014/main" id="{083005F2-05B8-9ACA-1D8C-4D0968B7D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23622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70" name="Line 47">
            <a:extLst>
              <a:ext uri="{FF2B5EF4-FFF2-40B4-BE49-F238E27FC236}">
                <a16:creationId xmlns:a16="http://schemas.microsoft.com/office/drawing/2014/main" id="{D63941F8-65FA-E3FB-8EED-12434C41F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49530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71" name="Text Box 48">
            <a:extLst>
              <a:ext uri="{FF2B5EF4-FFF2-40B4-BE49-F238E27FC236}">
                <a16:creationId xmlns:a16="http://schemas.microsoft.com/office/drawing/2014/main" id="{CC0511C2-BD21-99EA-7067-945859C5C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36700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197</a:t>
            </a:r>
          </a:p>
        </p:txBody>
      </p:sp>
      <p:sp>
        <p:nvSpPr>
          <p:cNvPr id="108572" name="Line 49">
            <a:extLst>
              <a:ext uri="{FF2B5EF4-FFF2-40B4-BE49-F238E27FC236}">
                <a16:creationId xmlns:a16="http://schemas.microsoft.com/office/drawing/2014/main" id="{C1E799A6-062A-F3B0-434A-F0E2738508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1905000"/>
            <a:ext cx="0" cy="457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73" name="Text Box 50">
            <a:extLst>
              <a:ext uri="{FF2B5EF4-FFF2-40B4-BE49-F238E27FC236}">
                <a16:creationId xmlns:a16="http://schemas.microsoft.com/office/drawing/2014/main" id="{D9830A9A-2B63-61D4-2AEE-1AC150DB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2841625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220</a:t>
            </a:r>
          </a:p>
        </p:txBody>
      </p:sp>
      <p:sp>
        <p:nvSpPr>
          <p:cNvPr id="108574" name="Line 51">
            <a:extLst>
              <a:ext uri="{FF2B5EF4-FFF2-40B4-BE49-F238E27FC236}">
                <a16:creationId xmlns:a16="http://schemas.microsoft.com/office/drawing/2014/main" id="{6EF84F71-4DC4-EC85-E5FD-A7CB43679B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2387600"/>
            <a:ext cx="0" cy="457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75" name="Text Box 52">
            <a:extLst>
              <a:ext uri="{FF2B5EF4-FFF2-40B4-BE49-F238E27FC236}">
                <a16:creationId xmlns:a16="http://schemas.microsoft.com/office/drawing/2014/main" id="{545CC0FC-2B99-99F5-F33A-E9131A2CF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25" y="1536700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200</a:t>
            </a:r>
          </a:p>
        </p:txBody>
      </p:sp>
      <p:sp>
        <p:nvSpPr>
          <p:cNvPr id="108576" name="Line 53">
            <a:extLst>
              <a:ext uri="{FF2B5EF4-FFF2-40B4-BE49-F238E27FC236}">
                <a16:creationId xmlns:a16="http://schemas.microsoft.com/office/drawing/2014/main" id="{0E7633B7-50DB-6C27-722C-E899DEEEFF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1905000"/>
            <a:ext cx="152400" cy="457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77" name="Text Box 54">
            <a:extLst>
              <a:ext uri="{FF2B5EF4-FFF2-40B4-BE49-F238E27FC236}">
                <a16:creationId xmlns:a16="http://schemas.microsoft.com/office/drawing/2014/main" id="{9DCA7ABB-F0E8-56D3-556B-BD7575344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41625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192</a:t>
            </a:r>
          </a:p>
        </p:txBody>
      </p:sp>
      <p:sp>
        <p:nvSpPr>
          <p:cNvPr id="108578" name="Line 55">
            <a:extLst>
              <a:ext uri="{FF2B5EF4-FFF2-40B4-BE49-F238E27FC236}">
                <a16:creationId xmlns:a16="http://schemas.microsoft.com/office/drawing/2014/main" id="{4D683F99-24EA-C8F4-D3CB-5F42891DBF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2133600"/>
            <a:ext cx="0" cy="711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79" name="Text Box 56">
            <a:extLst>
              <a:ext uri="{FF2B5EF4-FFF2-40B4-BE49-F238E27FC236}">
                <a16:creationId xmlns:a16="http://schemas.microsoft.com/office/drawing/2014/main" id="{36D8215F-22D0-AFE4-C06C-A1666065B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536700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165</a:t>
            </a:r>
          </a:p>
        </p:txBody>
      </p:sp>
      <p:sp>
        <p:nvSpPr>
          <p:cNvPr id="108580" name="Text Box 57">
            <a:extLst>
              <a:ext uri="{FF2B5EF4-FFF2-40B4-BE49-F238E27FC236}">
                <a16:creationId xmlns:a16="http://schemas.microsoft.com/office/drawing/2014/main" id="{E98AE279-C344-5662-6B39-99F52B01E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5" y="2841625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162</a:t>
            </a:r>
          </a:p>
        </p:txBody>
      </p:sp>
      <p:sp>
        <p:nvSpPr>
          <p:cNvPr id="108581" name="Text Box 58">
            <a:extLst>
              <a:ext uri="{FF2B5EF4-FFF2-40B4-BE49-F238E27FC236}">
                <a16:creationId xmlns:a16="http://schemas.microsoft.com/office/drawing/2014/main" id="{58CED17D-4FCE-DFB3-585C-F3C20B684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2841625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164</a:t>
            </a:r>
          </a:p>
        </p:txBody>
      </p:sp>
      <p:sp>
        <p:nvSpPr>
          <p:cNvPr id="108582" name="Text Box 59">
            <a:extLst>
              <a:ext uri="{FF2B5EF4-FFF2-40B4-BE49-F238E27FC236}">
                <a16:creationId xmlns:a16="http://schemas.microsoft.com/office/drawing/2014/main" id="{7A04C6F8-3B89-D461-1007-3F65F1913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1549400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176</a:t>
            </a:r>
          </a:p>
        </p:txBody>
      </p:sp>
      <p:sp>
        <p:nvSpPr>
          <p:cNvPr id="108583" name="Text Box 60">
            <a:extLst>
              <a:ext uri="{FF2B5EF4-FFF2-40B4-BE49-F238E27FC236}">
                <a16:creationId xmlns:a16="http://schemas.microsoft.com/office/drawing/2014/main" id="{80CBAB54-F799-4E3F-11AB-4D74FC34E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844800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119</a:t>
            </a:r>
          </a:p>
        </p:txBody>
      </p:sp>
      <p:sp>
        <p:nvSpPr>
          <p:cNvPr id="108584" name="Line 61">
            <a:extLst>
              <a:ext uri="{FF2B5EF4-FFF2-40B4-BE49-F238E27FC236}">
                <a16:creationId xmlns:a16="http://schemas.microsoft.com/office/drawing/2014/main" id="{BD1AC69C-A56C-BBAA-825C-CF246D60F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1905000"/>
            <a:ext cx="0" cy="3810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85" name="Line 62">
            <a:extLst>
              <a:ext uri="{FF2B5EF4-FFF2-40B4-BE49-F238E27FC236}">
                <a16:creationId xmlns:a16="http://schemas.microsoft.com/office/drawing/2014/main" id="{8CB755EB-E221-2195-7D0A-9934E1D9F9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2286000"/>
            <a:ext cx="0" cy="5461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86" name="Line 63">
            <a:extLst>
              <a:ext uri="{FF2B5EF4-FFF2-40B4-BE49-F238E27FC236}">
                <a16:creationId xmlns:a16="http://schemas.microsoft.com/office/drawing/2014/main" id="{612DAF73-26AC-1C71-9A21-C16841389F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1905000"/>
            <a:ext cx="0" cy="3048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87" name="Line 64">
            <a:extLst>
              <a:ext uri="{FF2B5EF4-FFF2-40B4-BE49-F238E27FC236}">
                <a16:creationId xmlns:a16="http://schemas.microsoft.com/office/drawing/2014/main" id="{0854EFF2-1769-655C-5C02-071BA22017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2527300"/>
            <a:ext cx="0" cy="3048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88" name="Line 65">
            <a:extLst>
              <a:ext uri="{FF2B5EF4-FFF2-40B4-BE49-F238E27FC236}">
                <a16:creationId xmlns:a16="http://schemas.microsoft.com/office/drawing/2014/main" id="{BF5E9E9A-0760-4632-6A81-F82A6DD712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24400" y="2209800"/>
            <a:ext cx="381000" cy="609600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89" name="Text Box 66">
            <a:extLst>
              <a:ext uri="{FF2B5EF4-FFF2-40B4-BE49-F238E27FC236}">
                <a16:creationId xmlns:a16="http://schemas.microsoft.com/office/drawing/2014/main" id="{342091DB-ABA7-1517-D667-F02D49500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37025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115</a:t>
            </a:r>
          </a:p>
        </p:txBody>
      </p:sp>
      <p:sp>
        <p:nvSpPr>
          <p:cNvPr id="108590" name="Text Box 67">
            <a:extLst>
              <a:ext uri="{FF2B5EF4-FFF2-40B4-BE49-F238E27FC236}">
                <a16:creationId xmlns:a16="http://schemas.microsoft.com/office/drawing/2014/main" id="{F08F5EF1-93D9-068B-EBAF-E56E4CD83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137025"/>
            <a:ext cx="4095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87</a:t>
            </a:r>
          </a:p>
        </p:txBody>
      </p:sp>
      <p:sp>
        <p:nvSpPr>
          <p:cNvPr id="108591" name="Text Box 68">
            <a:extLst>
              <a:ext uri="{FF2B5EF4-FFF2-40B4-BE49-F238E27FC236}">
                <a16:creationId xmlns:a16="http://schemas.microsoft.com/office/drawing/2014/main" id="{110B127A-58A8-910F-4528-8BD61101F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5486400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135</a:t>
            </a:r>
          </a:p>
        </p:txBody>
      </p:sp>
      <p:sp>
        <p:nvSpPr>
          <p:cNvPr id="108592" name="Text Box 69">
            <a:extLst>
              <a:ext uri="{FF2B5EF4-FFF2-40B4-BE49-F238E27FC236}">
                <a16:creationId xmlns:a16="http://schemas.microsoft.com/office/drawing/2014/main" id="{4C91C8D7-3707-756F-741C-D163C38D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825" y="5486400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108</a:t>
            </a:r>
          </a:p>
        </p:txBody>
      </p:sp>
      <p:sp>
        <p:nvSpPr>
          <p:cNvPr id="108593" name="Text Box 70">
            <a:extLst>
              <a:ext uri="{FF2B5EF4-FFF2-40B4-BE49-F238E27FC236}">
                <a16:creationId xmlns:a16="http://schemas.microsoft.com/office/drawing/2014/main" id="{039A7F2B-6BA0-2573-2DC2-51D1D4BB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508625"/>
            <a:ext cx="4095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78</a:t>
            </a:r>
          </a:p>
        </p:txBody>
      </p:sp>
      <p:sp>
        <p:nvSpPr>
          <p:cNvPr id="108594" name="Text Box 71">
            <a:extLst>
              <a:ext uri="{FF2B5EF4-FFF2-40B4-BE49-F238E27FC236}">
                <a16:creationId xmlns:a16="http://schemas.microsoft.com/office/drawing/2014/main" id="{E43DD584-345B-5FBA-60C7-47E4E60D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425" y="4140200"/>
            <a:ext cx="4095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97</a:t>
            </a:r>
          </a:p>
        </p:txBody>
      </p:sp>
      <p:sp>
        <p:nvSpPr>
          <p:cNvPr id="108595" name="Text Box 72">
            <a:extLst>
              <a:ext uri="{FF2B5EF4-FFF2-40B4-BE49-F238E27FC236}">
                <a16:creationId xmlns:a16="http://schemas.microsoft.com/office/drawing/2014/main" id="{8B8A71F2-7D44-8F18-34D6-7BAABCA33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508625"/>
            <a:ext cx="4095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87</a:t>
            </a:r>
          </a:p>
        </p:txBody>
      </p:sp>
      <p:sp>
        <p:nvSpPr>
          <p:cNvPr id="108596" name="Text Box 73">
            <a:extLst>
              <a:ext uri="{FF2B5EF4-FFF2-40B4-BE49-F238E27FC236}">
                <a16:creationId xmlns:a16="http://schemas.microsoft.com/office/drawing/2014/main" id="{16306265-FEE5-AA41-8AC2-5FDFEEC36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5508625"/>
            <a:ext cx="511175" cy="35877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142</a:t>
            </a:r>
          </a:p>
        </p:txBody>
      </p:sp>
      <p:sp>
        <p:nvSpPr>
          <p:cNvPr id="108597" name="Line 74">
            <a:extLst>
              <a:ext uri="{FF2B5EF4-FFF2-40B4-BE49-F238E27FC236}">
                <a16:creationId xmlns:a16="http://schemas.microsoft.com/office/drawing/2014/main" id="{6CB53453-43D7-5BEF-F3B7-7A4AABF84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4495800"/>
            <a:ext cx="152400" cy="457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98" name="Line 75">
            <a:extLst>
              <a:ext uri="{FF2B5EF4-FFF2-40B4-BE49-F238E27FC236}">
                <a16:creationId xmlns:a16="http://schemas.microsoft.com/office/drawing/2014/main" id="{D06D84AB-E3D5-E37E-146A-96FB9EB7E3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6800" y="4953000"/>
            <a:ext cx="304800" cy="5334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99" name="Line 76">
            <a:extLst>
              <a:ext uri="{FF2B5EF4-FFF2-40B4-BE49-F238E27FC236}">
                <a16:creationId xmlns:a16="http://schemas.microsoft.com/office/drawing/2014/main" id="{1C579D5A-BFC7-E4C0-9C95-C642406521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4495800"/>
            <a:ext cx="0" cy="838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600" name="Line 77">
            <a:extLst>
              <a:ext uri="{FF2B5EF4-FFF2-40B4-BE49-F238E27FC236}">
                <a16:creationId xmlns:a16="http://schemas.microsoft.com/office/drawing/2014/main" id="{86348039-CFDA-E207-59C2-8367F3A4BB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6300" y="5041900"/>
            <a:ext cx="0" cy="457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601" name="Line 78">
            <a:extLst>
              <a:ext uri="{FF2B5EF4-FFF2-40B4-BE49-F238E27FC236}">
                <a16:creationId xmlns:a16="http://schemas.microsoft.com/office/drawing/2014/main" id="{6030F65C-B5DE-0C3A-4EC9-74CB708F8C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4495800"/>
            <a:ext cx="0" cy="838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602" name="Line 79">
            <a:extLst>
              <a:ext uri="{FF2B5EF4-FFF2-40B4-BE49-F238E27FC236}">
                <a16:creationId xmlns:a16="http://schemas.microsoft.com/office/drawing/2014/main" id="{45EF1F9B-7BDC-7B8D-4A7B-15AADED09F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2200" y="5334000"/>
            <a:ext cx="0" cy="1524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603" name="Line 80">
            <a:extLst>
              <a:ext uri="{FF2B5EF4-FFF2-40B4-BE49-F238E27FC236}">
                <a16:creationId xmlns:a16="http://schemas.microsoft.com/office/drawing/2014/main" id="{F4E6DCFB-F986-9835-BB50-B8B7C7848F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5181600"/>
            <a:ext cx="0" cy="3048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604" name="Line 81">
            <a:extLst>
              <a:ext uri="{FF2B5EF4-FFF2-40B4-BE49-F238E27FC236}">
                <a16:creationId xmlns:a16="http://schemas.microsoft.com/office/drawing/2014/main" id="{0306DB2F-7ADB-F911-8418-9824931F5A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4600" y="5486400"/>
            <a:ext cx="0" cy="1524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605" name="Line 82">
            <a:extLst>
              <a:ext uri="{FF2B5EF4-FFF2-40B4-BE49-F238E27FC236}">
                <a16:creationId xmlns:a16="http://schemas.microsoft.com/office/drawing/2014/main" id="{812D16AA-DEC3-BA17-E628-357A066452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5029200"/>
            <a:ext cx="0" cy="457200"/>
          </a:xfrm>
          <a:prstGeom prst="line">
            <a:avLst/>
          </a:prstGeom>
          <a:noFill/>
          <a:ln w="222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606" name="Text Box 83">
            <a:extLst>
              <a:ext uri="{FF2B5EF4-FFF2-40B4-BE49-F238E27FC236}">
                <a16:creationId xmlns:a16="http://schemas.microsoft.com/office/drawing/2014/main" id="{EC3F096F-3D80-B3CE-4B14-B03823874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640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9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egnaposto numero diapositiva 3">
            <a:extLst>
              <a:ext uri="{FF2B5EF4-FFF2-40B4-BE49-F238E27FC236}">
                <a16:creationId xmlns:a16="http://schemas.microsoft.com/office/drawing/2014/main" id="{C0372F6F-4788-80AD-EA5E-445DA7A0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9D78CE-1221-4579-9295-6C91467AE66E}" type="slidenum">
              <a:rPr lang="it-IT" altLang="it-IT" sz="1400"/>
              <a:pPr/>
              <a:t>26</a:t>
            </a:fld>
            <a:endParaRPr lang="it-IT" altLang="it-IT" sz="1400"/>
          </a:p>
        </p:txBody>
      </p:sp>
      <p:grpSp>
        <p:nvGrpSpPr>
          <p:cNvPr id="109571" name="Group 2">
            <a:extLst>
              <a:ext uri="{FF2B5EF4-FFF2-40B4-BE49-F238E27FC236}">
                <a16:creationId xmlns:a16="http://schemas.microsoft.com/office/drawing/2014/main" id="{F205A9F6-A65D-2079-E597-AC7941379BC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057275"/>
            <a:ext cx="8523288" cy="2752725"/>
            <a:chOff x="144" y="768"/>
            <a:chExt cx="5369" cy="1734"/>
          </a:xfrm>
        </p:grpSpPr>
        <p:pic>
          <p:nvPicPr>
            <p:cNvPr id="109630" name="Picture 3" descr="prof corpo 1 copy">
              <a:extLst>
                <a:ext uri="{FF2B5EF4-FFF2-40B4-BE49-F238E27FC236}">
                  <a16:creationId xmlns:a16="http://schemas.microsoft.com/office/drawing/2014/main" id="{555C325E-5531-7F22-6AF1-848466DC8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68"/>
              <a:ext cx="5369" cy="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631" name="Oval 4">
              <a:extLst>
                <a:ext uri="{FF2B5EF4-FFF2-40B4-BE49-F238E27FC236}">
                  <a16:creationId xmlns:a16="http://schemas.microsoft.com/office/drawing/2014/main" id="{D9298C4C-7EF7-B644-49FE-5E5E9DD6F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1442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2" name="Oval 5">
              <a:extLst>
                <a:ext uri="{FF2B5EF4-FFF2-40B4-BE49-F238E27FC236}">
                  <a16:creationId xmlns:a16="http://schemas.microsoft.com/office/drawing/2014/main" id="{3EBAE5B9-B7DB-F125-7299-F1CA684B6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280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3" name="Oval 6">
              <a:extLst>
                <a:ext uri="{FF2B5EF4-FFF2-40B4-BE49-F238E27FC236}">
                  <a16:creationId xmlns:a16="http://schemas.microsoft.com/office/drawing/2014/main" id="{709D4DEB-6B00-F693-D18A-61D8EBA3B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040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4" name="Oval 7">
              <a:extLst>
                <a:ext uri="{FF2B5EF4-FFF2-40B4-BE49-F238E27FC236}">
                  <a16:creationId xmlns:a16="http://schemas.microsoft.com/office/drawing/2014/main" id="{16A13039-8D44-B09E-D73D-B002F7AFA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184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5" name="Oval 8">
              <a:extLst>
                <a:ext uri="{FF2B5EF4-FFF2-40B4-BE49-F238E27FC236}">
                  <a16:creationId xmlns:a16="http://schemas.microsoft.com/office/drawing/2014/main" id="{7EA98DB0-96DC-F0C0-421E-035B6CC26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232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6" name="Oval 9">
              <a:extLst>
                <a:ext uri="{FF2B5EF4-FFF2-40B4-BE49-F238E27FC236}">
                  <a16:creationId xmlns:a16="http://schemas.microsoft.com/office/drawing/2014/main" id="{A113D90F-C52F-BBA5-5FD4-1A7739636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992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7" name="Oval 10">
              <a:extLst>
                <a:ext uri="{FF2B5EF4-FFF2-40B4-BE49-F238E27FC236}">
                  <a16:creationId xmlns:a16="http://schemas.microsoft.com/office/drawing/2014/main" id="{EBD2F255-604E-F9E5-ED95-7923B5882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376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8" name="Oval 11">
              <a:extLst>
                <a:ext uri="{FF2B5EF4-FFF2-40B4-BE49-F238E27FC236}">
                  <a16:creationId xmlns:a16="http://schemas.microsoft.com/office/drawing/2014/main" id="{8C462D24-F8EB-6BB0-8D6C-2DD0BCB6B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952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39" name="Oval 12">
              <a:extLst>
                <a:ext uri="{FF2B5EF4-FFF2-40B4-BE49-F238E27FC236}">
                  <a16:creationId xmlns:a16="http://schemas.microsoft.com/office/drawing/2014/main" id="{7AD7C80A-EFEE-0563-8F04-6B6A23759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712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40" name="Oval 13">
              <a:extLst>
                <a:ext uri="{FF2B5EF4-FFF2-40B4-BE49-F238E27FC236}">
                  <a16:creationId xmlns:a16="http://schemas.microsoft.com/office/drawing/2014/main" id="{14D07B3E-D0BA-8597-49EE-8ADC83046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808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41" name="Oval 14">
              <a:extLst>
                <a:ext uri="{FF2B5EF4-FFF2-40B4-BE49-F238E27FC236}">
                  <a16:creationId xmlns:a16="http://schemas.microsoft.com/office/drawing/2014/main" id="{99D41CC5-7CF1-EA9C-00A0-CF5F51952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104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42" name="Oval 15">
              <a:extLst>
                <a:ext uri="{FF2B5EF4-FFF2-40B4-BE49-F238E27FC236}">
                  <a16:creationId xmlns:a16="http://schemas.microsoft.com/office/drawing/2014/main" id="{9166D0A0-4349-0306-6B1E-FB30F35A4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344"/>
              <a:ext cx="144" cy="144"/>
            </a:xfrm>
            <a:prstGeom prst="ellipse">
              <a:avLst/>
            </a:prstGeom>
            <a:solidFill>
              <a:srgbClr val="FFE2C5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09572" name="Line 16">
            <a:extLst>
              <a:ext uri="{FF2B5EF4-FFF2-40B4-BE49-F238E27FC236}">
                <a16:creationId xmlns:a16="http://schemas.microsoft.com/office/drawing/2014/main" id="{C21F976A-AF2E-BE29-2105-AC647FD391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20574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73" name="Line 17">
            <a:extLst>
              <a:ext uri="{FF2B5EF4-FFF2-40B4-BE49-F238E27FC236}">
                <a16:creationId xmlns:a16="http://schemas.microsoft.com/office/drawing/2014/main" id="{7285E144-12C6-7A73-A546-36155D6648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43000" y="20574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74" name="Line 18">
            <a:extLst>
              <a:ext uri="{FF2B5EF4-FFF2-40B4-BE49-F238E27FC236}">
                <a16:creationId xmlns:a16="http://schemas.microsoft.com/office/drawing/2014/main" id="{2DE8852E-437E-3404-E169-E3AE48CEE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25146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75" name="Line 19">
            <a:extLst>
              <a:ext uri="{FF2B5EF4-FFF2-40B4-BE49-F238E27FC236}">
                <a16:creationId xmlns:a16="http://schemas.microsoft.com/office/drawing/2014/main" id="{63500EEE-5ECD-EB25-5334-7A086A0887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25146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76" name="Line 20">
            <a:extLst>
              <a:ext uri="{FF2B5EF4-FFF2-40B4-BE49-F238E27FC236}">
                <a16:creationId xmlns:a16="http://schemas.microsoft.com/office/drawing/2014/main" id="{57F3AEC9-92AC-FB25-5926-0AB3C8731C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16002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77" name="Line 21">
            <a:extLst>
              <a:ext uri="{FF2B5EF4-FFF2-40B4-BE49-F238E27FC236}">
                <a16:creationId xmlns:a16="http://schemas.microsoft.com/office/drawing/2014/main" id="{BC2C78C3-E5E0-40E1-A43E-25ED59EDE2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3400" y="16002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78" name="Line 22">
            <a:extLst>
              <a:ext uri="{FF2B5EF4-FFF2-40B4-BE49-F238E27FC236}">
                <a16:creationId xmlns:a16="http://schemas.microsoft.com/office/drawing/2014/main" id="{3FECFBB8-B2F9-5A60-720B-12788B46F6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16764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79" name="Line 23">
            <a:extLst>
              <a:ext uri="{FF2B5EF4-FFF2-40B4-BE49-F238E27FC236}">
                <a16:creationId xmlns:a16="http://schemas.microsoft.com/office/drawing/2014/main" id="{EC3A2C7F-7BE7-C091-C6A1-AF5E4EB029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16764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80" name="Line 24">
            <a:extLst>
              <a:ext uri="{FF2B5EF4-FFF2-40B4-BE49-F238E27FC236}">
                <a16:creationId xmlns:a16="http://schemas.microsoft.com/office/drawing/2014/main" id="{5E541E5E-1180-46C3-7555-FEBB6DCFA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28194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81" name="Line 25">
            <a:extLst>
              <a:ext uri="{FF2B5EF4-FFF2-40B4-BE49-F238E27FC236}">
                <a16:creationId xmlns:a16="http://schemas.microsoft.com/office/drawing/2014/main" id="{EF72FAB8-2511-660E-4F20-E5D48ADFF8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2600" y="2819400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82" name="Line 26">
            <a:extLst>
              <a:ext uri="{FF2B5EF4-FFF2-40B4-BE49-F238E27FC236}">
                <a16:creationId xmlns:a16="http://schemas.microsoft.com/office/drawing/2014/main" id="{90FE0E04-50B2-3697-8295-85E3BB3A7E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1843088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83" name="Line 27">
            <a:extLst>
              <a:ext uri="{FF2B5EF4-FFF2-40B4-BE49-F238E27FC236}">
                <a16:creationId xmlns:a16="http://schemas.microsoft.com/office/drawing/2014/main" id="{1EEC769F-3F78-04E2-0D3E-8A5559BF17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1843088"/>
            <a:ext cx="30480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84" name="Text Box 28">
            <a:extLst>
              <a:ext uri="{FF2B5EF4-FFF2-40B4-BE49-F238E27FC236}">
                <a16:creationId xmlns:a16="http://schemas.microsoft.com/office/drawing/2014/main" id="{D64B6A67-8A14-A160-FC9D-E85097108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7286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800" b="1">
                <a:latin typeface="Verdana" panose="020B0604030504040204" pitchFamily="34" charset="0"/>
              </a:rPr>
              <a:t>Analisi dei risultati.</a:t>
            </a:r>
          </a:p>
        </p:txBody>
      </p:sp>
      <p:sp>
        <p:nvSpPr>
          <p:cNvPr id="109585" name="Line 29">
            <a:extLst>
              <a:ext uri="{FF2B5EF4-FFF2-40B4-BE49-F238E27FC236}">
                <a16:creationId xmlns:a16="http://schemas.microsoft.com/office/drawing/2014/main" id="{AD03802A-4F1D-7ADA-2319-53438D75AA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990600"/>
            <a:ext cx="0" cy="2286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86" name="Line 30">
            <a:extLst>
              <a:ext uri="{FF2B5EF4-FFF2-40B4-BE49-F238E27FC236}">
                <a16:creationId xmlns:a16="http://schemas.microsoft.com/office/drawing/2014/main" id="{50177214-2026-53EB-FEE4-C9ADBABA4F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762000"/>
            <a:ext cx="0" cy="228600"/>
          </a:xfrm>
          <a:prstGeom prst="line">
            <a:avLst/>
          </a:prstGeom>
          <a:noFill/>
          <a:ln w="222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87" name="Line 31">
            <a:extLst>
              <a:ext uri="{FF2B5EF4-FFF2-40B4-BE49-F238E27FC236}">
                <a16:creationId xmlns:a16="http://schemas.microsoft.com/office/drawing/2014/main" id="{DF744A05-6AE2-B72D-9777-23690B09C1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533400"/>
            <a:ext cx="0" cy="228600"/>
          </a:xfrm>
          <a:prstGeom prst="line">
            <a:avLst/>
          </a:prstGeom>
          <a:noFill/>
          <a:ln w="222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88" name="Line 32">
            <a:extLst>
              <a:ext uri="{FF2B5EF4-FFF2-40B4-BE49-F238E27FC236}">
                <a16:creationId xmlns:a16="http://schemas.microsoft.com/office/drawing/2014/main" id="{510CB485-8597-2C20-4864-D2081D32B6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304800"/>
            <a:ext cx="0" cy="228600"/>
          </a:xfrm>
          <a:prstGeom prst="line">
            <a:avLst/>
          </a:prstGeom>
          <a:noFill/>
          <a:ln w="222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89" name="Line 33">
            <a:extLst>
              <a:ext uri="{FF2B5EF4-FFF2-40B4-BE49-F238E27FC236}">
                <a16:creationId xmlns:a16="http://schemas.microsoft.com/office/drawing/2014/main" id="{CA578B8C-0063-2B91-A903-7D6E6DAE19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76200"/>
            <a:ext cx="0" cy="228600"/>
          </a:xfrm>
          <a:prstGeom prst="line">
            <a:avLst/>
          </a:prstGeom>
          <a:noFill/>
          <a:ln w="22225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90" name="Line 34">
            <a:extLst>
              <a:ext uri="{FF2B5EF4-FFF2-40B4-BE49-F238E27FC236}">
                <a16:creationId xmlns:a16="http://schemas.microsoft.com/office/drawing/2014/main" id="{E1F1FFE7-3E27-EB93-FE00-E5F83514D5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5905500"/>
            <a:ext cx="0" cy="228600"/>
          </a:xfrm>
          <a:prstGeom prst="line">
            <a:avLst/>
          </a:prstGeom>
          <a:noFill/>
          <a:ln w="22225">
            <a:solidFill>
              <a:srgbClr val="7777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91" name="Line 35">
            <a:extLst>
              <a:ext uri="{FF2B5EF4-FFF2-40B4-BE49-F238E27FC236}">
                <a16:creationId xmlns:a16="http://schemas.microsoft.com/office/drawing/2014/main" id="{999D006D-2622-6B7A-535C-AF0EB16D14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6134100"/>
            <a:ext cx="0" cy="228600"/>
          </a:xfrm>
          <a:prstGeom prst="line">
            <a:avLst/>
          </a:prstGeom>
          <a:noFill/>
          <a:ln w="222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92" name="Line 36">
            <a:extLst>
              <a:ext uri="{FF2B5EF4-FFF2-40B4-BE49-F238E27FC236}">
                <a16:creationId xmlns:a16="http://schemas.microsoft.com/office/drawing/2014/main" id="{9E29F4F0-E250-71D6-295B-00D31ECD9D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6324600"/>
            <a:ext cx="0" cy="228600"/>
          </a:xfrm>
          <a:prstGeom prst="line">
            <a:avLst/>
          </a:prstGeom>
          <a:noFill/>
          <a:ln w="222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93" name="Line 37">
            <a:extLst>
              <a:ext uri="{FF2B5EF4-FFF2-40B4-BE49-F238E27FC236}">
                <a16:creationId xmlns:a16="http://schemas.microsoft.com/office/drawing/2014/main" id="{AE56F225-568A-0E76-C3E1-748A42CDCB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6553200"/>
            <a:ext cx="0" cy="228600"/>
          </a:xfrm>
          <a:prstGeom prst="line">
            <a:avLst/>
          </a:prstGeom>
          <a:noFill/>
          <a:ln w="22225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09594" name="Line 38">
            <a:extLst>
              <a:ext uri="{FF2B5EF4-FFF2-40B4-BE49-F238E27FC236}">
                <a16:creationId xmlns:a16="http://schemas.microsoft.com/office/drawing/2014/main" id="{DA4D92D5-D884-3A39-505C-9A54DA4EA3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" y="3276600"/>
            <a:ext cx="0" cy="685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pSp>
        <p:nvGrpSpPr>
          <p:cNvPr id="109595" name="Group 39">
            <a:extLst>
              <a:ext uri="{FF2B5EF4-FFF2-40B4-BE49-F238E27FC236}">
                <a16:creationId xmlns:a16="http://schemas.microsoft.com/office/drawing/2014/main" id="{8DBF49B2-9D91-A5A8-7C78-A262FDBAFFBB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727075"/>
            <a:ext cx="2505075" cy="457200"/>
            <a:chOff x="432" y="458"/>
            <a:chExt cx="1578" cy="288"/>
          </a:xfrm>
        </p:grpSpPr>
        <p:sp>
          <p:nvSpPr>
            <p:cNvPr id="109628" name="Rectangle 40">
              <a:extLst>
                <a:ext uri="{FF2B5EF4-FFF2-40B4-BE49-F238E27FC236}">
                  <a16:creationId xmlns:a16="http://schemas.microsoft.com/office/drawing/2014/main" id="{E7FA715E-9567-7906-4691-7C9FE083A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480"/>
              <a:ext cx="1536" cy="240"/>
            </a:xfrm>
            <a:prstGeom prst="rect">
              <a:avLst/>
            </a:prstGeom>
            <a:solidFill>
              <a:srgbClr val="FFA7A7">
                <a:alpha val="50195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29" name="Text Box 41">
              <a:extLst>
                <a:ext uri="{FF2B5EF4-FFF2-40B4-BE49-F238E27FC236}">
                  <a16:creationId xmlns:a16="http://schemas.microsoft.com/office/drawing/2014/main" id="{7502DF16-6BD0-B4D6-02CA-2083C0C6C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" y="458"/>
              <a:ext cx="15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b="1"/>
                <a:t>Punti di contatto.</a:t>
              </a:r>
            </a:p>
          </p:txBody>
        </p:sp>
      </p:grpSp>
      <p:grpSp>
        <p:nvGrpSpPr>
          <p:cNvPr id="109596" name="Group 42">
            <a:extLst>
              <a:ext uri="{FF2B5EF4-FFF2-40B4-BE49-F238E27FC236}">
                <a16:creationId xmlns:a16="http://schemas.microsoft.com/office/drawing/2014/main" id="{84AB7495-184A-8D4E-7E20-3B90C352D0CD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728663"/>
            <a:ext cx="3733800" cy="457200"/>
            <a:chOff x="432" y="2304"/>
            <a:chExt cx="2352" cy="288"/>
          </a:xfrm>
        </p:grpSpPr>
        <p:sp>
          <p:nvSpPr>
            <p:cNvPr id="109626" name="Rectangle 43">
              <a:extLst>
                <a:ext uri="{FF2B5EF4-FFF2-40B4-BE49-F238E27FC236}">
                  <a16:creationId xmlns:a16="http://schemas.microsoft.com/office/drawing/2014/main" id="{4E02C707-4ACE-4533-7AC5-E9ACAD420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328"/>
              <a:ext cx="2304" cy="240"/>
            </a:xfrm>
            <a:prstGeom prst="rect">
              <a:avLst/>
            </a:prstGeom>
            <a:solidFill>
              <a:srgbClr val="99CCFF">
                <a:alpha val="50195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09627" name="Text Box 44">
              <a:extLst>
                <a:ext uri="{FF2B5EF4-FFF2-40B4-BE49-F238E27FC236}">
                  <a16:creationId xmlns:a16="http://schemas.microsoft.com/office/drawing/2014/main" id="{37A71747-36DB-EF43-3D14-D227C0758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" y="2304"/>
              <a:ext cx="23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b="1"/>
                <a:t>Punti di massima distanza.</a:t>
              </a:r>
            </a:p>
          </p:txBody>
        </p:sp>
      </p:grpSp>
      <p:sp>
        <p:nvSpPr>
          <p:cNvPr id="109597" name="Line 45">
            <a:extLst>
              <a:ext uri="{FF2B5EF4-FFF2-40B4-BE49-F238E27FC236}">
                <a16:creationId xmlns:a16="http://schemas.microsoft.com/office/drawing/2014/main" id="{729AC02A-8EE8-CF9F-7AE2-210BF61AE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98" name="Line 46">
            <a:extLst>
              <a:ext uri="{FF2B5EF4-FFF2-40B4-BE49-F238E27FC236}">
                <a16:creationId xmlns:a16="http://schemas.microsoft.com/office/drawing/2014/main" id="{209A7F66-1355-F417-A4E3-876437490E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962025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599" name="Line 47">
            <a:extLst>
              <a:ext uri="{FF2B5EF4-FFF2-40B4-BE49-F238E27FC236}">
                <a16:creationId xmlns:a16="http://schemas.microsoft.com/office/drawing/2014/main" id="{EA9BCEC8-92E8-251C-DEB4-77B6EFB7EB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9525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9600" name="Picture 48" descr="grafico gambe copy">
            <a:extLst>
              <a:ext uri="{FF2B5EF4-FFF2-40B4-BE49-F238E27FC236}">
                <a16:creationId xmlns:a16="http://schemas.microsoft.com/office/drawing/2014/main" id="{A65D5A1B-9EEA-8884-16E9-3589A832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824288"/>
            <a:ext cx="533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01" name="Picture 49" descr="gambe dorsali 1 copy">
            <a:extLst>
              <a:ext uri="{FF2B5EF4-FFF2-40B4-BE49-F238E27FC236}">
                <a16:creationId xmlns:a16="http://schemas.microsoft.com/office/drawing/2014/main" id="{C1A6BD22-2C5D-90D0-ACD7-83321D27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21138"/>
            <a:ext cx="1066800" cy="3698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2" name="Picture 50" descr="sez 50 interp">
            <a:extLst>
              <a:ext uri="{FF2B5EF4-FFF2-40B4-BE49-F238E27FC236}">
                <a16:creationId xmlns:a16="http://schemas.microsoft.com/office/drawing/2014/main" id="{3022217C-EAC4-1F78-A83B-0BA6E050BD0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810000"/>
            <a:ext cx="2882900" cy="24622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03" name="Picture 51" descr="sez 50 3ds 1">
            <a:extLst>
              <a:ext uri="{FF2B5EF4-FFF2-40B4-BE49-F238E27FC236}">
                <a16:creationId xmlns:a16="http://schemas.microsoft.com/office/drawing/2014/main" id="{2359EDDD-F746-4DC4-4CEE-FEA4F41C67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3810000"/>
            <a:ext cx="423863" cy="457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604" name="Line 52">
            <a:extLst>
              <a:ext uri="{FF2B5EF4-FFF2-40B4-BE49-F238E27FC236}">
                <a16:creationId xmlns:a16="http://schemas.microsoft.com/office/drawing/2014/main" id="{6807E50C-F451-E11E-447A-DBA4FE8374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4686300"/>
            <a:ext cx="0" cy="5334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05" name="Line 53">
            <a:extLst>
              <a:ext uri="{FF2B5EF4-FFF2-40B4-BE49-F238E27FC236}">
                <a16:creationId xmlns:a16="http://schemas.microsoft.com/office/drawing/2014/main" id="{7B292446-BD49-8835-9193-7ECEFAB4C2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5219700"/>
            <a:ext cx="0" cy="3810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06" name="Line 54">
            <a:extLst>
              <a:ext uri="{FF2B5EF4-FFF2-40B4-BE49-F238E27FC236}">
                <a16:creationId xmlns:a16="http://schemas.microsoft.com/office/drawing/2014/main" id="{06BFE283-A4CD-812C-E679-3CB44D1CA7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49149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07" name="Line 55">
            <a:extLst>
              <a:ext uri="{FF2B5EF4-FFF2-40B4-BE49-F238E27FC236}">
                <a16:creationId xmlns:a16="http://schemas.microsoft.com/office/drawing/2014/main" id="{9C0DCFE3-081F-64B3-A6F6-3F57AC91EE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5067300"/>
            <a:ext cx="0" cy="3048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08" name="Line 56">
            <a:extLst>
              <a:ext uri="{FF2B5EF4-FFF2-40B4-BE49-F238E27FC236}">
                <a16:creationId xmlns:a16="http://schemas.microsoft.com/office/drawing/2014/main" id="{1D93E1C6-F29D-D79D-90E5-00F9A7B25B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4152900"/>
            <a:ext cx="0" cy="7620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09" name="Line 57">
            <a:extLst>
              <a:ext uri="{FF2B5EF4-FFF2-40B4-BE49-F238E27FC236}">
                <a16:creationId xmlns:a16="http://schemas.microsoft.com/office/drawing/2014/main" id="{4D9E35A1-C55A-51DB-E098-B85CFA29FE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4762500"/>
            <a:ext cx="228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10" name="Line 58">
            <a:extLst>
              <a:ext uri="{FF2B5EF4-FFF2-40B4-BE49-F238E27FC236}">
                <a16:creationId xmlns:a16="http://schemas.microsoft.com/office/drawing/2014/main" id="{427E02E2-A704-3719-A58C-21F410FD2942}"/>
              </a:ext>
            </a:extLst>
          </p:cNvPr>
          <p:cNvSpPr>
            <a:spLocks noChangeShapeType="1"/>
          </p:cNvSpPr>
          <p:nvPr/>
        </p:nvSpPr>
        <p:spPr bwMode="auto">
          <a:xfrm rot="20843286" flipV="1">
            <a:off x="2670175" y="5394325"/>
            <a:ext cx="158750" cy="196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11" name="Line 59">
            <a:extLst>
              <a:ext uri="{FF2B5EF4-FFF2-40B4-BE49-F238E27FC236}">
                <a16:creationId xmlns:a16="http://schemas.microsoft.com/office/drawing/2014/main" id="{AB63C5A5-281A-773E-B93C-C3E6D9E3E4CA}"/>
              </a:ext>
            </a:extLst>
          </p:cNvPr>
          <p:cNvSpPr>
            <a:spLocks noChangeShapeType="1"/>
          </p:cNvSpPr>
          <p:nvPr/>
        </p:nvSpPr>
        <p:spPr bwMode="auto">
          <a:xfrm rot="16193809" flipV="1">
            <a:off x="3162300" y="5410200"/>
            <a:ext cx="228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12" name="Line 60">
            <a:extLst>
              <a:ext uri="{FF2B5EF4-FFF2-40B4-BE49-F238E27FC236}">
                <a16:creationId xmlns:a16="http://schemas.microsoft.com/office/drawing/2014/main" id="{B8B6AC21-789F-636B-E27D-78162897D7BA}"/>
              </a:ext>
            </a:extLst>
          </p:cNvPr>
          <p:cNvSpPr>
            <a:spLocks noChangeShapeType="1"/>
          </p:cNvSpPr>
          <p:nvPr/>
        </p:nvSpPr>
        <p:spPr bwMode="auto">
          <a:xfrm rot="2621883" flipV="1">
            <a:off x="4629150" y="4191000"/>
            <a:ext cx="228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13" name="Text Box 61">
            <a:extLst>
              <a:ext uri="{FF2B5EF4-FFF2-40B4-BE49-F238E27FC236}">
                <a16:creationId xmlns:a16="http://schemas.microsoft.com/office/drawing/2014/main" id="{35A7CB69-0615-DF96-ACAA-6FC4EDF0D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33900"/>
            <a:ext cx="787400" cy="32702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b="1"/>
              <a:t>3</a:t>
            </a:r>
            <a:r>
              <a:rPr lang="it-IT" altLang="it-IT" sz="1400" b="1">
                <a:cs typeface="Times New Roman" panose="02020603050405020304" pitchFamily="18" charset="0"/>
              </a:rPr>
              <a:t>±0,5 </a:t>
            </a:r>
            <a:r>
              <a:rPr lang="it-IT" altLang="it-IT" sz="800" b="1"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09614" name="Text Box 62">
            <a:extLst>
              <a:ext uri="{FF2B5EF4-FFF2-40B4-BE49-F238E27FC236}">
                <a16:creationId xmlns:a16="http://schemas.microsoft.com/office/drawing/2014/main" id="{539BB7A4-BA6D-6213-74ED-FEE4E02C5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5441950"/>
            <a:ext cx="920750" cy="32702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b="1"/>
              <a:t>2,5</a:t>
            </a:r>
            <a:r>
              <a:rPr lang="it-IT" altLang="it-IT" sz="1400" b="1">
                <a:cs typeface="Times New Roman" panose="02020603050405020304" pitchFamily="18" charset="0"/>
              </a:rPr>
              <a:t>±0,5 </a:t>
            </a:r>
            <a:r>
              <a:rPr lang="it-IT" altLang="it-IT" sz="800" b="1">
                <a:cs typeface="Times New Roman" panose="02020603050405020304" pitchFamily="18" charset="0"/>
              </a:rPr>
              <a:t>cm</a:t>
            </a:r>
            <a:endParaRPr lang="it-IT" altLang="it-IT" sz="800" b="1"/>
          </a:p>
        </p:txBody>
      </p:sp>
      <p:sp>
        <p:nvSpPr>
          <p:cNvPr id="109615" name="Line 63">
            <a:extLst>
              <a:ext uri="{FF2B5EF4-FFF2-40B4-BE49-F238E27FC236}">
                <a16:creationId xmlns:a16="http://schemas.microsoft.com/office/drawing/2014/main" id="{782D3037-1C87-93B6-8CCA-19E9133F8811}"/>
              </a:ext>
            </a:extLst>
          </p:cNvPr>
          <p:cNvSpPr>
            <a:spLocks noChangeShapeType="1"/>
          </p:cNvSpPr>
          <p:nvPr/>
        </p:nvSpPr>
        <p:spPr bwMode="auto">
          <a:xfrm rot="1106744" flipV="1">
            <a:off x="1514475" y="5502275"/>
            <a:ext cx="133350" cy="114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16" name="Text Box 64">
            <a:extLst>
              <a:ext uri="{FF2B5EF4-FFF2-40B4-BE49-F238E27FC236}">
                <a16:creationId xmlns:a16="http://schemas.microsoft.com/office/drawing/2014/main" id="{13E89EC5-8390-C694-5223-E78E5CA6F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5448300"/>
            <a:ext cx="920750" cy="32702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b="1"/>
              <a:t>0,3</a:t>
            </a:r>
            <a:r>
              <a:rPr lang="it-IT" altLang="it-IT" sz="1400" b="1">
                <a:cs typeface="Times New Roman" panose="02020603050405020304" pitchFamily="18" charset="0"/>
              </a:rPr>
              <a:t>±0,1 </a:t>
            </a:r>
            <a:r>
              <a:rPr lang="it-IT" altLang="it-IT" sz="800" b="1"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09617" name="Text Box 65">
            <a:extLst>
              <a:ext uri="{FF2B5EF4-FFF2-40B4-BE49-F238E27FC236}">
                <a16:creationId xmlns:a16="http://schemas.microsoft.com/office/drawing/2014/main" id="{52BBA760-B00C-D725-ECF8-BCDD14B37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38775"/>
            <a:ext cx="787400" cy="32702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b="1"/>
              <a:t>4</a:t>
            </a:r>
            <a:r>
              <a:rPr lang="it-IT" altLang="it-IT" sz="1400" b="1">
                <a:cs typeface="Times New Roman" panose="02020603050405020304" pitchFamily="18" charset="0"/>
              </a:rPr>
              <a:t>±0,5 </a:t>
            </a:r>
            <a:r>
              <a:rPr lang="it-IT" altLang="it-IT" sz="800" b="1"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09618" name="Text Box 66">
            <a:extLst>
              <a:ext uri="{FF2B5EF4-FFF2-40B4-BE49-F238E27FC236}">
                <a16:creationId xmlns:a16="http://schemas.microsoft.com/office/drawing/2014/main" id="{AB87F74C-7126-AB0C-FED2-019D094E7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4054475"/>
            <a:ext cx="654050" cy="32702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b="1"/>
              <a:t>8</a:t>
            </a:r>
            <a:r>
              <a:rPr lang="it-IT" altLang="it-IT" sz="1400" b="1">
                <a:cs typeface="Times New Roman" panose="02020603050405020304" pitchFamily="18" charset="0"/>
              </a:rPr>
              <a:t>±1 </a:t>
            </a:r>
            <a:r>
              <a:rPr lang="it-IT" altLang="it-IT" sz="800" b="1"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09619" name="Line 67">
            <a:extLst>
              <a:ext uri="{FF2B5EF4-FFF2-40B4-BE49-F238E27FC236}">
                <a16:creationId xmlns:a16="http://schemas.microsoft.com/office/drawing/2014/main" id="{9AAF8828-8009-7AE3-D6E4-D1F2F01DFC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72350" y="43434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20" name="Line 68">
            <a:extLst>
              <a:ext uri="{FF2B5EF4-FFF2-40B4-BE49-F238E27FC236}">
                <a16:creationId xmlns:a16="http://schemas.microsoft.com/office/drawing/2014/main" id="{189AABC6-09B7-10FA-1E2E-34712FF085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1100" y="5257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21" name="Text Box 69">
            <a:extLst>
              <a:ext uri="{FF2B5EF4-FFF2-40B4-BE49-F238E27FC236}">
                <a16:creationId xmlns:a16="http://schemas.microsoft.com/office/drawing/2014/main" id="{0817395B-C5EA-BE2E-5486-2A62F6A8E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4092575"/>
            <a:ext cx="787400" cy="32702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b="1"/>
              <a:t>3</a:t>
            </a:r>
            <a:r>
              <a:rPr lang="it-IT" altLang="it-IT" sz="1400" b="1">
                <a:cs typeface="Times New Roman" panose="02020603050405020304" pitchFamily="18" charset="0"/>
              </a:rPr>
              <a:t>±0,5 </a:t>
            </a:r>
            <a:r>
              <a:rPr lang="it-IT" altLang="it-IT" sz="800" b="1"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09622" name="Line 70">
            <a:extLst>
              <a:ext uri="{FF2B5EF4-FFF2-40B4-BE49-F238E27FC236}">
                <a16:creationId xmlns:a16="http://schemas.microsoft.com/office/drawing/2014/main" id="{F781DB04-031D-E7EF-1355-35BA6D580886}"/>
              </a:ext>
            </a:extLst>
          </p:cNvPr>
          <p:cNvSpPr>
            <a:spLocks noChangeShapeType="1"/>
          </p:cNvSpPr>
          <p:nvPr/>
        </p:nvSpPr>
        <p:spPr bwMode="auto">
          <a:xfrm rot="2621883" flipV="1">
            <a:off x="7118350" y="4305300"/>
            <a:ext cx="228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23" name="Text Box 71">
            <a:extLst>
              <a:ext uri="{FF2B5EF4-FFF2-40B4-BE49-F238E27FC236}">
                <a16:creationId xmlns:a16="http://schemas.microsoft.com/office/drawing/2014/main" id="{60F77F59-4209-F1E6-25FF-31E8462F9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5527675"/>
            <a:ext cx="920750" cy="327025"/>
          </a:xfrm>
          <a:prstGeom prst="rect">
            <a:avLst/>
          </a:prstGeom>
          <a:solidFill>
            <a:schemeClr val="bg1">
              <a:alpha val="50195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400" b="1"/>
              <a:t>4,5</a:t>
            </a:r>
            <a:r>
              <a:rPr lang="it-IT" altLang="it-IT" sz="1400" b="1">
                <a:cs typeface="Times New Roman" panose="02020603050405020304" pitchFamily="18" charset="0"/>
              </a:rPr>
              <a:t>±0,5 </a:t>
            </a:r>
            <a:r>
              <a:rPr lang="it-IT" altLang="it-IT" sz="800" b="1"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09624" name="Line 72">
            <a:extLst>
              <a:ext uri="{FF2B5EF4-FFF2-40B4-BE49-F238E27FC236}">
                <a16:creationId xmlns:a16="http://schemas.microsoft.com/office/drawing/2014/main" id="{EEDC2538-C971-CBF0-F752-6F004C78C888}"/>
              </a:ext>
            </a:extLst>
          </p:cNvPr>
          <p:cNvSpPr>
            <a:spLocks noChangeShapeType="1"/>
          </p:cNvSpPr>
          <p:nvPr/>
        </p:nvSpPr>
        <p:spPr bwMode="auto">
          <a:xfrm rot="16193809" flipV="1">
            <a:off x="7569200" y="5599113"/>
            <a:ext cx="762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9625" name="Text Box 73">
            <a:extLst>
              <a:ext uri="{FF2B5EF4-FFF2-40B4-BE49-F238E27FC236}">
                <a16:creationId xmlns:a16="http://schemas.microsoft.com/office/drawing/2014/main" id="{01082F62-906C-1109-BCB1-BB7230975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050" y="6400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10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numero diapositiva 3">
            <a:extLst>
              <a:ext uri="{FF2B5EF4-FFF2-40B4-BE49-F238E27FC236}">
                <a16:creationId xmlns:a16="http://schemas.microsoft.com/office/drawing/2014/main" id="{270225D2-44A4-B83B-2014-E1D21AE5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F53BE04-99E0-48A5-8B99-65A75F99BC71}" type="slidenum">
              <a:rPr lang="it-IT" altLang="it-IT" sz="1400"/>
              <a:pPr/>
              <a:t>27</a:t>
            </a:fld>
            <a:endParaRPr lang="it-IT" altLang="it-IT" sz="14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E9B65F17-AEEF-D5CA-396B-FB5F527D4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419600"/>
            <a:ext cx="7543800" cy="838200"/>
          </a:xfrm>
          <a:prstGeom prst="rect">
            <a:avLst/>
          </a:prstGeom>
          <a:solidFill>
            <a:srgbClr val="FFCC66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190AC3BF-033A-9096-5916-A42665714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200400"/>
            <a:ext cx="7543800" cy="838200"/>
          </a:xfrm>
          <a:prstGeom prst="rect">
            <a:avLst/>
          </a:prstGeom>
          <a:solidFill>
            <a:srgbClr val="FF9933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0597" name="Rectangle 4">
            <a:extLst>
              <a:ext uri="{FF2B5EF4-FFF2-40B4-BE49-F238E27FC236}">
                <a16:creationId xmlns:a16="http://schemas.microsoft.com/office/drawing/2014/main" id="{9AA49688-A652-E56D-8CC0-AC0E8104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05000"/>
            <a:ext cx="7543800" cy="914400"/>
          </a:xfrm>
          <a:prstGeom prst="rect">
            <a:avLst/>
          </a:prstGeom>
          <a:solidFill>
            <a:srgbClr val="FF6600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0598" name="Text Box 5">
            <a:extLst>
              <a:ext uri="{FF2B5EF4-FFF2-40B4-BE49-F238E27FC236}">
                <a16:creationId xmlns:a16="http://schemas.microsoft.com/office/drawing/2014/main" id="{F43A9A1C-AF63-94AF-CB20-BB919E58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19600"/>
            <a:ext cx="7635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Si è studiata l’immagine della Sindone di Torino poiché presenta evidenti caratteristiche tridimensionali.</a:t>
            </a:r>
          </a:p>
        </p:txBody>
      </p:sp>
      <p:sp>
        <p:nvSpPr>
          <p:cNvPr id="110599" name="Text Box 6">
            <a:extLst>
              <a:ext uri="{FF2B5EF4-FFF2-40B4-BE49-F238E27FC236}">
                <a16:creationId xmlns:a16="http://schemas.microsoft.com/office/drawing/2014/main" id="{B4B31A85-61A6-D40E-2C66-614DFD7A5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5715000"/>
            <a:ext cx="7635875" cy="822325"/>
          </a:xfrm>
          <a:prstGeom prst="rect">
            <a:avLst/>
          </a:prstGeom>
          <a:solidFill>
            <a:srgbClr val="FFFF99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Grazie alla tridimensionalità dell’immagine sindonica è stato possibile determinare la distanza corpo-telo.</a:t>
            </a:r>
          </a:p>
        </p:txBody>
      </p:sp>
      <p:sp>
        <p:nvSpPr>
          <p:cNvPr id="110600" name="Rectangle 7">
            <a:extLst>
              <a:ext uri="{FF2B5EF4-FFF2-40B4-BE49-F238E27FC236}">
                <a16:creationId xmlns:a16="http://schemas.microsoft.com/office/drawing/2014/main" id="{4AB2FE8B-0874-F59B-1DDF-027368D6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762000"/>
            <a:ext cx="7543800" cy="914400"/>
          </a:xfrm>
          <a:prstGeom prst="rect">
            <a:avLst/>
          </a:prstGeom>
          <a:solidFill>
            <a:srgbClr val="CC3300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0601" name="Text Box 8">
            <a:extLst>
              <a:ext uri="{FF2B5EF4-FFF2-40B4-BE49-F238E27FC236}">
                <a16:creationId xmlns:a16="http://schemas.microsoft.com/office/drawing/2014/main" id="{68F8DC85-B670-13E0-DEDC-8247FB50C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6688"/>
            <a:ext cx="728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800" b="1">
                <a:latin typeface="Verdana" panose="020B0604030504040204" pitchFamily="34" charset="0"/>
              </a:rPr>
              <a:t>Conclusioni.</a:t>
            </a:r>
          </a:p>
        </p:txBody>
      </p:sp>
      <p:sp>
        <p:nvSpPr>
          <p:cNvPr id="110602" name="Text Box 9">
            <a:extLst>
              <a:ext uri="{FF2B5EF4-FFF2-40B4-BE49-F238E27FC236}">
                <a16:creationId xmlns:a16="http://schemas.microsoft.com/office/drawing/2014/main" id="{8FA02C36-3824-EA5D-4EBD-CA50DF64A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16275"/>
            <a:ext cx="716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Tali fattori sono stati verificati tramite esempi sperimentali.</a:t>
            </a:r>
          </a:p>
        </p:txBody>
      </p:sp>
      <p:sp>
        <p:nvSpPr>
          <p:cNvPr id="110603" name="Line 10">
            <a:extLst>
              <a:ext uri="{FF2B5EF4-FFF2-40B4-BE49-F238E27FC236}">
                <a16:creationId xmlns:a16="http://schemas.microsoft.com/office/drawing/2014/main" id="{A7E85DFC-A3CC-2470-789F-7AAE6E61D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8768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0604" name="Text Box 11">
            <a:extLst>
              <a:ext uri="{FF2B5EF4-FFF2-40B4-BE49-F238E27FC236}">
                <a16:creationId xmlns:a16="http://schemas.microsoft.com/office/drawing/2014/main" id="{BC01CA24-3E57-F816-1E6D-B341B9138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917700"/>
            <a:ext cx="7178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Sono stati quantificati i fattori che influenzano la tridimensionalità.</a:t>
            </a:r>
          </a:p>
        </p:txBody>
      </p:sp>
      <p:sp>
        <p:nvSpPr>
          <p:cNvPr id="110605" name="Line 12">
            <a:extLst>
              <a:ext uri="{FF2B5EF4-FFF2-40B4-BE49-F238E27FC236}">
                <a16:creationId xmlns:a16="http://schemas.microsoft.com/office/drawing/2014/main" id="{C05DF5F1-4376-8CAF-078E-CCA77369F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3622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0606" name="Line 13">
            <a:extLst>
              <a:ext uri="{FF2B5EF4-FFF2-40B4-BE49-F238E27FC236}">
                <a16:creationId xmlns:a16="http://schemas.microsoft.com/office/drawing/2014/main" id="{B88355C7-35D8-653F-6A26-19F4065AA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6576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10607" name="Group 14">
            <a:extLst>
              <a:ext uri="{FF2B5EF4-FFF2-40B4-BE49-F238E27FC236}">
                <a16:creationId xmlns:a16="http://schemas.microsoft.com/office/drawing/2014/main" id="{23F64804-DE46-04D7-7A3D-6294F1ED8B8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6200"/>
            <a:ext cx="0" cy="6705600"/>
            <a:chOff x="192" y="48"/>
            <a:chExt cx="0" cy="4224"/>
          </a:xfrm>
        </p:grpSpPr>
        <p:grpSp>
          <p:nvGrpSpPr>
            <p:cNvPr id="110632" name="Group 15">
              <a:extLst>
                <a:ext uri="{FF2B5EF4-FFF2-40B4-BE49-F238E27FC236}">
                  <a16:creationId xmlns:a16="http://schemas.microsoft.com/office/drawing/2014/main" id="{F66C96D1-6242-FF41-DAC1-EE4584F9CC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8"/>
              <a:ext cx="0" cy="864"/>
              <a:chOff x="144" y="48"/>
              <a:chExt cx="0" cy="864"/>
            </a:xfrm>
          </p:grpSpPr>
          <p:grpSp>
            <p:nvGrpSpPr>
              <p:cNvPr id="110640" name="Group 16">
                <a:extLst>
                  <a:ext uri="{FF2B5EF4-FFF2-40B4-BE49-F238E27FC236}">
                    <a16:creationId xmlns:a16="http://schemas.microsoft.com/office/drawing/2014/main" id="{A4B8BA41-3F65-2CF9-96E9-791B7DA2F5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92"/>
                <a:ext cx="0" cy="720"/>
                <a:chOff x="1008" y="3984"/>
                <a:chExt cx="0" cy="720"/>
              </a:xfrm>
            </p:grpSpPr>
            <p:sp>
              <p:nvSpPr>
                <p:cNvPr id="110642" name="Line 17">
                  <a:extLst>
                    <a:ext uri="{FF2B5EF4-FFF2-40B4-BE49-F238E27FC236}">
                      <a16:creationId xmlns:a16="http://schemas.microsoft.com/office/drawing/2014/main" id="{7F8ED033-FC86-8328-913E-F7DC9E8AC7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560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29292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0643" name="Line 18">
                  <a:extLst>
                    <a:ext uri="{FF2B5EF4-FFF2-40B4-BE49-F238E27FC236}">
                      <a16:creationId xmlns:a16="http://schemas.microsoft.com/office/drawing/2014/main" id="{554EA05F-8913-5EA7-F3C1-31DEAE9F5C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416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0644" name="Line 19">
                  <a:extLst>
                    <a:ext uri="{FF2B5EF4-FFF2-40B4-BE49-F238E27FC236}">
                      <a16:creationId xmlns:a16="http://schemas.microsoft.com/office/drawing/2014/main" id="{E43632D4-46A3-F22A-D390-56A345E36E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272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777777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0645" name="Line 20">
                  <a:extLst>
                    <a:ext uri="{FF2B5EF4-FFF2-40B4-BE49-F238E27FC236}">
                      <a16:creationId xmlns:a16="http://schemas.microsoft.com/office/drawing/2014/main" id="{316E13BD-EDAF-4A1D-4EE1-D6A453514B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4128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0646" name="Line 21">
                  <a:extLst>
                    <a:ext uri="{FF2B5EF4-FFF2-40B4-BE49-F238E27FC236}">
                      <a16:creationId xmlns:a16="http://schemas.microsoft.com/office/drawing/2014/main" id="{3FDDF5E6-F46B-09D7-3931-951C5A7F27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98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10641" name="Line 22">
                <a:extLst>
                  <a:ext uri="{FF2B5EF4-FFF2-40B4-BE49-F238E27FC236}">
                    <a16:creationId xmlns:a16="http://schemas.microsoft.com/office/drawing/2014/main" id="{0FC6BD8E-7BC5-D07C-CBD2-8A589A56D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4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10633" name="Group 23">
              <a:extLst>
                <a:ext uri="{FF2B5EF4-FFF2-40B4-BE49-F238E27FC236}">
                  <a16:creationId xmlns:a16="http://schemas.microsoft.com/office/drawing/2014/main" id="{D22685BD-7D94-0400-9B2F-44DB687AE4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408"/>
              <a:ext cx="0" cy="864"/>
              <a:chOff x="1104" y="4656"/>
              <a:chExt cx="0" cy="864"/>
            </a:xfrm>
          </p:grpSpPr>
          <p:sp>
            <p:nvSpPr>
              <p:cNvPr id="110634" name="Line 24">
                <a:extLst>
                  <a:ext uri="{FF2B5EF4-FFF2-40B4-BE49-F238E27FC236}">
                    <a16:creationId xmlns:a16="http://schemas.microsoft.com/office/drawing/2014/main" id="{46B5ED5A-4165-2C51-FD6A-5FC3F8917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65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0635" name="Line 25">
                <a:extLst>
                  <a:ext uri="{FF2B5EF4-FFF2-40B4-BE49-F238E27FC236}">
                    <a16:creationId xmlns:a16="http://schemas.microsoft.com/office/drawing/2014/main" id="{4BBC256F-7D23-1D08-68FA-04A504471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800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0636" name="Line 26">
                <a:extLst>
                  <a:ext uri="{FF2B5EF4-FFF2-40B4-BE49-F238E27FC236}">
                    <a16:creationId xmlns:a16="http://schemas.microsoft.com/office/drawing/2014/main" id="{24506A80-6A26-39D4-7443-D4B7A5FB0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4944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77777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0637" name="Line 27">
                <a:extLst>
                  <a:ext uri="{FF2B5EF4-FFF2-40B4-BE49-F238E27FC236}">
                    <a16:creationId xmlns:a16="http://schemas.microsoft.com/office/drawing/2014/main" id="{32ACB03E-87BA-7BE1-770C-CD00E8C2D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088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0638" name="Line 28">
                <a:extLst>
                  <a:ext uri="{FF2B5EF4-FFF2-40B4-BE49-F238E27FC236}">
                    <a16:creationId xmlns:a16="http://schemas.microsoft.com/office/drawing/2014/main" id="{624D77E5-EDF5-93D9-A143-7A0E4ADB3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232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0639" name="Line 29">
                <a:extLst>
                  <a:ext uri="{FF2B5EF4-FFF2-40B4-BE49-F238E27FC236}">
                    <a16:creationId xmlns:a16="http://schemas.microsoft.com/office/drawing/2014/main" id="{B3F20C4A-797E-8E7C-0508-0270E610C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4" y="5376"/>
                <a:ext cx="0" cy="144"/>
              </a:xfrm>
              <a:prstGeom prst="line">
                <a:avLst/>
              </a:prstGeom>
              <a:noFill/>
              <a:ln w="22225">
                <a:solidFill>
                  <a:srgbClr val="EAEAE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10608" name="Line 30">
            <a:extLst>
              <a:ext uri="{FF2B5EF4-FFF2-40B4-BE49-F238E27FC236}">
                <a16:creationId xmlns:a16="http://schemas.microsoft.com/office/drawing/2014/main" id="{8CD01CF8-43DB-2EC4-0D9B-7E57AA27E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0" cy="396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0609" name="Rectangle 31">
            <a:extLst>
              <a:ext uri="{FF2B5EF4-FFF2-40B4-BE49-F238E27FC236}">
                <a16:creationId xmlns:a16="http://schemas.microsoft.com/office/drawing/2014/main" id="{FB6898E9-C1EA-C90D-FE64-5D4CAA980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787400"/>
            <a:ext cx="845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Si sono utilizzate immagini digitali per determinare le caratteristiche di tridimensionalità dell’ oggetto.</a:t>
            </a:r>
          </a:p>
        </p:txBody>
      </p:sp>
      <p:sp>
        <p:nvSpPr>
          <p:cNvPr id="110610" name="Line 32">
            <a:extLst>
              <a:ext uri="{FF2B5EF4-FFF2-40B4-BE49-F238E27FC236}">
                <a16:creationId xmlns:a16="http://schemas.microsoft.com/office/drawing/2014/main" id="{BA4905EE-080D-FCF2-E4DD-13B08595B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0611" name="Line 33">
            <a:extLst>
              <a:ext uri="{FF2B5EF4-FFF2-40B4-BE49-F238E27FC236}">
                <a16:creationId xmlns:a16="http://schemas.microsoft.com/office/drawing/2014/main" id="{C7A37CCC-A29F-38E2-934E-851DA2676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1295400"/>
            <a:ext cx="6096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0612" name="Text Box 34">
            <a:extLst>
              <a:ext uri="{FF2B5EF4-FFF2-40B4-BE49-F238E27FC236}">
                <a16:creationId xmlns:a16="http://schemas.microsoft.com/office/drawing/2014/main" id="{F98F0EB3-AC6D-56EC-1C7A-0150C98D2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11</a:t>
            </a:r>
          </a:p>
        </p:txBody>
      </p:sp>
      <p:sp>
        <p:nvSpPr>
          <p:cNvPr id="110613" name="Rectangle 35">
            <a:extLst>
              <a:ext uri="{FF2B5EF4-FFF2-40B4-BE49-F238E27FC236}">
                <a16:creationId xmlns:a16="http://schemas.microsoft.com/office/drawing/2014/main" id="{2A77990D-C9F6-B115-E044-E522FF196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715000"/>
            <a:ext cx="7543800" cy="838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0614" name="Line 36">
            <a:extLst>
              <a:ext uri="{FF2B5EF4-FFF2-40B4-BE49-F238E27FC236}">
                <a16:creationId xmlns:a16="http://schemas.microsoft.com/office/drawing/2014/main" id="{665D0C9A-ACB0-C125-7D69-669CFCBD5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6019800"/>
            <a:ext cx="228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0615" name="Line 37">
            <a:extLst>
              <a:ext uri="{FF2B5EF4-FFF2-40B4-BE49-F238E27FC236}">
                <a16:creationId xmlns:a16="http://schemas.microsoft.com/office/drawing/2014/main" id="{58246729-04C8-24E3-C2F6-6F95E71BF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1295400"/>
            <a:ext cx="28575" cy="449580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10616" name="Group 38">
            <a:extLst>
              <a:ext uri="{FF2B5EF4-FFF2-40B4-BE49-F238E27FC236}">
                <a16:creationId xmlns:a16="http://schemas.microsoft.com/office/drawing/2014/main" id="{591AAA23-7D40-DD3D-A1CC-A00B5C09DDD0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5775325"/>
            <a:ext cx="914400" cy="701675"/>
            <a:chOff x="288" y="950"/>
            <a:chExt cx="576" cy="442"/>
          </a:xfrm>
        </p:grpSpPr>
        <p:sp>
          <p:nvSpPr>
            <p:cNvPr id="110630" name="Rectangle 39">
              <a:extLst>
                <a:ext uri="{FF2B5EF4-FFF2-40B4-BE49-F238E27FC236}">
                  <a16:creationId xmlns:a16="http://schemas.microsoft.com/office/drawing/2014/main" id="{B2F6501B-925D-F748-F3A0-5D1027BDC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960"/>
              <a:ext cx="432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0631" name="Text Box 40">
              <a:extLst>
                <a:ext uri="{FF2B5EF4-FFF2-40B4-BE49-F238E27FC236}">
                  <a16:creationId xmlns:a16="http://schemas.microsoft.com/office/drawing/2014/main" id="{9627C424-40C1-6F19-4104-CED3C1D05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950"/>
              <a:ext cx="5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4000" b="1">
                  <a:solidFill>
                    <a:schemeClr val="bg1"/>
                  </a:solidFill>
                  <a:latin typeface="Verdana" panose="020B0604030504040204" pitchFamily="34" charset="0"/>
                </a:rPr>
                <a:t>D</a:t>
              </a:r>
            </a:p>
          </p:txBody>
        </p:sp>
      </p:grpSp>
      <p:sp>
        <p:nvSpPr>
          <p:cNvPr id="110617" name="AutoShape 41">
            <a:extLst>
              <a:ext uri="{FF2B5EF4-FFF2-40B4-BE49-F238E27FC236}">
                <a16:creationId xmlns:a16="http://schemas.microsoft.com/office/drawing/2014/main" id="{D3AF1C44-7001-6595-FF22-D0743ED178A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0400" y="16256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110618" name="Group 42">
            <a:extLst>
              <a:ext uri="{FF2B5EF4-FFF2-40B4-BE49-F238E27FC236}">
                <a16:creationId xmlns:a16="http://schemas.microsoft.com/office/drawing/2014/main" id="{7E623B07-59B7-8668-AD11-CF6773CCBA2D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993900"/>
            <a:ext cx="914400" cy="701675"/>
            <a:chOff x="288" y="950"/>
            <a:chExt cx="576" cy="442"/>
          </a:xfrm>
        </p:grpSpPr>
        <p:sp>
          <p:nvSpPr>
            <p:cNvPr id="110628" name="Rectangle 43">
              <a:extLst>
                <a:ext uri="{FF2B5EF4-FFF2-40B4-BE49-F238E27FC236}">
                  <a16:creationId xmlns:a16="http://schemas.microsoft.com/office/drawing/2014/main" id="{7CE84F02-A112-C506-A2E2-626FEC11A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960"/>
              <a:ext cx="432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0629" name="Text Box 44">
              <a:extLst>
                <a:ext uri="{FF2B5EF4-FFF2-40B4-BE49-F238E27FC236}">
                  <a16:creationId xmlns:a16="http://schemas.microsoft.com/office/drawing/2014/main" id="{B9250836-1968-9A19-8A5B-95479AB57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950"/>
              <a:ext cx="5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4000" b="1">
                  <a:solidFill>
                    <a:schemeClr val="bg1"/>
                  </a:solidFill>
                  <a:latin typeface="Verdana" panose="020B0604030504040204" pitchFamily="34" charset="0"/>
                </a:rPr>
                <a:t>A</a:t>
              </a:r>
            </a:p>
          </p:txBody>
        </p:sp>
      </p:grpSp>
      <p:sp>
        <p:nvSpPr>
          <p:cNvPr id="110619" name="AutoShape 45">
            <a:extLst>
              <a:ext uri="{FF2B5EF4-FFF2-40B4-BE49-F238E27FC236}">
                <a16:creationId xmlns:a16="http://schemas.microsoft.com/office/drawing/2014/main" id="{B49BD73E-0A2C-1BCC-4E8E-624D048F8C4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0400" y="28702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0620" name="AutoShape 46">
            <a:extLst>
              <a:ext uri="{FF2B5EF4-FFF2-40B4-BE49-F238E27FC236}">
                <a16:creationId xmlns:a16="http://schemas.microsoft.com/office/drawing/2014/main" id="{2E689CDA-BBB5-19CF-0234-FB5DBB5B456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47700" y="41148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0621" name="AutoShape 47">
            <a:extLst>
              <a:ext uri="{FF2B5EF4-FFF2-40B4-BE49-F238E27FC236}">
                <a16:creationId xmlns:a16="http://schemas.microsoft.com/office/drawing/2014/main" id="{A33107DD-4B5A-C555-CE88-B2F6B6AFB98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47700" y="5410200"/>
            <a:ext cx="381000" cy="381000"/>
          </a:xfrm>
          <a:prstGeom prst="triangle">
            <a:avLst>
              <a:gd name="adj" fmla="val 50000"/>
            </a:avLst>
          </a:prstGeom>
          <a:solidFill>
            <a:srgbClr val="80808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110622" name="Group 48">
            <a:extLst>
              <a:ext uri="{FF2B5EF4-FFF2-40B4-BE49-F238E27FC236}">
                <a16:creationId xmlns:a16="http://schemas.microsoft.com/office/drawing/2014/main" id="{D3121393-BB1F-A58C-EDA6-EDDDCA683F5D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3260725"/>
            <a:ext cx="914400" cy="701675"/>
            <a:chOff x="192" y="1862"/>
            <a:chExt cx="576" cy="442"/>
          </a:xfrm>
        </p:grpSpPr>
        <p:sp>
          <p:nvSpPr>
            <p:cNvPr id="110626" name="Rectangle 49">
              <a:extLst>
                <a:ext uri="{FF2B5EF4-FFF2-40B4-BE49-F238E27FC236}">
                  <a16:creationId xmlns:a16="http://schemas.microsoft.com/office/drawing/2014/main" id="{8B36F184-9B45-3289-74BC-12AA1AF5A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872"/>
              <a:ext cx="432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0627" name="Text Box 50">
              <a:extLst>
                <a:ext uri="{FF2B5EF4-FFF2-40B4-BE49-F238E27FC236}">
                  <a16:creationId xmlns:a16="http://schemas.microsoft.com/office/drawing/2014/main" id="{FE9F77EB-9DD4-C5EC-5623-75D687445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" y="1862"/>
              <a:ext cx="5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4000" b="1">
                  <a:solidFill>
                    <a:schemeClr val="bg1"/>
                  </a:solidFill>
                  <a:latin typeface="Verdana" panose="020B0604030504040204" pitchFamily="34" charset="0"/>
                </a:rPr>
                <a:t>B</a:t>
              </a:r>
            </a:p>
          </p:txBody>
        </p:sp>
      </p:grpSp>
      <p:grpSp>
        <p:nvGrpSpPr>
          <p:cNvPr id="110623" name="Group 51">
            <a:extLst>
              <a:ext uri="{FF2B5EF4-FFF2-40B4-BE49-F238E27FC236}">
                <a16:creationId xmlns:a16="http://schemas.microsoft.com/office/drawing/2014/main" id="{50F5C142-0D29-FA8E-9BD1-CEF41652961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4479925"/>
            <a:ext cx="914400" cy="701675"/>
            <a:chOff x="288" y="950"/>
            <a:chExt cx="576" cy="442"/>
          </a:xfrm>
        </p:grpSpPr>
        <p:sp>
          <p:nvSpPr>
            <p:cNvPr id="110624" name="Rectangle 52">
              <a:extLst>
                <a:ext uri="{FF2B5EF4-FFF2-40B4-BE49-F238E27FC236}">
                  <a16:creationId xmlns:a16="http://schemas.microsoft.com/office/drawing/2014/main" id="{EDE7E5D0-4812-1318-A019-5048357C0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960"/>
              <a:ext cx="432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0625" name="Text Box 53">
              <a:extLst>
                <a:ext uri="{FF2B5EF4-FFF2-40B4-BE49-F238E27FC236}">
                  <a16:creationId xmlns:a16="http://schemas.microsoft.com/office/drawing/2014/main" id="{3D69F5C0-0330-2C71-BC00-11D48B521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950"/>
              <a:ext cx="5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it-IT" altLang="it-IT" sz="4000" b="1">
                  <a:solidFill>
                    <a:schemeClr val="bg1"/>
                  </a:solidFill>
                  <a:latin typeface="Verdana" panose="020B0604030504040204" pitchFamily="34" charset="0"/>
                </a:rPr>
                <a:t>C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numero diapositiva 5">
            <a:extLst>
              <a:ext uri="{FF2B5EF4-FFF2-40B4-BE49-F238E27FC236}">
                <a16:creationId xmlns:a16="http://schemas.microsoft.com/office/drawing/2014/main" id="{AEF97717-F8A0-23B0-5ED7-9703252F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E5DFA0-D8AC-4477-BF02-EF0D9AC7863A}" type="slidenum">
              <a:rPr lang="it-IT" altLang="it-IT" sz="1400"/>
              <a:pPr/>
              <a:t>28</a:t>
            </a:fld>
            <a:endParaRPr lang="it-IT" altLang="it-IT" sz="1400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2AF1E60D-C0B7-9FF7-41A5-7111AB862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724400"/>
            <a:ext cx="8686800" cy="12954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A80A3001-178D-99BA-8C0F-0C1BEB19E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8686800" cy="13716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1621" name="Text Box 4">
            <a:extLst>
              <a:ext uri="{FF2B5EF4-FFF2-40B4-BE49-F238E27FC236}">
                <a16:creationId xmlns:a16="http://schemas.microsoft.com/office/drawing/2014/main" id="{1A12326B-5DE5-6578-19B3-888F26600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111622" name="Text Box 5">
            <a:extLst>
              <a:ext uri="{FF2B5EF4-FFF2-40B4-BE49-F238E27FC236}">
                <a16:creationId xmlns:a16="http://schemas.microsoft.com/office/drawing/2014/main" id="{DECCDC3F-F575-2AA1-2F49-BA496B56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5486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/>
              <a:t>Università degli studi di Padova</a:t>
            </a:r>
          </a:p>
          <a:p>
            <a:pPr eaLnBrk="1" hangingPunct="1"/>
            <a:r>
              <a:rPr lang="it-IT" altLang="it-IT" b="1"/>
              <a:t>Facoltà di Ingegneria</a:t>
            </a:r>
          </a:p>
          <a:p>
            <a:pPr eaLnBrk="1" hangingPunct="1"/>
            <a:r>
              <a:rPr lang="it-IT" altLang="it-IT" b="1"/>
              <a:t>Corso di laurea in Ingegneria Meccanica</a:t>
            </a:r>
          </a:p>
        </p:txBody>
      </p:sp>
      <p:sp>
        <p:nvSpPr>
          <p:cNvPr id="111623" name="Text Box 6">
            <a:extLst>
              <a:ext uri="{FF2B5EF4-FFF2-40B4-BE49-F238E27FC236}">
                <a16:creationId xmlns:a16="http://schemas.microsoft.com/office/drawing/2014/main" id="{6B142FED-2177-B9A5-4543-10ED2C808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6813"/>
            <a:ext cx="91440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800" b="1">
                <a:cs typeface="Times New Roman" panose="02020603050405020304" pitchFamily="18" charset="0"/>
              </a:rPr>
              <a:t>IMPLEMENTAZIONE DI UN SOFTWARE PER </a:t>
            </a:r>
          </a:p>
          <a:p>
            <a:pPr algn="ctr" eaLnBrk="1" hangingPunct="1"/>
            <a:r>
              <a:rPr lang="it-IT" altLang="it-IT" sz="2800" b="1">
                <a:cs typeface="Times New Roman" panose="02020603050405020304" pitchFamily="18" charset="0"/>
              </a:rPr>
              <a:t>L’ANALISI DEL MUTUO EFFETTO DELLA </a:t>
            </a:r>
          </a:p>
          <a:p>
            <a:pPr algn="ctr" eaLnBrk="1" hangingPunct="1"/>
            <a:r>
              <a:rPr lang="it-IT" altLang="it-IT" sz="2800" b="1">
                <a:cs typeface="Times New Roman" panose="02020603050405020304" pitchFamily="18" charset="0"/>
              </a:rPr>
              <a:t>RADIAZIONE DI SUPERFICI COMPLESSE</a:t>
            </a:r>
            <a:endParaRPr lang="it-IT" altLang="it-IT" sz="2800" b="1"/>
          </a:p>
        </p:txBody>
      </p:sp>
      <p:sp>
        <p:nvSpPr>
          <p:cNvPr id="111624" name="Text Box 7">
            <a:extLst>
              <a:ext uri="{FF2B5EF4-FFF2-40B4-BE49-F238E27FC236}">
                <a16:creationId xmlns:a16="http://schemas.microsoft.com/office/drawing/2014/main" id="{EE74E6B7-1811-9764-6F1A-18D1FDFD7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768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it-IT" altLang="it-IT" sz="2800" b="1" i="1"/>
              <a:t>Relatore</a:t>
            </a:r>
            <a:r>
              <a:rPr lang="it-IT" altLang="it-IT" sz="2800" b="1"/>
              <a:t>: Prof. Giulio Fanti</a:t>
            </a:r>
          </a:p>
          <a:p>
            <a:pPr algn="r" eaLnBrk="1" hangingPunct="1"/>
            <a:r>
              <a:rPr lang="it-IT" altLang="it-IT" sz="2800" b="1" i="1"/>
              <a:t>Laureando</a:t>
            </a:r>
            <a:r>
              <a:rPr lang="it-IT" altLang="it-IT" sz="2800" b="1"/>
              <a:t>: Daniele Bortoluzzi</a:t>
            </a:r>
          </a:p>
        </p:txBody>
      </p:sp>
      <p:pic>
        <p:nvPicPr>
          <p:cNvPr id="111625" name="Picture 8" descr="logo1">
            <a:extLst>
              <a:ext uri="{FF2B5EF4-FFF2-40B4-BE49-F238E27FC236}">
                <a16:creationId xmlns:a16="http://schemas.microsoft.com/office/drawing/2014/main" id="{4FA3C2E8-09D0-3F93-B656-B9152F77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838200"/>
            <a:ext cx="838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numero diapositiva 3">
            <a:extLst>
              <a:ext uri="{FF2B5EF4-FFF2-40B4-BE49-F238E27FC236}">
                <a16:creationId xmlns:a16="http://schemas.microsoft.com/office/drawing/2014/main" id="{65CF126C-F817-FC67-5455-F3270657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0983E6-B261-4CAD-8E96-DAEFB37F2AF3}" type="slidenum">
              <a:rPr lang="it-IT" altLang="it-IT" sz="1400"/>
              <a:pPr/>
              <a:t>29</a:t>
            </a:fld>
            <a:endParaRPr lang="it-IT" altLang="it-IT" sz="1400"/>
          </a:p>
        </p:txBody>
      </p:sp>
      <p:sp>
        <p:nvSpPr>
          <p:cNvPr id="216066" name="Text Box 2">
            <a:extLst>
              <a:ext uri="{FF2B5EF4-FFF2-40B4-BE49-F238E27FC236}">
                <a16:creationId xmlns:a16="http://schemas.microsoft.com/office/drawing/2014/main" id="{859B5C0C-3DF9-4329-A547-DFD9027D9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SCOPO DELL’ANALISI</a:t>
            </a:r>
          </a:p>
        </p:txBody>
      </p:sp>
      <p:sp>
        <p:nvSpPr>
          <p:cNvPr id="112644" name="Text Box 3">
            <a:extLst>
              <a:ext uri="{FF2B5EF4-FFF2-40B4-BE49-F238E27FC236}">
                <a16:creationId xmlns:a16="http://schemas.microsoft.com/office/drawing/2014/main" id="{CBC003C7-CD58-A263-CF3C-19A558FC1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981200"/>
            <a:ext cx="1600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 b="1"/>
              <a:t>Superficie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800" b="1"/>
              <a:t>irradiata</a:t>
            </a:r>
          </a:p>
        </p:txBody>
      </p:sp>
      <p:sp>
        <p:nvSpPr>
          <p:cNvPr id="112645" name="Text Box 4">
            <a:extLst>
              <a:ext uri="{FF2B5EF4-FFF2-40B4-BE49-F238E27FC236}">
                <a16:creationId xmlns:a16="http://schemas.microsoft.com/office/drawing/2014/main" id="{4FF3E1DE-420E-D76D-ECF7-494CB20F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61060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30000"/>
              </a:spcBef>
            </a:pPr>
            <a:r>
              <a:rPr lang="it-IT" altLang="it-IT" sz="2300" b="1">
                <a:cs typeface="Times New Roman" panose="02020603050405020304" pitchFamily="18" charset="0"/>
              </a:rPr>
              <a:t>Studiare gli effetti su superfici di forma complessa di fenomeni radiativi con differenti modalità geometriche di diffusione</a:t>
            </a:r>
            <a:endParaRPr lang="it-IT" altLang="it-IT" sz="2300" b="1"/>
          </a:p>
        </p:txBody>
      </p:sp>
      <p:sp>
        <p:nvSpPr>
          <p:cNvPr id="112646" name="Oval 5">
            <a:extLst>
              <a:ext uri="{FF2B5EF4-FFF2-40B4-BE49-F238E27FC236}">
                <a16:creationId xmlns:a16="http://schemas.microsoft.com/office/drawing/2014/main" id="{2DAC86D9-2804-D162-88E9-01EE147C9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2368550"/>
            <a:ext cx="1239838" cy="14351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2647" name="Freeform 6">
            <a:extLst>
              <a:ext uri="{FF2B5EF4-FFF2-40B4-BE49-F238E27FC236}">
                <a16:creationId xmlns:a16="http://schemas.microsoft.com/office/drawing/2014/main" id="{73203E2F-C0AD-D5B8-BB8B-95D940D85A71}"/>
              </a:ext>
            </a:extLst>
          </p:cNvPr>
          <p:cNvSpPr>
            <a:spLocks/>
          </p:cNvSpPr>
          <p:nvPr/>
        </p:nvSpPr>
        <p:spPr bwMode="auto">
          <a:xfrm>
            <a:off x="3733800" y="2527300"/>
            <a:ext cx="1497013" cy="1743075"/>
          </a:xfrm>
          <a:custGeom>
            <a:avLst/>
            <a:gdLst>
              <a:gd name="T0" fmla="*/ 514598 w 1536"/>
              <a:gd name="T1" fmla="*/ 0 h 1584"/>
              <a:gd name="T2" fmla="*/ 1497013 w 1536"/>
              <a:gd name="T3" fmla="*/ 1162050 h 1584"/>
              <a:gd name="T4" fmla="*/ 842070 w 1536"/>
              <a:gd name="T5" fmla="*/ 1743075 h 1584"/>
              <a:gd name="T6" fmla="*/ 0 w 1536"/>
              <a:gd name="T7" fmla="*/ 475384 h 1584"/>
              <a:gd name="T8" fmla="*/ 514598 w 1536"/>
              <a:gd name="T9" fmla="*/ 0 h 15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6" h="1584">
                <a:moveTo>
                  <a:pt x="528" y="0"/>
                </a:moveTo>
                <a:lnTo>
                  <a:pt x="1536" y="1056"/>
                </a:lnTo>
                <a:lnTo>
                  <a:pt x="864" y="1584"/>
                </a:lnTo>
                <a:lnTo>
                  <a:pt x="0" y="432"/>
                </a:lnTo>
                <a:lnTo>
                  <a:pt x="528" y="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12648" name="Group 7">
            <a:extLst>
              <a:ext uri="{FF2B5EF4-FFF2-40B4-BE49-F238E27FC236}">
                <a16:creationId xmlns:a16="http://schemas.microsoft.com/office/drawing/2014/main" id="{C474E890-4617-E566-631A-D571E733137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209800"/>
            <a:ext cx="4772025" cy="3276600"/>
            <a:chOff x="432" y="816"/>
            <a:chExt cx="4896" cy="2976"/>
          </a:xfrm>
        </p:grpSpPr>
        <p:sp>
          <p:nvSpPr>
            <p:cNvPr id="112696" name="Freeform 8">
              <a:extLst>
                <a:ext uri="{FF2B5EF4-FFF2-40B4-BE49-F238E27FC236}">
                  <a16:creationId xmlns:a16="http://schemas.microsoft.com/office/drawing/2014/main" id="{B53F5C5C-09C7-9C93-9236-4EEA1FC9B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816"/>
              <a:ext cx="2976" cy="1784"/>
            </a:xfrm>
            <a:custGeom>
              <a:avLst/>
              <a:gdLst>
                <a:gd name="T0" fmla="*/ 0 w 2976"/>
                <a:gd name="T1" fmla="*/ 0 h 1784"/>
                <a:gd name="T2" fmla="*/ 96 w 2976"/>
                <a:gd name="T3" fmla="*/ 288 h 1784"/>
                <a:gd name="T4" fmla="*/ 528 w 2976"/>
                <a:gd name="T5" fmla="*/ 432 h 1784"/>
                <a:gd name="T6" fmla="*/ 1104 w 2976"/>
                <a:gd name="T7" fmla="*/ 480 h 1784"/>
                <a:gd name="T8" fmla="*/ 1488 w 2976"/>
                <a:gd name="T9" fmla="*/ 720 h 1784"/>
                <a:gd name="T10" fmla="*/ 1680 w 2976"/>
                <a:gd name="T11" fmla="*/ 1152 h 1784"/>
                <a:gd name="T12" fmla="*/ 1920 w 2976"/>
                <a:gd name="T13" fmla="*/ 1680 h 1784"/>
                <a:gd name="T14" fmla="*/ 2976 w 2976"/>
                <a:gd name="T15" fmla="*/ 1776 h 17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76" h="1784">
                  <a:moveTo>
                    <a:pt x="0" y="0"/>
                  </a:moveTo>
                  <a:cubicBezTo>
                    <a:pt x="4" y="108"/>
                    <a:pt x="8" y="216"/>
                    <a:pt x="96" y="288"/>
                  </a:cubicBezTo>
                  <a:cubicBezTo>
                    <a:pt x="184" y="360"/>
                    <a:pt x="360" y="400"/>
                    <a:pt x="528" y="432"/>
                  </a:cubicBezTo>
                  <a:cubicBezTo>
                    <a:pt x="696" y="464"/>
                    <a:pt x="944" y="432"/>
                    <a:pt x="1104" y="480"/>
                  </a:cubicBezTo>
                  <a:cubicBezTo>
                    <a:pt x="1264" y="528"/>
                    <a:pt x="1392" y="608"/>
                    <a:pt x="1488" y="720"/>
                  </a:cubicBezTo>
                  <a:cubicBezTo>
                    <a:pt x="1584" y="832"/>
                    <a:pt x="1608" y="992"/>
                    <a:pt x="1680" y="1152"/>
                  </a:cubicBezTo>
                  <a:cubicBezTo>
                    <a:pt x="1752" y="1312"/>
                    <a:pt x="1704" y="1576"/>
                    <a:pt x="1920" y="1680"/>
                  </a:cubicBezTo>
                  <a:cubicBezTo>
                    <a:pt x="2136" y="1784"/>
                    <a:pt x="2752" y="1776"/>
                    <a:pt x="2976" y="177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697" name="Freeform 9">
              <a:extLst>
                <a:ext uri="{FF2B5EF4-FFF2-40B4-BE49-F238E27FC236}">
                  <a16:creationId xmlns:a16="http://schemas.microsoft.com/office/drawing/2014/main" id="{47383F51-ED2F-E9EB-DF72-0302C697B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2328"/>
              <a:ext cx="1344" cy="696"/>
            </a:xfrm>
            <a:custGeom>
              <a:avLst/>
              <a:gdLst>
                <a:gd name="T0" fmla="*/ 0 w 1344"/>
                <a:gd name="T1" fmla="*/ 24 h 696"/>
                <a:gd name="T2" fmla="*/ 336 w 1344"/>
                <a:gd name="T3" fmla="*/ 24 h 696"/>
                <a:gd name="T4" fmla="*/ 672 w 1344"/>
                <a:gd name="T5" fmla="*/ 168 h 696"/>
                <a:gd name="T6" fmla="*/ 816 w 1344"/>
                <a:gd name="T7" fmla="*/ 408 h 696"/>
                <a:gd name="T8" fmla="*/ 1008 w 1344"/>
                <a:gd name="T9" fmla="*/ 648 h 696"/>
                <a:gd name="T10" fmla="*/ 1344 w 1344"/>
                <a:gd name="T11" fmla="*/ 696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44" h="696">
                  <a:moveTo>
                    <a:pt x="0" y="24"/>
                  </a:moveTo>
                  <a:cubicBezTo>
                    <a:pt x="112" y="12"/>
                    <a:pt x="224" y="0"/>
                    <a:pt x="336" y="24"/>
                  </a:cubicBezTo>
                  <a:cubicBezTo>
                    <a:pt x="448" y="48"/>
                    <a:pt x="592" y="104"/>
                    <a:pt x="672" y="168"/>
                  </a:cubicBezTo>
                  <a:cubicBezTo>
                    <a:pt x="752" y="232"/>
                    <a:pt x="760" y="328"/>
                    <a:pt x="816" y="408"/>
                  </a:cubicBezTo>
                  <a:cubicBezTo>
                    <a:pt x="872" y="488"/>
                    <a:pt x="920" y="600"/>
                    <a:pt x="1008" y="648"/>
                  </a:cubicBezTo>
                  <a:cubicBezTo>
                    <a:pt x="1096" y="696"/>
                    <a:pt x="1232" y="688"/>
                    <a:pt x="1344" y="69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12698" name="Group 10">
              <a:extLst>
                <a:ext uri="{FF2B5EF4-FFF2-40B4-BE49-F238E27FC236}">
                  <a16:creationId xmlns:a16="http://schemas.microsoft.com/office/drawing/2014/main" id="{595B0331-ABE2-F042-6913-AACD6DC03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2968"/>
              <a:ext cx="1680" cy="824"/>
              <a:chOff x="3648" y="2968"/>
              <a:chExt cx="1680" cy="824"/>
            </a:xfrm>
          </p:grpSpPr>
          <p:sp>
            <p:nvSpPr>
              <p:cNvPr id="112730" name="Freeform 11">
                <a:extLst>
                  <a:ext uri="{FF2B5EF4-FFF2-40B4-BE49-F238E27FC236}">
                    <a16:creationId xmlns:a16="http://schemas.microsoft.com/office/drawing/2014/main" id="{E2A0778A-3B14-CDFD-D5F5-155C1A189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" y="3256"/>
                <a:ext cx="1680" cy="496"/>
              </a:xfrm>
              <a:custGeom>
                <a:avLst/>
                <a:gdLst>
                  <a:gd name="T0" fmla="*/ 0 w 1680"/>
                  <a:gd name="T1" fmla="*/ 56 h 496"/>
                  <a:gd name="T2" fmla="*/ 336 w 1680"/>
                  <a:gd name="T3" fmla="*/ 56 h 496"/>
                  <a:gd name="T4" fmla="*/ 816 w 1680"/>
                  <a:gd name="T5" fmla="*/ 392 h 496"/>
                  <a:gd name="T6" fmla="*/ 1296 w 1680"/>
                  <a:gd name="T7" fmla="*/ 488 h 496"/>
                  <a:gd name="T8" fmla="*/ 1680 w 1680"/>
                  <a:gd name="T9" fmla="*/ 344 h 4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80" h="496">
                    <a:moveTo>
                      <a:pt x="0" y="56"/>
                    </a:moveTo>
                    <a:cubicBezTo>
                      <a:pt x="100" y="28"/>
                      <a:pt x="200" y="0"/>
                      <a:pt x="336" y="56"/>
                    </a:cubicBezTo>
                    <a:cubicBezTo>
                      <a:pt x="472" y="112"/>
                      <a:pt x="656" y="320"/>
                      <a:pt x="816" y="392"/>
                    </a:cubicBezTo>
                    <a:cubicBezTo>
                      <a:pt x="976" y="464"/>
                      <a:pt x="1152" y="496"/>
                      <a:pt x="1296" y="488"/>
                    </a:cubicBezTo>
                    <a:cubicBezTo>
                      <a:pt x="1440" y="480"/>
                      <a:pt x="1560" y="412"/>
                      <a:pt x="1680" y="344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12731" name="Group 12">
                <a:extLst>
                  <a:ext uri="{FF2B5EF4-FFF2-40B4-BE49-F238E27FC236}">
                    <a16:creationId xmlns:a16="http://schemas.microsoft.com/office/drawing/2014/main" id="{B741EF98-E5D0-B534-609A-81D23DA6EA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4" y="3243"/>
                <a:ext cx="1519" cy="549"/>
                <a:chOff x="3714" y="3243"/>
                <a:chExt cx="1519" cy="549"/>
              </a:xfrm>
            </p:grpSpPr>
            <p:sp>
              <p:nvSpPr>
                <p:cNvPr id="112742" name="Line 13">
                  <a:extLst>
                    <a:ext uri="{FF2B5EF4-FFF2-40B4-BE49-F238E27FC236}">
                      <a16:creationId xmlns:a16="http://schemas.microsoft.com/office/drawing/2014/main" id="{D19CB251-9024-9E3B-3FD1-631FC6D76E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70" y="3243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3" name="Line 14">
                  <a:extLst>
                    <a:ext uri="{FF2B5EF4-FFF2-40B4-BE49-F238E27FC236}">
                      <a16:creationId xmlns:a16="http://schemas.microsoft.com/office/drawing/2014/main" id="{12132C74-DCC7-0DC9-AC9C-CB9FDDC0E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97510">
                  <a:off x="4023" y="3285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4" name="Line 15">
                  <a:extLst>
                    <a:ext uri="{FF2B5EF4-FFF2-40B4-BE49-F238E27FC236}">
                      <a16:creationId xmlns:a16="http://schemas.microsoft.com/office/drawing/2014/main" id="{26288F40-47E3-27E0-5A17-54571BBB4B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689718">
                  <a:off x="5040" y="3675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5" name="Line 16">
                  <a:extLst>
                    <a:ext uri="{FF2B5EF4-FFF2-40B4-BE49-F238E27FC236}">
                      <a16:creationId xmlns:a16="http://schemas.microsoft.com/office/drawing/2014/main" id="{7742B37C-1557-16C0-F1C4-5C905677CD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1757482">
                  <a:off x="5232" y="3600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6" name="Line 17">
                  <a:extLst>
                    <a:ext uri="{FF2B5EF4-FFF2-40B4-BE49-F238E27FC236}">
                      <a16:creationId xmlns:a16="http://schemas.microsoft.com/office/drawing/2014/main" id="{7026D245-9724-EEAD-5CC3-CF13EEF340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491965">
                  <a:off x="3714" y="3246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7" name="Line 18">
                  <a:extLst>
                    <a:ext uri="{FF2B5EF4-FFF2-40B4-BE49-F238E27FC236}">
                      <a16:creationId xmlns:a16="http://schemas.microsoft.com/office/drawing/2014/main" id="{CDB74B43-C6C1-A1DE-1227-1016671104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97343">
                  <a:off x="4464" y="3600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8" name="Line 19">
                  <a:extLst>
                    <a:ext uri="{FF2B5EF4-FFF2-40B4-BE49-F238E27FC236}">
                      <a16:creationId xmlns:a16="http://schemas.microsoft.com/office/drawing/2014/main" id="{38DE709C-4268-AC83-836B-A38D68057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18455">
                  <a:off x="4656" y="3669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9" name="Line 20">
                  <a:extLst>
                    <a:ext uri="{FF2B5EF4-FFF2-40B4-BE49-F238E27FC236}">
                      <a16:creationId xmlns:a16="http://schemas.microsoft.com/office/drawing/2014/main" id="{AE6D45B7-484D-9C66-737C-C455F41AF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48" y="36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50" name="Line 21">
                  <a:extLst>
                    <a:ext uri="{FF2B5EF4-FFF2-40B4-BE49-F238E27FC236}">
                      <a16:creationId xmlns:a16="http://schemas.microsoft.com/office/drawing/2014/main" id="{BCF70C4E-77FA-8419-3AB5-86D28CDC0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85367">
                  <a:off x="4167" y="3390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51" name="Line 22">
                  <a:extLst>
                    <a:ext uri="{FF2B5EF4-FFF2-40B4-BE49-F238E27FC236}">
                      <a16:creationId xmlns:a16="http://schemas.microsoft.com/office/drawing/2014/main" id="{AE4105D2-8CCF-1796-4BA6-9BBE1238BB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55448">
                  <a:off x="4311" y="3504"/>
                  <a:ext cx="1" cy="96"/>
                </a:xfrm>
                <a:prstGeom prst="line">
                  <a:avLst/>
                </a:prstGeom>
                <a:noFill/>
                <a:ln w="9525">
                  <a:solidFill>
                    <a:srgbClr val="3399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12732" name="Group 23">
                <a:extLst>
                  <a:ext uri="{FF2B5EF4-FFF2-40B4-BE49-F238E27FC236}">
                    <a16:creationId xmlns:a16="http://schemas.microsoft.com/office/drawing/2014/main" id="{FBA68DED-991C-009C-D8B5-F8E47717D9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6" y="2968"/>
                <a:ext cx="1312" cy="776"/>
                <a:chOff x="3776" y="2968"/>
                <a:chExt cx="1312" cy="776"/>
              </a:xfrm>
            </p:grpSpPr>
            <p:sp>
              <p:nvSpPr>
                <p:cNvPr id="112733" name="Line 24">
                  <a:extLst>
                    <a:ext uri="{FF2B5EF4-FFF2-40B4-BE49-F238E27FC236}">
                      <a16:creationId xmlns:a16="http://schemas.microsoft.com/office/drawing/2014/main" id="{57D4FD6E-CBCE-B063-3071-008BA05952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1274939" flipV="1">
                  <a:off x="3776" y="2968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34" name="Line 25">
                  <a:extLst>
                    <a:ext uri="{FF2B5EF4-FFF2-40B4-BE49-F238E27FC236}">
                      <a16:creationId xmlns:a16="http://schemas.microsoft.com/office/drawing/2014/main" id="{916B30F4-1707-9625-47BA-586CA20BCC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983372" flipV="1">
                  <a:off x="3992" y="2992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35" name="Line 26">
                  <a:extLst>
                    <a:ext uri="{FF2B5EF4-FFF2-40B4-BE49-F238E27FC236}">
                      <a16:creationId xmlns:a16="http://schemas.microsoft.com/office/drawing/2014/main" id="{994FFED6-486B-A6CA-6F9B-6CA3345B54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83729" flipV="1">
                  <a:off x="4184" y="3088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36" name="Line 27">
                  <a:extLst>
                    <a:ext uri="{FF2B5EF4-FFF2-40B4-BE49-F238E27FC236}">
                      <a16:creationId xmlns:a16="http://schemas.microsoft.com/office/drawing/2014/main" id="{2A554B3C-A6EB-045A-2042-95AE6EACC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44" y="3426"/>
                  <a:ext cx="0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37" name="Line 28">
                  <a:extLst>
                    <a:ext uri="{FF2B5EF4-FFF2-40B4-BE49-F238E27FC236}">
                      <a16:creationId xmlns:a16="http://schemas.microsoft.com/office/drawing/2014/main" id="{05337B4A-3FCD-4330-D657-76B3A7626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161859" flipV="1">
                  <a:off x="5087" y="3378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38" name="Line 29">
                  <a:extLst>
                    <a:ext uri="{FF2B5EF4-FFF2-40B4-BE49-F238E27FC236}">
                      <a16:creationId xmlns:a16="http://schemas.microsoft.com/office/drawing/2014/main" id="{BB7D1365-0854-161B-6748-7447989492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42542" flipV="1">
                  <a:off x="4312" y="3200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39" name="Line 30">
                  <a:extLst>
                    <a:ext uri="{FF2B5EF4-FFF2-40B4-BE49-F238E27FC236}">
                      <a16:creationId xmlns:a16="http://schemas.microsoft.com/office/drawing/2014/main" id="{9B2CD53B-5773-D3CC-309B-5D9362E704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39403" flipV="1">
                  <a:off x="4455" y="3312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0" name="Line 31">
                  <a:extLst>
                    <a:ext uri="{FF2B5EF4-FFF2-40B4-BE49-F238E27FC236}">
                      <a16:creationId xmlns:a16="http://schemas.microsoft.com/office/drawing/2014/main" id="{6C0329BD-AF3B-27CD-4C3E-A0A4289297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277460" flipV="1">
                  <a:off x="4615" y="3384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2741" name="Line 32">
                  <a:extLst>
                    <a:ext uri="{FF2B5EF4-FFF2-40B4-BE49-F238E27FC236}">
                      <a16:creationId xmlns:a16="http://schemas.microsoft.com/office/drawing/2014/main" id="{03FDEA1A-CB29-5CDA-FE89-640BC74876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27920" flipV="1">
                  <a:off x="4776" y="3416"/>
                  <a:ext cx="1" cy="318"/>
                </a:xfrm>
                <a:prstGeom prst="line">
                  <a:avLst/>
                </a:prstGeom>
                <a:noFill/>
                <a:ln w="28575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112699" name="Freeform 33">
              <a:extLst>
                <a:ext uri="{FF2B5EF4-FFF2-40B4-BE49-F238E27FC236}">
                  <a16:creationId xmlns:a16="http://schemas.microsoft.com/office/drawing/2014/main" id="{856E6149-942D-57CF-8D75-76C4D983F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1416"/>
              <a:ext cx="1056" cy="1032"/>
            </a:xfrm>
            <a:custGeom>
              <a:avLst/>
              <a:gdLst>
                <a:gd name="T0" fmla="*/ 0 w 1056"/>
                <a:gd name="T1" fmla="*/ 24 h 1032"/>
                <a:gd name="T2" fmla="*/ 432 w 1056"/>
                <a:gd name="T3" fmla="*/ 24 h 1032"/>
                <a:gd name="T4" fmla="*/ 720 w 1056"/>
                <a:gd name="T5" fmla="*/ 168 h 1032"/>
                <a:gd name="T6" fmla="*/ 960 w 1056"/>
                <a:gd name="T7" fmla="*/ 456 h 1032"/>
                <a:gd name="T8" fmla="*/ 912 w 1056"/>
                <a:gd name="T9" fmla="*/ 744 h 1032"/>
                <a:gd name="T10" fmla="*/ 1056 w 1056"/>
                <a:gd name="T11" fmla="*/ 1032 h 1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56" h="1032">
                  <a:moveTo>
                    <a:pt x="0" y="24"/>
                  </a:moveTo>
                  <a:cubicBezTo>
                    <a:pt x="156" y="12"/>
                    <a:pt x="312" y="0"/>
                    <a:pt x="432" y="24"/>
                  </a:cubicBezTo>
                  <a:cubicBezTo>
                    <a:pt x="552" y="48"/>
                    <a:pt x="632" y="96"/>
                    <a:pt x="720" y="168"/>
                  </a:cubicBezTo>
                  <a:cubicBezTo>
                    <a:pt x="808" y="240"/>
                    <a:pt x="928" y="360"/>
                    <a:pt x="960" y="456"/>
                  </a:cubicBezTo>
                  <a:cubicBezTo>
                    <a:pt x="992" y="552"/>
                    <a:pt x="896" y="648"/>
                    <a:pt x="912" y="744"/>
                  </a:cubicBezTo>
                  <a:cubicBezTo>
                    <a:pt x="928" y="840"/>
                    <a:pt x="1000" y="984"/>
                    <a:pt x="1056" y="1032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12700" name="Group 34">
              <a:extLst>
                <a:ext uri="{FF2B5EF4-FFF2-40B4-BE49-F238E27FC236}">
                  <a16:creationId xmlns:a16="http://schemas.microsoft.com/office/drawing/2014/main" id="{8DCCAFC7-B580-668F-946F-8B6745EF7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6" y="960"/>
              <a:ext cx="1060" cy="1089"/>
              <a:chOff x="716" y="960"/>
              <a:chExt cx="1060" cy="1089"/>
            </a:xfrm>
          </p:grpSpPr>
          <p:sp>
            <p:nvSpPr>
              <p:cNvPr id="112721" name="Line 35">
                <a:extLst>
                  <a:ext uri="{FF2B5EF4-FFF2-40B4-BE49-F238E27FC236}">
                    <a16:creationId xmlns:a16="http://schemas.microsoft.com/office/drawing/2014/main" id="{D1B8FD12-69C7-358E-F01D-9AE461994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960"/>
                <a:ext cx="0" cy="62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2" name="Line 36">
                <a:extLst>
                  <a:ext uri="{FF2B5EF4-FFF2-40B4-BE49-F238E27FC236}">
                    <a16:creationId xmlns:a16="http://schemas.microsoft.com/office/drawing/2014/main" id="{3B997B03-EE16-A07E-9BB8-77850CFA0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1464" y="1272"/>
                <a:ext cx="0" cy="62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3" name="Line 37">
                <a:extLst>
                  <a:ext uri="{FF2B5EF4-FFF2-40B4-BE49-F238E27FC236}">
                    <a16:creationId xmlns:a16="http://schemas.microsoft.com/office/drawing/2014/main" id="{2274F1D8-426C-56FA-50D4-CBF7C85CA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78679" flipV="1">
                <a:off x="1375" y="1057"/>
                <a:ext cx="1" cy="62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4" name="Freeform 38">
                <a:extLst>
                  <a:ext uri="{FF2B5EF4-FFF2-40B4-BE49-F238E27FC236}">
                    <a16:creationId xmlns:a16="http://schemas.microsoft.com/office/drawing/2014/main" id="{7FC357E6-8E69-C2D9-EFBC-6F4E087ED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" y="1119"/>
                <a:ext cx="442" cy="467"/>
              </a:xfrm>
              <a:custGeom>
                <a:avLst/>
                <a:gdLst>
                  <a:gd name="T0" fmla="*/ 442 w 442"/>
                  <a:gd name="T1" fmla="*/ 467 h 467"/>
                  <a:gd name="T2" fmla="*/ 0 w 442"/>
                  <a:gd name="T3" fmla="*/ 0 h 46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42" h="467">
                    <a:moveTo>
                      <a:pt x="442" y="467"/>
                    </a:move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5" name="Freeform 39">
                <a:extLst>
                  <a:ext uri="{FF2B5EF4-FFF2-40B4-BE49-F238E27FC236}">
                    <a16:creationId xmlns:a16="http://schemas.microsoft.com/office/drawing/2014/main" id="{5E3F737A-D4E8-25DB-AFC0-D70B1C847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" y="1573"/>
                <a:ext cx="451" cy="476"/>
              </a:xfrm>
              <a:custGeom>
                <a:avLst/>
                <a:gdLst>
                  <a:gd name="T0" fmla="*/ 0 w 451"/>
                  <a:gd name="T1" fmla="*/ 0 h 476"/>
                  <a:gd name="T2" fmla="*/ 451 w 451"/>
                  <a:gd name="T3" fmla="*/ 476 h 4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51" h="476">
                    <a:moveTo>
                      <a:pt x="0" y="0"/>
                    </a:moveTo>
                    <a:lnTo>
                      <a:pt x="451" y="476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6" name="Freeform 40">
                <a:extLst>
                  <a:ext uri="{FF2B5EF4-FFF2-40B4-BE49-F238E27FC236}">
                    <a16:creationId xmlns:a16="http://schemas.microsoft.com/office/drawing/2014/main" id="{60165707-28D8-22D4-E1F2-61E3D07B7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" y="1004"/>
                <a:ext cx="221" cy="580"/>
              </a:xfrm>
              <a:custGeom>
                <a:avLst/>
                <a:gdLst>
                  <a:gd name="T0" fmla="*/ 221 w 221"/>
                  <a:gd name="T1" fmla="*/ 580 h 580"/>
                  <a:gd name="T2" fmla="*/ 0 w 221"/>
                  <a:gd name="T3" fmla="*/ 0 h 58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1" h="580">
                    <a:moveTo>
                      <a:pt x="221" y="58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7" name="Freeform 41">
                <a:extLst>
                  <a:ext uri="{FF2B5EF4-FFF2-40B4-BE49-F238E27FC236}">
                    <a16:creationId xmlns:a16="http://schemas.microsoft.com/office/drawing/2014/main" id="{BB1C70E9-C5B5-7D0C-8680-30B74798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1" y="1020"/>
                <a:ext cx="231" cy="564"/>
              </a:xfrm>
              <a:custGeom>
                <a:avLst/>
                <a:gdLst>
                  <a:gd name="T0" fmla="*/ 0 w 231"/>
                  <a:gd name="T1" fmla="*/ 564 h 564"/>
                  <a:gd name="T2" fmla="*/ 231 w 231"/>
                  <a:gd name="T3" fmla="*/ 0 h 56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31" h="564">
                    <a:moveTo>
                      <a:pt x="0" y="564"/>
                    </a:moveTo>
                    <a:lnTo>
                      <a:pt x="231" y="0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8" name="Freeform 42">
                <a:extLst>
                  <a:ext uri="{FF2B5EF4-FFF2-40B4-BE49-F238E27FC236}">
                    <a16:creationId xmlns:a16="http://schemas.microsoft.com/office/drawing/2014/main" id="{413C3E54-2D3F-7686-F0D5-0451DCF53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1" y="1374"/>
                <a:ext cx="577" cy="210"/>
              </a:xfrm>
              <a:custGeom>
                <a:avLst/>
                <a:gdLst>
                  <a:gd name="T0" fmla="*/ 0 w 577"/>
                  <a:gd name="T1" fmla="*/ 210 h 210"/>
                  <a:gd name="T2" fmla="*/ 577 w 577"/>
                  <a:gd name="T3" fmla="*/ 0 h 2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77" h="210">
                    <a:moveTo>
                      <a:pt x="0" y="210"/>
                    </a:moveTo>
                    <a:lnTo>
                      <a:pt x="577" y="0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29" name="Freeform 43">
                <a:extLst>
                  <a:ext uri="{FF2B5EF4-FFF2-40B4-BE49-F238E27FC236}">
                    <a16:creationId xmlns:a16="http://schemas.microsoft.com/office/drawing/2014/main" id="{21CBCEEC-4AFE-3BF6-C5D8-462DA1290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1" y="1584"/>
                <a:ext cx="577" cy="276"/>
              </a:xfrm>
              <a:custGeom>
                <a:avLst/>
                <a:gdLst>
                  <a:gd name="T0" fmla="*/ 0 w 577"/>
                  <a:gd name="T1" fmla="*/ 0 h 276"/>
                  <a:gd name="T2" fmla="*/ 577 w 577"/>
                  <a:gd name="T3" fmla="*/ 276 h 2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77" h="276">
                    <a:moveTo>
                      <a:pt x="0" y="0"/>
                    </a:moveTo>
                    <a:lnTo>
                      <a:pt x="577" y="276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12701" name="Group 44">
              <a:extLst>
                <a:ext uri="{FF2B5EF4-FFF2-40B4-BE49-F238E27FC236}">
                  <a16:creationId xmlns:a16="http://schemas.microsoft.com/office/drawing/2014/main" id="{4FC2201E-675E-7322-C0B0-A81B443CEDBB}"/>
                </a:ext>
              </a:extLst>
            </p:cNvPr>
            <p:cNvGrpSpPr>
              <a:grpSpLocks/>
            </p:cNvGrpSpPr>
            <p:nvPr/>
          </p:nvGrpSpPr>
          <p:grpSpPr bwMode="auto">
            <a:xfrm rot="2335011">
              <a:off x="2184" y="1816"/>
              <a:ext cx="1120" cy="787"/>
              <a:chOff x="1424" y="2832"/>
              <a:chExt cx="1120" cy="787"/>
            </a:xfrm>
          </p:grpSpPr>
          <p:sp>
            <p:nvSpPr>
              <p:cNvPr id="112702" name="Freeform 45">
                <a:extLst>
                  <a:ext uri="{FF2B5EF4-FFF2-40B4-BE49-F238E27FC236}">
                    <a16:creationId xmlns:a16="http://schemas.microsoft.com/office/drawing/2014/main" id="{F489A65C-77C7-700D-9217-B4CFA6069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2856"/>
                <a:ext cx="547" cy="761"/>
              </a:xfrm>
              <a:custGeom>
                <a:avLst/>
                <a:gdLst>
                  <a:gd name="T0" fmla="*/ 529 w 246"/>
                  <a:gd name="T1" fmla="*/ 752 h 483"/>
                  <a:gd name="T2" fmla="*/ 249 w 246"/>
                  <a:gd name="T3" fmla="*/ 733 h 483"/>
                  <a:gd name="T4" fmla="*/ 36 w 246"/>
                  <a:gd name="T5" fmla="*/ 581 h 483"/>
                  <a:gd name="T6" fmla="*/ 36 w 246"/>
                  <a:gd name="T7" fmla="*/ 355 h 483"/>
                  <a:gd name="T8" fmla="*/ 142 w 246"/>
                  <a:gd name="T9" fmla="*/ 203 h 483"/>
                  <a:gd name="T10" fmla="*/ 291 w 246"/>
                  <a:gd name="T11" fmla="*/ 65 h 483"/>
                  <a:gd name="T12" fmla="*/ 547 w 246"/>
                  <a:gd name="T13" fmla="*/ 0 h 4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6" h="483">
                    <a:moveTo>
                      <a:pt x="238" y="477"/>
                    </a:moveTo>
                    <a:cubicBezTo>
                      <a:pt x="216" y="475"/>
                      <a:pt x="149" y="483"/>
                      <a:pt x="112" y="465"/>
                    </a:cubicBezTo>
                    <a:cubicBezTo>
                      <a:pt x="75" y="447"/>
                      <a:pt x="32" y="409"/>
                      <a:pt x="16" y="369"/>
                    </a:cubicBezTo>
                    <a:cubicBezTo>
                      <a:pt x="0" y="329"/>
                      <a:pt x="8" y="265"/>
                      <a:pt x="16" y="225"/>
                    </a:cubicBezTo>
                    <a:cubicBezTo>
                      <a:pt x="24" y="185"/>
                      <a:pt x="45" y="160"/>
                      <a:pt x="64" y="129"/>
                    </a:cubicBezTo>
                    <a:cubicBezTo>
                      <a:pt x="83" y="98"/>
                      <a:pt x="101" y="62"/>
                      <a:pt x="131" y="41"/>
                    </a:cubicBezTo>
                    <a:cubicBezTo>
                      <a:pt x="161" y="20"/>
                      <a:pt x="222" y="9"/>
                      <a:pt x="246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03" name="Freeform 46">
                <a:extLst>
                  <a:ext uri="{FF2B5EF4-FFF2-40B4-BE49-F238E27FC236}">
                    <a16:creationId xmlns:a16="http://schemas.microsoft.com/office/drawing/2014/main" id="{747149FE-E59E-4FEA-7CA7-978F5A972B1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997" y="2857"/>
                <a:ext cx="547" cy="762"/>
              </a:xfrm>
              <a:custGeom>
                <a:avLst/>
                <a:gdLst>
                  <a:gd name="T0" fmla="*/ 529 w 246"/>
                  <a:gd name="T1" fmla="*/ 753 h 483"/>
                  <a:gd name="T2" fmla="*/ 249 w 246"/>
                  <a:gd name="T3" fmla="*/ 734 h 483"/>
                  <a:gd name="T4" fmla="*/ 36 w 246"/>
                  <a:gd name="T5" fmla="*/ 582 h 483"/>
                  <a:gd name="T6" fmla="*/ 36 w 246"/>
                  <a:gd name="T7" fmla="*/ 355 h 483"/>
                  <a:gd name="T8" fmla="*/ 142 w 246"/>
                  <a:gd name="T9" fmla="*/ 204 h 483"/>
                  <a:gd name="T10" fmla="*/ 291 w 246"/>
                  <a:gd name="T11" fmla="*/ 65 h 483"/>
                  <a:gd name="T12" fmla="*/ 547 w 246"/>
                  <a:gd name="T13" fmla="*/ 0 h 4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6" h="483">
                    <a:moveTo>
                      <a:pt x="238" y="477"/>
                    </a:moveTo>
                    <a:cubicBezTo>
                      <a:pt x="216" y="475"/>
                      <a:pt x="149" y="483"/>
                      <a:pt x="112" y="465"/>
                    </a:cubicBezTo>
                    <a:cubicBezTo>
                      <a:pt x="75" y="447"/>
                      <a:pt x="32" y="409"/>
                      <a:pt x="16" y="369"/>
                    </a:cubicBezTo>
                    <a:cubicBezTo>
                      <a:pt x="0" y="329"/>
                      <a:pt x="8" y="265"/>
                      <a:pt x="16" y="225"/>
                    </a:cubicBezTo>
                    <a:cubicBezTo>
                      <a:pt x="24" y="185"/>
                      <a:pt x="45" y="160"/>
                      <a:pt x="64" y="129"/>
                    </a:cubicBezTo>
                    <a:cubicBezTo>
                      <a:pt x="83" y="98"/>
                      <a:pt x="101" y="62"/>
                      <a:pt x="131" y="41"/>
                    </a:cubicBezTo>
                    <a:cubicBezTo>
                      <a:pt x="161" y="20"/>
                      <a:pt x="222" y="9"/>
                      <a:pt x="246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12704" name="Group 47">
                <a:extLst>
                  <a:ext uri="{FF2B5EF4-FFF2-40B4-BE49-F238E27FC236}">
                    <a16:creationId xmlns:a16="http://schemas.microsoft.com/office/drawing/2014/main" id="{E3D040FD-2CFD-8F1F-D207-911179CC26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2" y="2832"/>
                <a:ext cx="1066" cy="770"/>
                <a:chOff x="1432" y="3128"/>
                <a:chExt cx="480" cy="488"/>
              </a:xfrm>
            </p:grpSpPr>
            <p:sp>
              <p:nvSpPr>
                <p:cNvPr id="112705" name="Line 48">
                  <a:extLst>
                    <a:ext uri="{FF2B5EF4-FFF2-40B4-BE49-F238E27FC236}">
                      <a16:creationId xmlns:a16="http://schemas.microsoft.com/office/drawing/2014/main" id="{52CC5F0A-A950-0EF3-2F06-FF6F8DEEFA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72" y="3128"/>
                  <a:ext cx="0" cy="48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12706" name="Group 49">
                  <a:extLst>
                    <a:ext uri="{FF2B5EF4-FFF2-40B4-BE49-F238E27FC236}">
                      <a16:creationId xmlns:a16="http://schemas.microsoft.com/office/drawing/2014/main" id="{280805EC-CCC0-1A1C-D425-F7321A589F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2" y="3168"/>
                  <a:ext cx="480" cy="448"/>
                  <a:chOff x="1432" y="3168"/>
                  <a:chExt cx="480" cy="448"/>
                </a:xfrm>
              </p:grpSpPr>
              <p:grpSp>
                <p:nvGrpSpPr>
                  <p:cNvPr id="112707" name="Group 50">
                    <a:extLst>
                      <a:ext uri="{FF2B5EF4-FFF2-40B4-BE49-F238E27FC236}">
                        <a16:creationId xmlns:a16="http://schemas.microsoft.com/office/drawing/2014/main" id="{30F65207-B43E-55E4-8690-33999A5508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2" y="3168"/>
                    <a:ext cx="240" cy="448"/>
                    <a:chOff x="1432" y="3168"/>
                    <a:chExt cx="240" cy="448"/>
                  </a:xfrm>
                </p:grpSpPr>
                <p:grpSp>
                  <p:nvGrpSpPr>
                    <p:cNvPr id="112715" name="Group 51">
                      <a:extLst>
                        <a:ext uri="{FF2B5EF4-FFF2-40B4-BE49-F238E27FC236}">
                          <a16:creationId xmlns:a16="http://schemas.microsoft.com/office/drawing/2014/main" id="{16AFF7B9-9E37-4D90-DDA2-2A5FCDD248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32" y="3464"/>
                      <a:ext cx="240" cy="152"/>
                      <a:chOff x="1432" y="3464"/>
                      <a:chExt cx="240" cy="152"/>
                    </a:xfrm>
                  </p:grpSpPr>
                  <p:sp>
                    <p:nvSpPr>
                      <p:cNvPr id="112719" name="Freeform 52">
                        <a:extLst>
                          <a:ext uri="{FF2B5EF4-FFF2-40B4-BE49-F238E27FC236}">
                            <a16:creationId xmlns:a16="http://schemas.microsoft.com/office/drawing/2014/main" id="{7ADCE81A-E764-37F1-313C-A172510EB74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81" y="3563"/>
                        <a:ext cx="181" cy="33"/>
                      </a:xfrm>
                      <a:custGeom>
                        <a:avLst/>
                        <a:gdLst>
                          <a:gd name="T0" fmla="*/ 181 w 181"/>
                          <a:gd name="T1" fmla="*/ 33 h 33"/>
                          <a:gd name="T2" fmla="*/ 0 w 181"/>
                          <a:gd name="T3" fmla="*/ 0 h 33"/>
                          <a:gd name="T4" fmla="*/ 0 60000 65536"/>
                          <a:gd name="T5" fmla="*/ 0 60000 65536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0" t="0" r="r" b="b"/>
                        <a:pathLst>
                          <a:path w="181" h="33">
                            <a:moveTo>
                              <a:pt x="181" y="3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 type="none" w="med" len="med"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720" name="Freeform 53">
                        <a:extLst>
                          <a:ext uri="{FF2B5EF4-FFF2-40B4-BE49-F238E27FC236}">
                            <a16:creationId xmlns:a16="http://schemas.microsoft.com/office/drawing/2014/main" id="{15D298AE-3980-F512-B014-A4E7CF4C999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32" y="3464"/>
                        <a:ext cx="240" cy="152"/>
                      </a:xfrm>
                      <a:custGeom>
                        <a:avLst/>
                        <a:gdLst>
                          <a:gd name="T0" fmla="*/ 240 w 240"/>
                          <a:gd name="T1" fmla="*/ 152 h 152"/>
                          <a:gd name="T2" fmla="*/ 0 w 240"/>
                          <a:gd name="T3" fmla="*/ 0 h 152"/>
                          <a:gd name="T4" fmla="*/ 0 60000 65536"/>
                          <a:gd name="T5" fmla="*/ 0 60000 65536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0" t="0" r="r" b="b"/>
                        <a:pathLst>
                          <a:path w="240" h="152">
                            <a:moveTo>
                              <a:pt x="240" y="152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 type="none" w="med" len="med"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112716" name="Freeform 54">
                      <a:extLst>
                        <a:ext uri="{FF2B5EF4-FFF2-40B4-BE49-F238E27FC236}">
                          <a16:creationId xmlns:a16="http://schemas.microsoft.com/office/drawing/2014/main" id="{45E55354-707D-E210-5519-E41DC14C0E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40" y="3349"/>
                      <a:ext cx="232" cy="267"/>
                    </a:xfrm>
                    <a:custGeom>
                      <a:avLst/>
                      <a:gdLst>
                        <a:gd name="T0" fmla="*/ 232 w 232"/>
                        <a:gd name="T1" fmla="*/ 267 h 267"/>
                        <a:gd name="T2" fmla="*/ 0 w 232"/>
                        <a:gd name="T3" fmla="*/ 0 h 26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32" h="267">
                          <a:moveTo>
                            <a:pt x="232" y="26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FF0000"/>
                      </a:solidFill>
                      <a:round/>
                      <a:headEnd type="non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717" name="Freeform 55">
                      <a:extLst>
                        <a:ext uri="{FF2B5EF4-FFF2-40B4-BE49-F238E27FC236}">
                          <a16:creationId xmlns:a16="http://schemas.microsoft.com/office/drawing/2014/main" id="{8D5685D9-BED7-4E8B-6BD4-1FC87D4872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9" y="3259"/>
                      <a:ext cx="183" cy="357"/>
                    </a:xfrm>
                    <a:custGeom>
                      <a:avLst/>
                      <a:gdLst>
                        <a:gd name="T0" fmla="*/ 183 w 183"/>
                        <a:gd name="T1" fmla="*/ 357 h 357"/>
                        <a:gd name="T2" fmla="*/ 0 w 183"/>
                        <a:gd name="T3" fmla="*/ 0 h 35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183" h="357">
                          <a:moveTo>
                            <a:pt x="183" y="35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FF0000"/>
                      </a:solidFill>
                      <a:round/>
                      <a:headEnd type="non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718" name="Freeform 56">
                      <a:extLst>
                        <a:ext uri="{FF2B5EF4-FFF2-40B4-BE49-F238E27FC236}">
                          <a16:creationId xmlns:a16="http://schemas.microsoft.com/office/drawing/2014/main" id="{3550F5E3-1C68-1BFC-6BAF-3505FA8AA2E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72" y="3168"/>
                      <a:ext cx="100" cy="448"/>
                    </a:xfrm>
                    <a:custGeom>
                      <a:avLst/>
                      <a:gdLst>
                        <a:gd name="T0" fmla="*/ 100 w 100"/>
                        <a:gd name="T1" fmla="*/ 448 h 448"/>
                        <a:gd name="T2" fmla="*/ 0 w 100"/>
                        <a:gd name="T3" fmla="*/ 0 h 44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100" h="448">
                          <a:moveTo>
                            <a:pt x="100" y="448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FF0000"/>
                      </a:solidFill>
                      <a:round/>
                      <a:headEnd type="non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12708" name="Group 57">
                    <a:extLst>
                      <a:ext uri="{FF2B5EF4-FFF2-40B4-BE49-F238E27FC236}">
                        <a16:creationId xmlns:a16="http://schemas.microsoft.com/office/drawing/2014/main" id="{B402DF47-8585-9E96-90C1-8C5517549C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1672" y="3168"/>
                    <a:ext cx="240" cy="448"/>
                    <a:chOff x="1432" y="3168"/>
                    <a:chExt cx="240" cy="448"/>
                  </a:xfrm>
                </p:grpSpPr>
                <p:grpSp>
                  <p:nvGrpSpPr>
                    <p:cNvPr id="112709" name="Group 58">
                      <a:extLst>
                        <a:ext uri="{FF2B5EF4-FFF2-40B4-BE49-F238E27FC236}">
                          <a16:creationId xmlns:a16="http://schemas.microsoft.com/office/drawing/2014/main" id="{F898F9C5-88F2-5918-D08A-AB9800DF16D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32" y="3464"/>
                      <a:ext cx="240" cy="152"/>
                      <a:chOff x="1432" y="3464"/>
                      <a:chExt cx="240" cy="152"/>
                    </a:xfrm>
                  </p:grpSpPr>
                  <p:sp>
                    <p:nvSpPr>
                      <p:cNvPr id="112713" name="Freeform 59">
                        <a:extLst>
                          <a:ext uri="{FF2B5EF4-FFF2-40B4-BE49-F238E27FC236}">
                            <a16:creationId xmlns:a16="http://schemas.microsoft.com/office/drawing/2014/main" id="{01124907-B4CA-A35B-4A72-3EC9EDD6A0D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81" y="3563"/>
                        <a:ext cx="181" cy="33"/>
                      </a:xfrm>
                      <a:custGeom>
                        <a:avLst/>
                        <a:gdLst>
                          <a:gd name="T0" fmla="*/ 181 w 181"/>
                          <a:gd name="T1" fmla="*/ 33 h 33"/>
                          <a:gd name="T2" fmla="*/ 0 w 181"/>
                          <a:gd name="T3" fmla="*/ 0 h 33"/>
                          <a:gd name="T4" fmla="*/ 0 60000 65536"/>
                          <a:gd name="T5" fmla="*/ 0 60000 65536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0" t="0" r="r" b="b"/>
                        <a:pathLst>
                          <a:path w="181" h="33">
                            <a:moveTo>
                              <a:pt x="181" y="3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 type="none" w="med" len="med"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714" name="Freeform 60">
                        <a:extLst>
                          <a:ext uri="{FF2B5EF4-FFF2-40B4-BE49-F238E27FC236}">
                            <a16:creationId xmlns:a16="http://schemas.microsoft.com/office/drawing/2014/main" id="{3A7F6ABD-8E33-402D-9AD5-1B76D67D215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32" y="3464"/>
                        <a:ext cx="240" cy="152"/>
                      </a:xfrm>
                      <a:custGeom>
                        <a:avLst/>
                        <a:gdLst>
                          <a:gd name="T0" fmla="*/ 240 w 240"/>
                          <a:gd name="T1" fmla="*/ 152 h 152"/>
                          <a:gd name="T2" fmla="*/ 0 w 240"/>
                          <a:gd name="T3" fmla="*/ 0 h 152"/>
                          <a:gd name="T4" fmla="*/ 0 60000 65536"/>
                          <a:gd name="T5" fmla="*/ 0 60000 65536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0" t="0" r="r" b="b"/>
                        <a:pathLst>
                          <a:path w="240" h="152">
                            <a:moveTo>
                              <a:pt x="240" y="152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 type="none" w="med" len="med"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112710" name="Freeform 61">
                      <a:extLst>
                        <a:ext uri="{FF2B5EF4-FFF2-40B4-BE49-F238E27FC236}">
                          <a16:creationId xmlns:a16="http://schemas.microsoft.com/office/drawing/2014/main" id="{2830566C-1466-1049-0DF6-CC19AA47037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40" y="3349"/>
                      <a:ext cx="232" cy="267"/>
                    </a:xfrm>
                    <a:custGeom>
                      <a:avLst/>
                      <a:gdLst>
                        <a:gd name="T0" fmla="*/ 232 w 232"/>
                        <a:gd name="T1" fmla="*/ 267 h 267"/>
                        <a:gd name="T2" fmla="*/ 0 w 232"/>
                        <a:gd name="T3" fmla="*/ 0 h 26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232" h="267">
                          <a:moveTo>
                            <a:pt x="232" y="26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FF0000"/>
                      </a:solidFill>
                      <a:round/>
                      <a:headEnd type="non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711" name="Freeform 62">
                      <a:extLst>
                        <a:ext uri="{FF2B5EF4-FFF2-40B4-BE49-F238E27FC236}">
                          <a16:creationId xmlns:a16="http://schemas.microsoft.com/office/drawing/2014/main" id="{174F99EF-888E-E92E-7BB6-5E3D85FF22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9" y="3259"/>
                      <a:ext cx="183" cy="357"/>
                    </a:xfrm>
                    <a:custGeom>
                      <a:avLst/>
                      <a:gdLst>
                        <a:gd name="T0" fmla="*/ 183 w 183"/>
                        <a:gd name="T1" fmla="*/ 357 h 357"/>
                        <a:gd name="T2" fmla="*/ 0 w 183"/>
                        <a:gd name="T3" fmla="*/ 0 h 35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183" h="357">
                          <a:moveTo>
                            <a:pt x="183" y="357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FF0000"/>
                      </a:solidFill>
                      <a:round/>
                      <a:headEnd type="non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712" name="Freeform 63">
                      <a:extLst>
                        <a:ext uri="{FF2B5EF4-FFF2-40B4-BE49-F238E27FC236}">
                          <a16:creationId xmlns:a16="http://schemas.microsoft.com/office/drawing/2014/main" id="{075FE9E9-3157-AB34-5DE1-4AA048C0B9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72" y="3168"/>
                      <a:ext cx="100" cy="448"/>
                    </a:xfrm>
                    <a:custGeom>
                      <a:avLst/>
                      <a:gdLst>
                        <a:gd name="T0" fmla="*/ 100 w 100"/>
                        <a:gd name="T1" fmla="*/ 448 h 448"/>
                        <a:gd name="T2" fmla="*/ 0 w 100"/>
                        <a:gd name="T3" fmla="*/ 0 h 448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100" h="448">
                          <a:moveTo>
                            <a:pt x="100" y="448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FF0000"/>
                      </a:solidFill>
                      <a:round/>
                      <a:headEnd type="none" w="med" len="med"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</p:grpSp>
        </p:grpSp>
      </p:grpSp>
      <p:sp>
        <p:nvSpPr>
          <p:cNvPr id="112649" name="Line 64">
            <a:extLst>
              <a:ext uri="{FF2B5EF4-FFF2-40B4-BE49-F238E27FC236}">
                <a16:creationId xmlns:a16="http://schemas.microsoft.com/office/drawing/2014/main" id="{955E2080-E66B-F4D3-E0AC-D0ABFEA67A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78513" y="3944938"/>
            <a:ext cx="46037" cy="106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0" name="Line 65">
            <a:extLst>
              <a:ext uri="{FF2B5EF4-FFF2-40B4-BE49-F238E27FC236}">
                <a16:creationId xmlns:a16="http://schemas.microsoft.com/office/drawing/2014/main" id="{602AF9A6-3068-1783-7B8F-D61CE8BF1BB5}"/>
              </a:ext>
            </a:extLst>
          </p:cNvPr>
          <p:cNvSpPr>
            <a:spLocks noChangeShapeType="1"/>
          </p:cNvSpPr>
          <p:nvPr/>
        </p:nvSpPr>
        <p:spPr bwMode="auto">
          <a:xfrm rot="1966785" flipH="1">
            <a:off x="6049963" y="4111625"/>
            <a:ext cx="46037" cy="106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1" name="Line 66">
            <a:extLst>
              <a:ext uri="{FF2B5EF4-FFF2-40B4-BE49-F238E27FC236}">
                <a16:creationId xmlns:a16="http://schemas.microsoft.com/office/drawing/2014/main" id="{2E980B7D-FB22-BCCD-82E8-1D92A8475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922588"/>
            <a:ext cx="46037" cy="1063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2" name="Line 67">
            <a:extLst>
              <a:ext uri="{FF2B5EF4-FFF2-40B4-BE49-F238E27FC236}">
                <a16:creationId xmlns:a16="http://schemas.microsoft.com/office/drawing/2014/main" id="{2E5FEB3A-430A-BBAB-0128-E58B64061D1E}"/>
              </a:ext>
            </a:extLst>
          </p:cNvPr>
          <p:cNvSpPr>
            <a:spLocks noChangeShapeType="1"/>
          </p:cNvSpPr>
          <p:nvPr/>
        </p:nvSpPr>
        <p:spPr bwMode="auto">
          <a:xfrm rot="1792945" flipH="1">
            <a:off x="4754563" y="3108325"/>
            <a:ext cx="47625" cy="1063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3" name="Line 68">
            <a:extLst>
              <a:ext uri="{FF2B5EF4-FFF2-40B4-BE49-F238E27FC236}">
                <a16:creationId xmlns:a16="http://schemas.microsoft.com/office/drawing/2014/main" id="{B478C869-6BA6-1F29-956F-4075F5A67B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29275" y="2209800"/>
            <a:ext cx="185738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4" name="Line 69">
            <a:extLst>
              <a:ext uri="{FF2B5EF4-FFF2-40B4-BE49-F238E27FC236}">
                <a16:creationId xmlns:a16="http://schemas.microsoft.com/office/drawing/2014/main" id="{A304F21B-61FB-A0A1-06EE-12046F2DEA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7375" y="2316163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5" name="Line 70">
            <a:extLst>
              <a:ext uri="{FF2B5EF4-FFF2-40B4-BE49-F238E27FC236}">
                <a16:creationId xmlns:a16="http://schemas.microsoft.com/office/drawing/2014/main" id="{73169556-8F03-9ECF-5C4E-E90473F63F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1350" y="2420938"/>
            <a:ext cx="187325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6" name="Line 71">
            <a:extLst>
              <a:ext uri="{FF2B5EF4-FFF2-40B4-BE49-F238E27FC236}">
                <a16:creationId xmlns:a16="http://schemas.microsoft.com/office/drawing/2014/main" id="{CDC4B5C0-65D2-2BB3-B4D1-CF03D642E7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5013" y="2473325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7" name="Line 72">
            <a:extLst>
              <a:ext uri="{FF2B5EF4-FFF2-40B4-BE49-F238E27FC236}">
                <a16:creationId xmlns:a16="http://schemas.microsoft.com/office/drawing/2014/main" id="{CFF8AEE0-6D95-DF28-F2C3-EED32D7705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8675" y="2527300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8" name="Line 73">
            <a:extLst>
              <a:ext uri="{FF2B5EF4-FFF2-40B4-BE49-F238E27FC236}">
                <a16:creationId xmlns:a16="http://schemas.microsoft.com/office/drawing/2014/main" id="{746BEB26-2440-668A-E0FD-03F94F1289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42025" y="2562225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9" name="Line 74">
            <a:extLst>
              <a:ext uri="{FF2B5EF4-FFF2-40B4-BE49-F238E27FC236}">
                <a16:creationId xmlns:a16="http://schemas.microsoft.com/office/drawing/2014/main" id="{E6954086-72A9-44D8-D5EA-211E116CBD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850" y="2589213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0" name="Line 75">
            <a:extLst>
              <a:ext uri="{FF2B5EF4-FFF2-40B4-BE49-F238E27FC236}">
                <a16:creationId xmlns:a16="http://schemas.microsoft.com/office/drawing/2014/main" id="{9885A692-0DA0-B901-372B-0DCBE3A175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3013" y="2597150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1" name="Line 76">
            <a:extLst>
              <a:ext uri="{FF2B5EF4-FFF2-40B4-BE49-F238E27FC236}">
                <a16:creationId xmlns:a16="http://schemas.microsoft.com/office/drawing/2014/main" id="{D93B8AB5-19E7-8D45-001B-00D9D4BD59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8588" y="2606675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2" name="Line 77">
            <a:extLst>
              <a:ext uri="{FF2B5EF4-FFF2-40B4-BE49-F238E27FC236}">
                <a16:creationId xmlns:a16="http://schemas.microsoft.com/office/drawing/2014/main" id="{65CB72B2-3374-16EF-46AB-8C985387F0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2100" y="2614613"/>
            <a:ext cx="187325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3" name="Line 78">
            <a:extLst>
              <a:ext uri="{FF2B5EF4-FFF2-40B4-BE49-F238E27FC236}">
                <a16:creationId xmlns:a16="http://schemas.microsoft.com/office/drawing/2014/main" id="{80EBE514-D33B-7502-6A32-D91CFD1B9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5450" y="2668588"/>
            <a:ext cx="185738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4" name="Line 79">
            <a:extLst>
              <a:ext uri="{FF2B5EF4-FFF2-40B4-BE49-F238E27FC236}">
                <a16:creationId xmlns:a16="http://schemas.microsoft.com/office/drawing/2014/main" id="{7811EDE5-498E-D29F-9DBB-60C55B9BCA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3400" y="2720975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5" name="Line 80">
            <a:extLst>
              <a:ext uri="{FF2B5EF4-FFF2-40B4-BE49-F238E27FC236}">
                <a16:creationId xmlns:a16="http://schemas.microsoft.com/office/drawing/2014/main" id="{D73B2F51-37C0-6722-BB0A-F04C454198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69125" y="2782888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6" name="Line 81">
            <a:extLst>
              <a:ext uri="{FF2B5EF4-FFF2-40B4-BE49-F238E27FC236}">
                <a16:creationId xmlns:a16="http://schemas.microsoft.com/office/drawing/2014/main" id="{5A3E31D1-BA4E-E067-626F-F064B47F48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46913" y="2862263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7" name="Line 82">
            <a:extLst>
              <a:ext uri="{FF2B5EF4-FFF2-40B4-BE49-F238E27FC236}">
                <a16:creationId xmlns:a16="http://schemas.microsoft.com/office/drawing/2014/main" id="{3175B0EC-1DA8-4A3D-887F-D0192F28C3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0413" y="2949575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8" name="Line 83">
            <a:extLst>
              <a:ext uri="{FF2B5EF4-FFF2-40B4-BE49-F238E27FC236}">
                <a16:creationId xmlns:a16="http://schemas.microsoft.com/office/drawing/2014/main" id="{CAE1B3C5-365C-8AF9-EFE4-6B73653165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3055938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9" name="Line 84">
            <a:extLst>
              <a:ext uri="{FF2B5EF4-FFF2-40B4-BE49-F238E27FC236}">
                <a16:creationId xmlns:a16="http://schemas.microsoft.com/office/drawing/2014/main" id="{CD4BB621-34D2-88D1-827B-8207170976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96138" y="3160713"/>
            <a:ext cx="187325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0" name="Line 85">
            <a:extLst>
              <a:ext uri="{FF2B5EF4-FFF2-40B4-BE49-F238E27FC236}">
                <a16:creationId xmlns:a16="http://schemas.microsoft.com/office/drawing/2014/main" id="{72170AB1-14F1-3C18-DF6B-F4A25974F6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4238" y="3267075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1" name="Line 86">
            <a:extLst>
              <a:ext uri="{FF2B5EF4-FFF2-40B4-BE49-F238E27FC236}">
                <a16:creationId xmlns:a16="http://schemas.microsoft.com/office/drawing/2014/main" id="{DF14D34B-162F-3BCD-5904-71ED106823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65988" y="3371850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2" name="Line 87">
            <a:extLst>
              <a:ext uri="{FF2B5EF4-FFF2-40B4-BE49-F238E27FC236}">
                <a16:creationId xmlns:a16="http://schemas.microsoft.com/office/drawing/2014/main" id="{A454EDAB-B66C-4DCE-0D2B-AF434CC763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97738" y="3478213"/>
            <a:ext cx="185737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3" name="Line 88">
            <a:extLst>
              <a:ext uri="{FF2B5EF4-FFF2-40B4-BE49-F238E27FC236}">
                <a16:creationId xmlns:a16="http://schemas.microsoft.com/office/drawing/2014/main" id="{8338B509-513B-0D64-2A20-A3C981D505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2025" y="3584575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4" name="Line 89">
            <a:extLst>
              <a:ext uri="{FF2B5EF4-FFF2-40B4-BE49-F238E27FC236}">
                <a16:creationId xmlns:a16="http://schemas.microsoft.com/office/drawing/2014/main" id="{338CDCEC-AC01-AB3A-17F0-B07A74CAC1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7900" y="3689350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5" name="Line 90">
            <a:extLst>
              <a:ext uri="{FF2B5EF4-FFF2-40B4-BE49-F238E27FC236}">
                <a16:creationId xmlns:a16="http://schemas.microsoft.com/office/drawing/2014/main" id="{DA539717-7C5F-EB62-1A2C-FA2FFA7E3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9650" y="3786188"/>
            <a:ext cx="187325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6" name="Line 91">
            <a:extLst>
              <a:ext uri="{FF2B5EF4-FFF2-40B4-BE49-F238E27FC236}">
                <a16:creationId xmlns:a16="http://schemas.microsoft.com/office/drawing/2014/main" id="{3C2F19F8-B82D-A940-20D3-F6880F003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21563" y="3875088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7" name="Line 92">
            <a:extLst>
              <a:ext uri="{FF2B5EF4-FFF2-40B4-BE49-F238E27FC236}">
                <a16:creationId xmlns:a16="http://schemas.microsoft.com/office/drawing/2014/main" id="{6B25AA88-951D-ECA3-CE6B-353B2F11E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9350" y="3954463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8" name="Line 93">
            <a:extLst>
              <a:ext uri="{FF2B5EF4-FFF2-40B4-BE49-F238E27FC236}">
                <a16:creationId xmlns:a16="http://schemas.microsoft.com/office/drawing/2014/main" id="{8A31895D-17C3-3C88-6127-89F83AB029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6825" y="3997325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9" name="Line 94">
            <a:extLst>
              <a:ext uri="{FF2B5EF4-FFF2-40B4-BE49-F238E27FC236}">
                <a16:creationId xmlns:a16="http://schemas.microsoft.com/office/drawing/2014/main" id="{6EB8C632-0732-768E-E6D4-6032406DDF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6525" y="4033838"/>
            <a:ext cx="1873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0" name="Line 95">
            <a:extLst>
              <a:ext uri="{FF2B5EF4-FFF2-40B4-BE49-F238E27FC236}">
                <a16:creationId xmlns:a16="http://schemas.microsoft.com/office/drawing/2014/main" id="{69043917-17DE-4B45-EF28-FB8E5E21ED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97813" y="4041775"/>
            <a:ext cx="187325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1" name="Line 96">
            <a:extLst>
              <a:ext uri="{FF2B5EF4-FFF2-40B4-BE49-F238E27FC236}">
                <a16:creationId xmlns:a16="http://schemas.microsoft.com/office/drawing/2014/main" id="{503FC17D-B433-8968-DC5F-109416CBF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53388" y="4059238"/>
            <a:ext cx="187325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2" name="Line 97">
            <a:extLst>
              <a:ext uri="{FF2B5EF4-FFF2-40B4-BE49-F238E27FC236}">
                <a16:creationId xmlns:a16="http://schemas.microsoft.com/office/drawing/2014/main" id="{F4AD4147-A39F-89A0-A300-65FBF5F30E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99450" y="4092575"/>
            <a:ext cx="13335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3" name="Text Box 98">
            <a:extLst>
              <a:ext uri="{FF2B5EF4-FFF2-40B4-BE49-F238E27FC236}">
                <a16:creationId xmlns:a16="http://schemas.microsoft.com/office/drawing/2014/main" id="{B52FDB28-D0CA-21C4-3910-5CFC88256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124200"/>
            <a:ext cx="3352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 b="1"/>
              <a:t>Radiazione elettromagnetica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400" b="1"/>
              <a:t>di un corpo nero (</a:t>
            </a:r>
            <a:r>
              <a:rPr lang="it-IT" altLang="it-IT" sz="1400" b="1" i="1"/>
              <a:t>cos </a:t>
            </a:r>
            <a:r>
              <a:rPr lang="it-IT" altLang="it-IT" sz="1400" b="1" i="1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it-IT" altLang="it-IT" sz="1400" b="1" i="1" baseline="-3000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it-IT" altLang="it-IT" sz="1400" b="1" i="1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it-IT" altLang="it-IT" sz="1400" b="1" i="1"/>
              <a:t>&gt; </a:t>
            </a:r>
            <a:r>
              <a:rPr lang="it-IT" altLang="it-IT" sz="1400" b="1"/>
              <a:t>1</a:t>
            </a:r>
            <a:r>
              <a:rPr lang="it-IT" altLang="it-IT" sz="1400" b="1" i="1"/>
              <a:t> </a:t>
            </a:r>
            <a:r>
              <a:rPr lang="it-IT" altLang="it-IT" sz="1400" b="1"/>
              <a:t>)</a:t>
            </a:r>
          </a:p>
        </p:txBody>
      </p:sp>
      <p:sp>
        <p:nvSpPr>
          <p:cNvPr id="112684" name="Text Box 99">
            <a:extLst>
              <a:ext uri="{FF2B5EF4-FFF2-40B4-BE49-F238E27FC236}">
                <a16:creationId xmlns:a16="http://schemas.microsoft.com/office/drawing/2014/main" id="{3CC18BB8-8EDA-65FE-6793-2F0E2012D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267200"/>
            <a:ext cx="3352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 b="1"/>
              <a:t>Radiazione elettromagnetica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400" b="1"/>
              <a:t>di un corpo materiale (</a:t>
            </a:r>
            <a:r>
              <a:rPr lang="it-IT" altLang="it-IT" sz="1400" b="1" i="1"/>
              <a:t>cos </a:t>
            </a:r>
            <a:r>
              <a:rPr lang="it-IT" altLang="it-IT" sz="1400" b="1" i="1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it-IT" altLang="it-IT" sz="1400" b="1" i="1" baseline="-3000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it-IT" altLang="it-IT" sz="1400" b="1" i="1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it-IT" altLang="it-IT" sz="1400" b="1" i="1"/>
              <a:t> &gt; </a:t>
            </a:r>
            <a:r>
              <a:rPr lang="it-IT" altLang="it-IT" sz="1400" b="1"/>
              <a:t>1</a:t>
            </a:r>
            <a:r>
              <a:rPr lang="it-IT" altLang="it-IT" sz="1400" b="1" i="1"/>
              <a:t> , </a:t>
            </a:r>
            <a:r>
              <a:rPr lang="it-IT" altLang="it-IT" sz="1400" b="1" i="1"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it-IT" altLang="it-IT" sz="1400" b="1" i="1" baseline="-3000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it-IT" altLang="it-IT" sz="1400" b="1" i="1"/>
              <a:t> </a:t>
            </a:r>
            <a:r>
              <a:rPr lang="it-IT" altLang="it-IT" sz="1400" b="1"/>
              <a:t>)</a:t>
            </a:r>
          </a:p>
        </p:txBody>
      </p:sp>
      <p:sp>
        <p:nvSpPr>
          <p:cNvPr id="112685" name="Text Box 100">
            <a:extLst>
              <a:ext uri="{FF2B5EF4-FFF2-40B4-BE49-F238E27FC236}">
                <a16:creationId xmlns:a16="http://schemas.microsoft.com/office/drawing/2014/main" id="{DC75A88F-856A-2465-45B0-6493BAAE7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410200"/>
            <a:ext cx="33528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 b="1"/>
              <a:t>Radiazione corpuscolare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400" b="1"/>
              <a:t>di un corpo materiale (</a:t>
            </a:r>
            <a:r>
              <a:rPr lang="it-IT" altLang="it-IT" sz="1400" b="1" i="1"/>
              <a:t>cos </a:t>
            </a:r>
            <a:r>
              <a:rPr lang="it-IT" altLang="it-IT" sz="1400" b="1" i="1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it-IT" altLang="it-IT" sz="1400" b="1" i="1" baseline="-30000"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it-IT" altLang="it-IT" sz="1400" b="1" i="1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it-IT" altLang="it-IT" sz="1400" b="1" i="1"/>
              <a:t>= </a:t>
            </a:r>
            <a:r>
              <a:rPr lang="it-IT" altLang="it-IT" sz="1400" b="1"/>
              <a:t>1</a:t>
            </a:r>
            <a:r>
              <a:rPr lang="it-IT" altLang="it-IT" sz="1400" b="1" i="1"/>
              <a:t> </a:t>
            </a:r>
            <a:r>
              <a:rPr lang="it-IT" altLang="it-IT" sz="1400" b="1"/>
              <a:t>)</a:t>
            </a:r>
          </a:p>
        </p:txBody>
      </p:sp>
      <p:graphicFrame>
        <p:nvGraphicFramePr>
          <p:cNvPr id="112686" name="Object 101">
            <a:extLst>
              <a:ext uri="{FF2B5EF4-FFF2-40B4-BE49-F238E27FC236}">
                <a16:creationId xmlns:a16="http://schemas.microsoft.com/office/drawing/2014/main" id="{447229E4-F2C2-1B99-920A-933B04C14A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4663" y="2133600"/>
          <a:ext cx="325913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45369" imgH="406224" progId="Equation.3">
                  <p:embed/>
                </p:oleObj>
              </mc:Choice>
              <mc:Fallback>
                <p:oleObj name="Equation" r:id="rId2" imgW="2145369" imgH="406224" progId="Equation.3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3" y="2133600"/>
                        <a:ext cx="3259137" cy="615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7" name="Line 102">
            <a:extLst>
              <a:ext uri="{FF2B5EF4-FFF2-40B4-BE49-F238E27FC236}">
                <a16:creationId xmlns:a16="http://schemas.microsoft.com/office/drawing/2014/main" id="{B5DFC46A-8EE8-EEA7-5550-B8F22CF97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4290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8" name="Line 103">
            <a:extLst>
              <a:ext uri="{FF2B5EF4-FFF2-40B4-BE49-F238E27FC236}">
                <a16:creationId xmlns:a16="http://schemas.microsoft.com/office/drawing/2014/main" id="{6345A71B-1023-A638-CDB3-CD015A3CA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45720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9" name="Line 104">
            <a:extLst>
              <a:ext uri="{FF2B5EF4-FFF2-40B4-BE49-F238E27FC236}">
                <a16:creationId xmlns:a16="http://schemas.microsoft.com/office/drawing/2014/main" id="{46FE2344-CCF1-A9A8-83C6-DEFFE11FAC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715000"/>
            <a:ext cx="3581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12690" name="Group 105">
            <a:extLst>
              <a:ext uri="{FF2B5EF4-FFF2-40B4-BE49-F238E27FC236}">
                <a16:creationId xmlns:a16="http://schemas.microsoft.com/office/drawing/2014/main" id="{DE48DE1F-BB61-C24E-A664-BAB170EF5257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743200"/>
            <a:ext cx="304800" cy="2971800"/>
            <a:chOff x="480" y="1728"/>
            <a:chExt cx="192" cy="1872"/>
          </a:xfrm>
        </p:grpSpPr>
        <p:sp>
          <p:nvSpPr>
            <p:cNvPr id="112693" name="Line 106">
              <a:extLst>
                <a:ext uri="{FF2B5EF4-FFF2-40B4-BE49-F238E27FC236}">
                  <a16:creationId xmlns:a16="http://schemas.microsoft.com/office/drawing/2014/main" id="{86B07DC4-81D5-1873-27E7-7B02BA345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728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694" name="Line 107">
              <a:extLst>
                <a:ext uri="{FF2B5EF4-FFF2-40B4-BE49-F238E27FC236}">
                  <a16:creationId xmlns:a16="http://schemas.microsoft.com/office/drawing/2014/main" id="{B6071183-7716-EAA7-D827-D696706AED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728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695" name="Line 108">
              <a:extLst>
                <a:ext uri="{FF2B5EF4-FFF2-40B4-BE49-F238E27FC236}">
                  <a16:creationId xmlns:a16="http://schemas.microsoft.com/office/drawing/2014/main" id="{25388E89-C1D3-31B7-36EA-C35C612A1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728"/>
              <a:ext cx="0" cy="18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2691" name="Text Box 109">
            <a:extLst>
              <a:ext uri="{FF2B5EF4-FFF2-40B4-BE49-F238E27FC236}">
                <a16:creationId xmlns:a16="http://schemas.microsoft.com/office/drawing/2014/main" id="{86114CB7-9360-4F69-9993-975A96EC1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324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112692" name="Text Box 110">
            <a:extLst>
              <a:ext uri="{FF2B5EF4-FFF2-40B4-BE49-F238E27FC236}">
                <a16:creationId xmlns:a16="http://schemas.microsoft.com/office/drawing/2014/main" id="{70F4824E-AC57-29D4-4137-034EDEA59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5532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numero diapositiva 3">
            <a:extLst>
              <a:ext uri="{FF2B5EF4-FFF2-40B4-BE49-F238E27FC236}">
                <a16:creationId xmlns:a16="http://schemas.microsoft.com/office/drawing/2014/main" id="{0E381D60-AFE3-C54A-1E6A-4CD17638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532FEF-2C66-42A1-8A09-8219E137A71E}" type="slidenum">
              <a:rPr lang="it-IT" altLang="it-IT" sz="1400"/>
              <a:pPr/>
              <a:t>3</a:t>
            </a:fld>
            <a:endParaRPr lang="it-IT" altLang="it-IT" sz="14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C1502328-AFA5-F492-AF71-49609B7D6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461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701074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83972" name="Text Box 3">
            <a:extLst>
              <a:ext uri="{FF2B5EF4-FFF2-40B4-BE49-F238E27FC236}">
                <a16:creationId xmlns:a16="http://schemas.microsoft.com/office/drawing/2014/main" id="{585EF948-F6BF-6300-1385-EC312EDAA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800" b="1" u="sng">
                <a:solidFill>
                  <a:srgbClr val="FF0000"/>
                </a:solidFill>
              </a:rPr>
              <a:t>Metodo</a:t>
            </a:r>
            <a:endParaRPr lang="it-IT" altLang="it-IT" sz="2800" b="1"/>
          </a:p>
        </p:txBody>
      </p:sp>
      <p:sp>
        <p:nvSpPr>
          <p:cNvPr id="83973" name="Rectangle 4">
            <a:extLst>
              <a:ext uri="{FF2B5EF4-FFF2-40B4-BE49-F238E27FC236}">
                <a16:creationId xmlns:a16="http://schemas.microsoft.com/office/drawing/2014/main" id="{E47F6F58-64B1-2DC8-6ACD-1D740CB2A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23900"/>
            <a:ext cx="5410200" cy="1485900"/>
          </a:xfrm>
          <a:prstGeom prst="rect">
            <a:avLst/>
          </a:prstGeom>
          <a:solidFill>
            <a:srgbClr val="CCFFFF">
              <a:alpha val="50195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b="1"/>
              <a:t>Analisi delle ipotesi di John Jackson</a:t>
            </a:r>
          </a:p>
          <a:p>
            <a:pPr algn="ctr">
              <a:spcBef>
                <a:spcPct val="50000"/>
              </a:spcBef>
            </a:pPr>
            <a:r>
              <a:rPr lang="it-IT" altLang="it-IT" b="1"/>
              <a:t> Definizione di ipotesi di lavoro </a:t>
            </a:r>
          </a:p>
          <a:p>
            <a:pPr algn="ctr">
              <a:spcBef>
                <a:spcPct val="50000"/>
              </a:spcBef>
            </a:pPr>
            <a:r>
              <a:rPr lang="it-IT" altLang="it-IT" b="1"/>
              <a:t>Traduzione delle ipotesi in formule</a:t>
            </a:r>
          </a:p>
        </p:txBody>
      </p:sp>
      <p:sp>
        <p:nvSpPr>
          <p:cNvPr id="83974" name="Rectangle 5">
            <a:extLst>
              <a:ext uri="{FF2B5EF4-FFF2-40B4-BE49-F238E27FC236}">
                <a16:creationId xmlns:a16="http://schemas.microsoft.com/office/drawing/2014/main" id="{D31818EA-C194-5422-A10F-26F4AE58A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608263"/>
            <a:ext cx="2895600" cy="1277937"/>
          </a:xfrm>
          <a:prstGeom prst="rect">
            <a:avLst/>
          </a:prstGeom>
          <a:solidFill>
            <a:srgbClr val="FFFF99">
              <a:alpha val="50195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altLang="it-IT" b="1"/>
              <a:t>Verifica e definizione sperimentale della relazione distanza-luminanza</a:t>
            </a:r>
          </a:p>
        </p:txBody>
      </p:sp>
      <p:sp>
        <p:nvSpPr>
          <p:cNvPr id="83975" name="Rectangle 6">
            <a:extLst>
              <a:ext uri="{FF2B5EF4-FFF2-40B4-BE49-F238E27FC236}">
                <a16:creationId xmlns:a16="http://schemas.microsoft.com/office/drawing/2014/main" id="{AF6E8827-429C-25AA-C6E1-CB4E3E3B9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682875"/>
            <a:ext cx="2667000" cy="1206500"/>
          </a:xfrm>
          <a:prstGeom prst="rect">
            <a:avLst/>
          </a:prstGeom>
          <a:solidFill>
            <a:srgbClr val="99CCFF">
              <a:alpha val="50195"/>
            </a:srgbClr>
          </a:solidFill>
          <a:ln w="38100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altLang="it-IT" b="1"/>
              <a:t>Sviluppo di un metodo di calcolo e procedure per il calcolo</a:t>
            </a:r>
          </a:p>
        </p:txBody>
      </p:sp>
      <p:sp>
        <p:nvSpPr>
          <p:cNvPr id="83976" name="Rectangle 7">
            <a:extLst>
              <a:ext uri="{FF2B5EF4-FFF2-40B4-BE49-F238E27FC236}">
                <a16:creationId xmlns:a16="http://schemas.microsoft.com/office/drawing/2014/main" id="{519B76D6-A216-3FB4-805B-D91F9ED06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127500"/>
            <a:ext cx="2133600" cy="901700"/>
          </a:xfrm>
          <a:prstGeom prst="rect">
            <a:avLst/>
          </a:prstGeom>
          <a:solidFill>
            <a:srgbClr val="CCFFFF">
              <a:alpha val="50195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altLang="it-IT" b="1"/>
              <a:t>Scelta di 7 sezioni caratteristiche</a:t>
            </a:r>
          </a:p>
        </p:txBody>
      </p:sp>
      <p:sp>
        <p:nvSpPr>
          <p:cNvPr id="83977" name="Rectangle 8">
            <a:extLst>
              <a:ext uri="{FF2B5EF4-FFF2-40B4-BE49-F238E27FC236}">
                <a16:creationId xmlns:a16="http://schemas.microsoft.com/office/drawing/2014/main" id="{F306469C-7103-C43D-0609-A9780FEF5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302250"/>
            <a:ext cx="6781800" cy="717550"/>
          </a:xfrm>
          <a:prstGeom prst="rect">
            <a:avLst/>
          </a:prstGeom>
          <a:solidFill>
            <a:srgbClr val="FFCC99">
              <a:alpha val="50195"/>
            </a:srgbClr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200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it-IT" altLang="it-IT" b="1"/>
              <a:t>Calcolo dei profili di luminanza nelle sezioni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it-IT" altLang="it-IT" b="1"/>
              <a:t>Confronto fra profili misurati e calcolati</a:t>
            </a:r>
          </a:p>
        </p:txBody>
      </p:sp>
      <p:sp>
        <p:nvSpPr>
          <p:cNvPr id="83978" name="AutoShape 9">
            <a:extLst>
              <a:ext uri="{FF2B5EF4-FFF2-40B4-BE49-F238E27FC236}">
                <a16:creationId xmlns:a16="http://schemas.microsoft.com/office/drawing/2014/main" id="{DB5B571E-A581-FFC1-A92C-8026CED498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41006" y="2336007"/>
            <a:ext cx="433387" cy="228600"/>
          </a:xfrm>
          <a:prstGeom prst="rightArrow">
            <a:avLst>
              <a:gd name="adj1" fmla="val 50000"/>
              <a:gd name="adj2" fmla="val 47396"/>
            </a:avLst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83979" name="Rectangle 10">
            <a:extLst>
              <a:ext uri="{FF2B5EF4-FFF2-40B4-BE49-F238E27FC236}">
                <a16:creationId xmlns:a16="http://schemas.microsoft.com/office/drawing/2014/main" id="{C9EEF486-4E98-1C04-1C56-4D7588697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6332538"/>
            <a:ext cx="3302000" cy="449262"/>
          </a:xfrm>
          <a:prstGeom prst="rect">
            <a:avLst/>
          </a:prstGeom>
          <a:solidFill>
            <a:srgbClr val="FF9900">
              <a:alpha val="50195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Discussione dei risultati</a:t>
            </a:r>
          </a:p>
        </p:txBody>
      </p:sp>
      <p:sp>
        <p:nvSpPr>
          <p:cNvPr id="83980" name="AutoShape 11">
            <a:extLst>
              <a:ext uri="{FF2B5EF4-FFF2-40B4-BE49-F238E27FC236}">
                <a16:creationId xmlns:a16="http://schemas.microsoft.com/office/drawing/2014/main" id="{44DD23FE-805D-39D5-761D-FB8A77CFB6B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91200" y="32004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CC00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83981" name="AutoShape 12">
            <a:extLst>
              <a:ext uri="{FF2B5EF4-FFF2-40B4-BE49-F238E27FC236}">
                <a16:creationId xmlns:a16="http://schemas.microsoft.com/office/drawing/2014/main" id="{7294529A-F201-BCA0-59EE-94FD3A895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495800"/>
            <a:ext cx="1981200" cy="228600"/>
          </a:xfrm>
          <a:prstGeom prst="rightArrow">
            <a:avLst>
              <a:gd name="adj1" fmla="val 50000"/>
              <a:gd name="adj2" fmla="val 216667"/>
            </a:avLst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83982" name="AutoShape 13">
            <a:extLst>
              <a:ext uri="{FF2B5EF4-FFF2-40B4-BE49-F238E27FC236}">
                <a16:creationId xmlns:a16="http://schemas.microsoft.com/office/drawing/2014/main" id="{C44CA293-09A7-2D50-66A3-B1BACD5F894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267200" y="5867400"/>
            <a:ext cx="304800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83983" name="AutoShape 14">
            <a:extLst>
              <a:ext uri="{FF2B5EF4-FFF2-40B4-BE49-F238E27FC236}">
                <a16:creationId xmlns:a16="http://schemas.microsoft.com/office/drawing/2014/main" id="{981CC0D6-FE0A-4050-4CB8-0D12D51F76F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733800" y="4343400"/>
            <a:ext cx="1371600" cy="4572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9900">
              <a:alpha val="50195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numero diapositiva 3">
            <a:extLst>
              <a:ext uri="{FF2B5EF4-FFF2-40B4-BE49-F238E27FC236}">
                <a16:creationId xmlns:a16="http://schemas.microsoft.com/office/drawing/2014/main" id="{672A29DA-63C0-2B20-7747-1BEF576F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CC0739-7A08-4FF6-A5DD-3731A2D8879A}" type="slidenum">
              <a:rPr lang="it-IT" altLang="it-IT" sz="1400"/>
              <a:pPr/>
              <a:t>30</a:t>
            </a:fld>
            <a:endParaRPr lang="it-IT" altLang="it-IT" sz="1400"/>
          </a:p>
        </p:txBody>
      </p:sp>
      <p:sp>
        <p:nvSpPr>
          <p:cNvPr id="217090" name="Text Box 2">
            <a:extLst>
              <a:ext uri="{FF2B5EF4-FFF2-40B4-BE49-F238E27FC236}">
                <a16:creationId xmlns:a16="http://schemas.microsoft.com/office/drawing/2014/main" id="{3BFEAA77-4A25-4F83-B314-EE24DF429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METODO DI INDAGINE</a:t>
            </a:r>
          </a:p>
        </p:txBody>
      </p:sp>
      <p:sp>
        <p:nvSpPr>
          <p:cNvPr id="113668" name="Text Box 3">
            <a:extLst>
              <a:ext uri="{FF2B5EF4-FFF2-40B4-BE49-F238E27FC236}">
                <a16:creationId xmlns:a16="http://schemas.microsoft.com/office/drawing/2014/main" id="{E033EDE7-5A02-23F0-A20C-AC61EAB57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73275"/>
            <a:ext cx="2514600" cy="790575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200"/>
              <a:t>Creazione di un nuovo software</a:t>
            </a:r>
          </a:p>
        </p:txBody>
      </p:sp>
      <p:sp>
        <p:nvSpPr>
          <p:cNvPr id="113669" name="Text Box 4">
            <a:extLst>
              <a:ext uri="{FF2B5EF4-FFF2-40B4-BE49-F238E27FC236}">
                <a16:creationId xmlns:a16="http://schemas.microsoft.com/office/drawing/2014/main" id="{CAD46AA7-B556-9F61-0515-BF0C7078D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67075"/>
            <a:ext cx="2514600" cy="790575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200"/>
              <a:t>Taratura del nuovo software</a:t>
            </a:r>
          </a:p>
        </p:txBody>
      </p:sp>
      <p:grpSp>
        <p:nvGrpSpPr>
          <p:cNvPr id="113670" name="Group 5">
            <a:extLst>
              <a:ext uri="{FF2B5EF4-FFF2-40B4-BE49-F238E27FC236}">
                <a16:creationId xmlns:a16="http://schemas.microsoft.com/office/drawing/2014/main" id="{02C11804-4B11-D5A1-DF9D-FFEE09201EFF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419600"/>
            <a:ext cx="2362200" cy="1143000"/>
            <a:chOff x="432" y="2688"/>
            <a:chExt cx="1488" cy="720"/>
          </a:xfrm>
        </p:grpSpPr>
        <p:sp>
          <p:nvSpPr>
            <p:cNvPr id="113712" name="AutoShape 6">
              <a:extLst>
                <a:ext uri="{FF2B5EF4-FFF2-40B4-BE49-F238E27FC236}">
                  <a16:creationId xmlns:a16="http://schemas.microsoft.com/office/drawing/2014/main" id="{2E61D7FA-23BE-D267-5B8C-4D3EC922F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688"/>
              <a:ext cx="1488" cy="720"/>
            </a:xfrm>
            <a:prstGeom prst="diamond">
              <a:avLst/>
            </a:prstGeom>
            <a:solidFill>
              <a:srgbClr val="CCEC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3713" name="Text Box 7">
              <a:extLst>
                <a:ext uri="{FF2B5EF4-FFF2-40B4-BE49-F238E27FC236}">
                  <a16:creationId xmlns:a16="http://schemas.microsoft.com/office/drawing/2014/main" id="{C483215E-A4BA-C876-232B-BAE0B37A4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" y="2928"/>
              <a:ext cx="105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it-IT" altLang="it-IT" sz="2000"/>
                <a:t>Confronto con</a:t>
              </a:r>
            </a:p>
            <a:p>
              <a:pPr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it-IT" altLang="it-IT" sz="2000"/>
                <a:t>altro software</a:t>
              </a:r>
            </a:p>
          </p:txBody>
        </p:sp>
      </p:grpSp>
      <p:sp>
        <p:nvSpPr>
          <p:cNvPr id="113671" name="Text Box 8">
            <a:extLst>
              <a:ext uri="{FF2B5EF4-FFF2-40B4-BE49-F238E27FC236}">
                <a16:creationId xmlns:a16="http://schemas.microsoft.com/office/drawing/2014/main" id="{EFC40E78-4BC3-AC5E-3EED-3BC4E09A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34075"/>
            <a:ext cx="2514600" cy="4556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200"/>
              <a:t>APPLICAZIONE</a:t>
            </a:r>
          </a:p>
        </p:txBody>
      </p:sp>
      <p:sp>
        <p:nvSpPr>
          <p:cNvPr id="113672" name="Rectangle 9">
            <a:extLst>
              <a:ext uri="{FF2B5EF4-FFF2-40B4-BE49-F238E27FC236}">
                <a16:creationId xmlns:a16="http://schemas.microsoft.com/office/drawing/2014/main" id="{3D22F70C-F38B-880A-31F0-65C55795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723900"/>
            <a:ext cx="4419600" cy="5943600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3673" name="Text Box 10">
            <a:extLst>
              <a:ext uri="{FF2B5EF4-FFF2-40B4-BE49-F238E27FC236}">
                <a16:creationId xmlns:a16="http://schemas.microsoft.com/office/drawing/2014/main" id="{473C859A-AFEA-9176-75A5-3229676C5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838200"/>
            <a:ext cx="3733800" cy="37623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/>
              <a:t>Scelta della modalità d’irradiazione</a:t>
            </a:r>
          </a:p>
        </p:txBody>
      </p:sp>
      <p:sp>
        <p:nvSpPr>
          <p:cNvPr id="113674" name="Text Box 11">
            <a:extLst>
              <a:ext uri="{FF2B5EF4-FFF2-40B4-BE49-F238E27FC236}">
                <a16:creationId xmlns:a16="http://schemas.microsoft.com/office/drawing/2014/main" id="{88EC7ACC-C08D-1943-ADB1-F7EDC82D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447800"/>
            <a:ext cx="3733800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/>
              <a:t>Confronto tra i risultati ottenuti con il nuovo software e con Esarad</a:t>
            </a:r>
          </a:p>
        </p:txBody>
      </p:sp>
      <p:sp>
        <p:nvSpPr>
          <p:cNvPr id="113675" name="Text Box 12">
            <a:extLst>
              <a:ext uri="{FF2B5EF4-FFF2-40B4-BE49-F238E27FC236}">
                <a16:creationId xmlns:a16="http://schemas.microsoft.com/office/drawing/2014/main" id="{2625A342-4DE5-4C79-56DF-22063C308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048000"/>
            <a:ext cx="4038600" cy="650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/>
              <a:t>Confronto tra i risultati delle simulazioni numeriche e le immagini reali</a:t>
            </a:r>
          </a:p>
        </p:txBody>
      </p:sp>
      <p:sp>
        <p:nvSpPr>
          <p:cNvPr id="113676" name="AutoShape 13">
            <a:extLst>
              <a:ext uri="{FF2B5EF4-FFF2-40B4-BE49-F238E27FC236}">
                <a16:creationId xmlns:a16="http://schemas.microsoft.com/office/drawing/2014/main" id="{4EC58C63-176C-CAD3-DD8F-207A4A5C1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362200"/>
            <a:ext cx="457200" cy="1524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113677" name="Group 14">
            <a:extLst>
              <a:ext uri="{FF2B5EF4-FFF2-40B4-BE49-F238E27FC236}">
                <a16:creationId xmlns:a16="http://schemas.microsoft.com/office/drawing/2014/main" id="{9523B91B-E13F-7647-9917-0588AB475BA8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6134100"/>
            <a:ext cx="1447800" cy="88900"/>
            <a:chOff x="1920" y="3336"/>
            <a:chExt cx="912" cy="56"/>
          </a:xfrm>
        </p:grpSpPr>
        <p:sp>
          <p:nvSpPr>
            <p:cNvPr id="113709" name="Rectangle 15">
              <a:extLst>
                <a:ext uri="{FF2B5EF4-FFF2-40B4-BE49-F238E27FC236}">
                  <a16:creationId xmlns:a16="http://schemas.microsoft.com/office/drawing/2014/main" id="{A28223A2-B804-ADFA-4802-EB0959EEF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44"/>
              <a:ext cx="912" cy="4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3710" name="Line 16">
              <a:extLst>
                <a:ext uri="{FF2B5EF4-FFF2-40B4-BE49-F238E27FC236}">
                  <a16:creationId xmlns:a16="http://schemas.microsoft.com/office/drawing/2014/main" id="{E1EF0B64-2B6B-E9C5-9CD3-E0F783C5E6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3336"/>
              <a:ext cx="72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711" name="Line 17">
              <a:extLst>
                <a:ext uri="{FF2B5EF4-FFF2-40B4-BE49-F238E27FC236}">
                  <a16:creationId xmlns:a16="http://schemas.microsoft.com/office/drawing/2014/main" id="{E5CF3E10-1922-575D-8B77-5199FFAB87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3384"/>
              <a:ext cx="72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3678" name="Group 18">
            <a:extLst>
              <a:ext uri="{FF2B5EF4-FFF2-40B4-BE49-F238E27FC236}">
                <a16:creationId xmlns:a16="http://schemas.microsoft.com/office/drawing/2014/main" id="{0381C273-1D5F-178D-89A2-633730864734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762000"/>
            <a:ext cx="2362200" cy="914400"/>
            <a:chOff x="432" y="432"/>
            <a:chExt cx="1488" cy="576"/>
          </a:xfrm>
        </p:grpSpPr>
        <p:sp>
          <p:nvSpPr>
            <p:cNvPr id="113707" name="AutoShape 19">
              <a:extLst>
                <a:ext uri="{FF2B5EF4-FFF2-40B4-BE49-F238E27FC236}">
                  <a16:creationId xmlns:a16="http://schemas.microsoft.com/office/drawing/2014/main" id="{095F7C1D-64BE-8499-7B1D-02525AF95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432"/>
              <a:ext cx="1488" cy="576"/>
            </a:xfrm>
            <a:prstGeom prst="diamond">
              <a:avLst/>
            </a:prstGeom>
            <a:solidFill>
              <a:srgbClr val="CCEC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3708" name="Text Box 20">
              <a:extLst>
                <a:ext uri="{FF2B5EF4-FFF2-40B4-BE49-F238E27FC236}">
                  <a16:creationId xmlns:a16="http://schemas.microsoft.com/office/drawing/2014/main" id="{E4990AFD-A231-517A-60AD-4D10C40A5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" y="556"/>
              <a:ext cx="105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it-IT" altLang="it-IT" sz="2000"/>
                <a:t>Studio </a:t>
              </a:r>
            </a:p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it-IT" altLang="it-IT" sz="2000"/>
                <a:t>bibliografico</a:t>
              </a:r>
            </a:p>
          </p:txBody>
        </p:sp>
      </p:grpSp>
      <p:sp>
        <p:nvSpPr>
          <p:cNvPr id="113679" name="AutoShape 21">
            <a:extLst>
              <a:ext uri="{FF2B5EF4-FFF2-40B4-BE49-F238E27FC236}">
                <a16:creationId xmlns:a16="http://schemas.microsoft.com/office/drawing/2014/main" id="{81FFD709-A757-EFF0-97C1-AF9FDB48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7272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3680" name="AutoShape 22">
            <a:extLst>
              <a:ext uri="{FF2B5EF4-FFF2-40B4-BE49-F238E27FC236}">
                <a16:creationId xmlns:a16="http://schemas.microsoft.com/office/drawing/2014/main" id="{19B6BC01-CB53-9929-1AFF-E6701185A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956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3681" name="AutoShape 23">
            <a:extLst>
              <a:ext uri="{FF2B5EF4-FFF2-40B4-BE49-F238E27FC236}">
                <a16:creationId xmlns:a16="http://schemas.microsoft.com/office/drawing/2014/main" id="{18CD2F0D-60EF-742F-0240-786905C18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0894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3682" name="AutoShape 24">
            <a:extLst>
              <a:ext uri="{FF2B5EF4-FFF2-40B4-BE49-F238E27FC236}">
                <a16:creationId xmlns:a16="http://schemas.microsoft.com/office/drawing/2014/main" id="{C6DB3E2B-C993-12BD-034C-F065EAA9B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5880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113683" name="Picture 25" descr="Risult">
            <a:extLst>
              <a:ext uri="{FF2B5EF4-FFF2-40B4-BE49-F238E27FC236}">
                <a16:creationId xmlns:a16="http://schemas.microsoft.com/office/drawing/2014/main" id="{B42CFDB0-0B99-9E26-608B-2DEE5D9E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14478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4" name="Picture 26">
            <a:extLst>
              <a:ext uri="{FF2B5EF4-FFF2-40B4-BE49-F238E27FC236}">
                <a16:creationId xmlns:a16="http://schemas.microsoft.com/office/drawing/2014/main" id="{24378F6A-F8D1-9C62-3E87-7C338C17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447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3685" name="Group 27">
            <a:extLst>
              <a:ext uri="{FF2B5EF4-FFF2-40B4-BE49-F238E27FC236}">
                <a16:creationId xmlns:a16="http://schemas.microsoft.com/office/drawing/2014/main" id="{A8C10C04-566B-FA68-8C5D-B025991221E0}"/>
              </a:ext>
            </a:extLst>
          </p:cNvPr>
          <p:cNvGrpSpPr>
            <a:grpSpLocks/>
          </p:cNvGrpSpPr>
          <p:nvPr/>
        </p:nvGrpSpPr>
        <p:grpSpPr bwMode="auto">
          <a:xfrm>
            <a:off x="4457700" y="3810000"/>
            <a:ext cx="4102100" cy="1028700"/>
            <a:chOff x="2808" y="2448"/>
            <a:chExt cx="2584" cy="648"/>
          </a:xfrm>
        </p:grpSpPr>
        <p:pic>
          <p:nvPicPr>
            <p:cNvPr id="113702" name="Picture 28">
              <a:extLst>
                <a:ext uri="{FF2B5EF4-FFF2-40B4-BE49-F238E27FC236}">
                  <a16:creationId xmlns:a16="http://schemas.microsoft.com/office/drawing/2014/main" id="{D6DE90A8-F2C0-542B-5F4A-61EBDE4B9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" y="2448"/>
              <a:ext cx="701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3" name="Picture 29" descr="Lambertiana Primo telo">
              <a:extLst>
                <a:ext uri="{FF2B5EF4-FFF2-40B4-BE49-F238E27FC236}">
                  <a16:creationId xmlns:a16="http://schemas.microsoft.com/office/drawing/2014/main" id="{4B1C8978-83CD-B404-DA22-F856515A5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" y="2448"/>
              <a:ext cx="71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4" name="Picture 30">
              <a:extLst>
                <a:ext uri="{FF2B5EF4-FFF2-40B4-BE49-F238E27FC236}">
                  <a16:creationId xmlns:a16="http://schemas.microsoft.com/office/drawing/2014/main" id="{C0D0E3D0-F5BB-3C82-4C9F-873527AA5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5" t="4877" r="26501" b="9154"/>
            <a:stretch>
              <a:fillRect/>
            </a:stretch>
          </p:blipFill>
          <p:spPr bwMode="auto">
            <a:xfrm>
              <a:off x="3752" y="2448"/>
              <a:ext cx="672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705" name="AutoShape 31">
              <a:extLst>
                <a:ext uri="{FF2B5EF4-FFF2-40B4-BE49-F238E27FC236}">
                  <a16:creationId xmlns:a16="http://schemas.microsoft.com/office/drawing/2014/main" id="{85F576F8-9FA5-5D05-1603-391044581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752"/>
              <a:ext cx="240" cy="9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13706" name="AutoShape 32">
              <a:extLst>
                <a:ext uri="{FF2B5EF4-FFF2-40B4-BE49-F238E27FC236}">
                  <a16:creationId xmlns:a16="http://schemas.microsoft.com/office/drawing/2014/main" id="{3AF7EB7D-D012-E064-2BB1-C36622CB3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" y="2736"/>
              <a:ext cx="240" cy="9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113686" name="Text Box 33">
            <a:extLst>
              <a:ext uri="{FF2B5EF4-FFF2-40B4-BE49-F238E27FC236}">
                <a16:creationId xmlns:a16="http://schemas.microsoft.com/office/drawing/2014/main" id="{5C120C3D-311F-1A8E-3AA6-245AB2C92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105400"/>
            <a:ext cx="3733800" cy="3762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/>
              <a:t>Analisi quantitativa dei risultati</a:t>
            </a:r>
          </a:p>
        </p:txBody>
      </p:sp>
      <p:grpSp>
        <p:nvGrpSpPr>
          <p:cNvPr id="113687" name="Group 34">
            <a:extLst>
              <a:ext uri="{FF2B5EF4-FFF2-40B4-BE49-F238E27FC236}">
                <a16:creationId xmlns:a16="http://schemas.microsoft.com/office/drawing/2014/main" id="{EB3DB962-AE13-75DD-8606-9AF1248182CB}"/>
              </a:ext>
            </a:extLst>
          </p:cNvPr>
          <p:cNvGrpSpPr>
            <a:grpSpLocks/>
          </p:cNvGrpSpPr>
          <p:nvPr/>
        </p:nvGrpSpPr>
        <p:grpSpPr bwMode="auto">
          <a:xfrm>
            <a:off x="4840288" y="5637213"/>
            <a:ext cx="1408112" cy="839787"/>
            <a:chOff x="1622" y="2157"/>
            <a:chExt cx="8640" cy="4680"/>
          </a:xfrm>
        </p:grpSpPr>
        <p:pic>
          <p:nvPicPr>
            <p:cNvPr id="113696" name="Picture 35" descr="OrtoCorpo primo telo">
              <a:extLst>
                <a:ext uri="{FF2B5EF4-FFF2-40B4-BE49-F238E27FC236}">
                  <a16:creationId xmlns:a16="http://schemas.microsoft.com/office/drawing/2014/main" id="{1B24B416-E61B-BDAA-75E1-A05CAF2A0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" y="4643"/>
              <a:ext cx="2356" cy="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97" name="Rectangle 36">
              <a:extLst>
                <a:ext uri="{FF2B5EF4-FFF2-40B4-BE49-F238E27FC236}">
                  <a16:creationId xmlns:a16="http://schemas.microsoft.com/office/drawing/2014/main" id="{C2CEA68C-BD3E-0C52-755C-B57C38535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2" y="2157"/>
              <a:ext cx="8640" cy="46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13698" name="Picture 37">
              <a:extLst>
                <a:ext uri="{FF2B5EF4-FFF2-40B4-BE49-F238E27FC236}">
                  <a16:creationId xmlns:a16="http://schemas.microsoft.com/office/drawing/2014/main" id="{A40D0109-56EE-8432-FEDD-54CA33E4D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" y="2341"/>
              <a:ext cx="2343" cy="2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99" name="Line 38">
              <a:extLst>
                <a:ext uri="{FF2B5EF4-FFF2-40B4-BE49-F238E27FC236}">
                  <a16:creationId xmlns:a16="http://schemas.microsoft.com/office/drawing/2014/main" id="{93847A2D-7AB9-72A4-17E7-D76FE29A0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0" y="2791"/>
              <a:ext cx="1165" cy="10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700" name="Line 39">
              <a:extLst>
                <a:ext uri="{FF2B5EF4-FFF2-40B4-BE49-F238E27FC236}">
                  <a16:creationId xmlns:a16="http://schemas.microsoft.com/office/drawing/2014/main" id="{3FCE1632-127F-83CA-2CA5-C1E09B8BA2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0" y="5314"/>
              <a:ext cx="895" cy="106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113701" name="Picture 40">
              <a:extLst>
                <a:ext uri="{FF2B5EF4-FFF2-40B4-BE49-F238E27FC236}">
                  <a16:creationId xmlns:a16="http://schemas.microsoft.com/office/drawing/2014/main" id="{C66E641E-2365-3FFE-E718-FC399DEE0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" y="2337"/>
              <a:ext cx="5792" cy="4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688" name="Group 41">
            <a:extLst>
              <a:ext uri="{FF2B5EF4-FFF2-40B4-BE49-F238E27FC236}">
                <a16:creationId xmlns:a16="http://schemas.microsoft.com/office/drawing/2014/main" id="{EB4F145C-6184-0BA7-90E7-45FEE3655FDB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5638800"/>
            <a:ext cx="1371600" cy="838200"/>
            <a:chOff x="1442" y="9039"/>
            <a:chExt cx="8640" cy="4683"/>
          </a:xfrm>
        </p:grpSpPr>
        <p:sp>
          <p:nvSpPr>
            <p:cNvPr id="113690" name="Rectangle 42">
              <a:extLst>
                <a:ext uri="{FF2B5EF4-FFF2-40B4-BE49-F238E27FC236}">
                  <a16:creationId xmlns:a16="http://schemas.microsoft.com/office/drawing/2014/main" id="{701274C3-2071-C153-701C-A5AAD61BC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" y="9039"/>
              <a:ext cx="8640" cy="468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13691" name="Picture 43">
              <a:extLst>
                <a:ext uri="{FF2B5EF4-FFF2-40B4-BE49-F238E27FC236}">
                  <a16:creationId xmlns:a16="http://schemas.microsoft.com/office/drawing/2014/main" id="{9F3BBEE4-FD25-8AAF-763E-1E5E61C3C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" y="9232"/>
              <a:ext cx="2343" cy="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92" name="Line 44">
              <a:extLst>
                <a:ext uri="{FF2B5EF4-FFF2-40B4-BE49-F238E27FC236}">
                  <a16:creationId xmlns:a16="http://schemas.microsoft.com/office/drawing/2014/main" id="{BC93695C-9C92-EAF0-ABE9-91C22122A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0" y="9694"/>
              <a:ext cx="1165" cy="11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113693" name="Picture 45" descr="Lambertiana Primo telo">
              <a:extLst>
                <a:ext uri="{FF2B5EF4-FFF2-40B4-BE49-F238E27FC236}">
                  <a16:creationId xmlns:a16="http://schemas.microsoft.com/office/drawing/2014/main" id="{CE64B0BC-1913-3499-D4AA-457666FE4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" y="11456"/>
              <a:ext cx="2356" cy="2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94" name="Line 46">
              <a:extLst>
                <a:ext uri="{FF2B5EF4-FFF2-40B4-BE49-F238E27FC236}">
                  <a16:creationId xmlns:a16="http://schemas.microsoft.com/office/drawing/2014/main" id="{6593570C-7BA4-2E74-14DB-616ED558E1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3" y="12219"/>
              <a:ext cx="1047" cy="1108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113695" name="Picture 47">
              <a:extLst>
                <a:ext uri="{FF2B5EF4-FFF2-40B4-BE49-F238E27FC236}">
                  <a16:creationId xmlns:a16="http://schemas.microsoft.com/office/drawing/2014/main" id="{D4DB9126-28EE-05BB-9425-3C85F4BD365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" y="9207"/>
              <a:ext cx="5794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689" name="Text Box 48">
            <a:extLst>
              <a:ext uri="{FF2B5EF4-FFF2-40B4-BE49-F238E27FC236}">
                <a16:creationId xmlns:a16="http://schemas.microsoft.com/office/drawing/2014/main" id="{2A7CCE8A-E7B8-7F90-C094-E3AB93CF3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egnaposto numero diapositiva 3">
            <a:extLst>
              <a:ext uri="{FF2B5EF4-FFF2-40B4-BE49-F238E27FC236}">
                <a16:creationId xmlns:a16="http://schemas.microsoft.com/office/drawing/2014/main" id="{98D76DAE-CA61-5868-4325-BDC31231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24FD05-D257-4C93-B161-94E874DC908C}" type="slidenum">
              <a:rPr lang="it-IT" altLang="it-IT" sz="1400"/>
              <a:pPr/>
              <a:t>31</a:t>
            </a:fld>
            <a:endParaRPr lang="it-IT" altLang="it-IT" sz="14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B7BE5096-E496-6D48-26B8-DE49F61F8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962400"/>
            <a:ext cx="2895600" cy="167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E7987475-A308-571D-CF0F-D2EE65481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286000"/>
            <a:ext cx="3962400" cy="167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218116" name="Text Box 4">
            <a:extLst>
              <a:ext uri="{FF2B5EF4-FFF2-40B4-BE49-F238E27FC236}">
                <a16:creationId xmlns:a16="http://schemas.microsoft.com/office/drawing/2014/main" id="{13EE1937-ED1F-4293-8D61-007F3D9E8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LA RADIAZIONE</a:t>
            </a:r>
          </a:p>
        </p:txBody>
      </p:sp>
      <p:sp>
        <p:nvSpPr>
          <p:cNvPr id="114694" name="Text Box 5">
            <a:extLst>
              <a:ext uri="{FF2B5EF4-FFF2-40B4-BE49-F238E27FC236}">
                <a16:creationId xmlns:a16="http://schemas.microsoft.com/office/drawing/2014/main" id="{470F3956-7FB8-36CB-E53B-D798B839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2000"/>
            <a:ext cx="66294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200" b="1">
                <a:cs typeface="Times New Roman" panose="02020603050405020304" pitchFamily="18" charset="0"/>
              </a:rPr>
              <a:t>Si libera energia sotto forma di onde o di corpuscoli che si propagano nello spazio</a:t>
            </a:r>
            <a:r>
              <a:rPr lang="it-IT" altLang="it-IT" b="1">
                <a:cs typeface="Times New Roman" panose="02020603050405020304" pitchFamily="18" charset="0"/>
              </a:rPr>
              <a:t>.</a:t>
            </a:r>
            <a:r>
              <a:rPr lang="it-IT" altLang="it-IT" b="1"/>
              <a:t> </a:t>
            </a:r>
          </a:p>
        </p:txBody>
      </p:sp>
      <p:sp>
        <p:nvSpPr>
          <p:cNvPr id="218118" name="Text Box 6">
            <a:extLst>
              <a:ext uri="{FF2B5EF4-FFF2-40B4-BE49-F238E27FC236}">
                <a16:creationId xmlns:a16="http://schemas.microsoft.com/office/drawing/2014/main" id="{D8B81B08-A166-4BF3-BE3C-463D43F14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85938"/>
            <a:ext cx="7848600" cy="38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sz="2200" b="1">
                <a:effectLst>
                  <a:outerShdw blurRad="38100" dist="38100" dir="2700000" algn="tl">
                    <a:srgbClr val="FFFFFF"/>
                  </a:outerShdw>
                </a:effectLst>
              </a:rPr>
              <a:t>Tipi di radiazione</a:t>
            </a:r>
            <a:r>
              <a:rPr lang="it-IT" altLang="it-IT" sz="2200" b="1"/>
              <a:t>: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2200" b="1" i="1"/>
              <a:t> radiazioni acustiche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it-IT" altLang="it-IT" sz="2200" b="1" i="1"/>
              <a:t> radiazioni nucleari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altLang="it-IT" sz="2200" b="1" i="1"/>
              <a:t> </a:t>
            </a:r>
            <a:r>
              <a:rPr lang="it-IT" altLang="it-IT" sz="2200" b="1" i="1" u="sng"/>
              <a:t>radiazioni corpuscolari</a:t>
            </a:r>
            <a:r>
              <a:rPr lang="it-IT" altLang="it-IT" sz="2200" b="1"/>
              <a:t>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it-IT" altLang="it-IT" sz="2200" b="1"/>
              <a:t> </a:t>
            </a:r>
            <a:r>
              <a:rPr lang="it-IT" altLang="it-IT" sz="2200"/>
              <a:t> (</a:t>
            </a:r>
            <a:r>
              <a:rPr lang="it-IT" altLang="it-IT" sz="2200">
                <a:cs typeface="Times New Roman" panose="02020603050405020304" pitchFamily="18" charset="0"/>
              </a:rPr>
              <a:t>raggi </a:t>
            </a:r>
            <a:r>
              <a:rPr lang="it-IT" altLang="it-IT" sz="2200"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it-IT" altLang="it-IT" sz="2200">
                <a:cs typeface="Times New Roman" panose="02020603050405020304" pitchFamily="18" charset="0"/>
              </a:rPr>
              <a:t> e raggi </a:t>
            </a:r>
            <a:r>
              <a:rPr lang="it-IT" altLang="it-IT" sz="2200"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it-IT" altLang="it-IT" sz="2200"/>
              <a:t>)</a:t>
            </a:r>
            <a:endParaRPr lang="it-IT" altLang="it-IT" sz="2200" i="1" u="sng"/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altLang="it-IT" sz="2200" b="1" i="1"/>
              <a:t> </a:t>
            </a:r>
            <a:r>
              <a:rPr lang="it-IT" altLang="it-IT" sz="2200" b="1" i="1" u="sng"/>
              <a:t>radiazioni elettromagnetiche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it-IT" altLang="it-IT" sz="2200"/>
              <a:t>  (onde herziane, microonde, infrarosso,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it-IT" altLang="it-IT" sz="2200"/>
              <a:t>   luce visibile, ultravioletto, raggi </a:t>
            </a:r>
            <a:r>
              <a:rPr lang="it-IT" altLang="it-IT" sz="2200" i="1"/>
              <a:t>X</a:t>
            </a:r>
            <a:r>
              <a:rPr lang="it-IT" altLang="it-IT" sz="2200"/>
              <a:t>,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it-IT" altLang="it-IT" sz="2200"/>
              <a:t>   raggi </a:t>
            </a:r>
            <a:r>
              <a:rPr lang="it-IT" altLang="it-IT" sz="2200" i="1"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it-IT" altLang="it-IT" sz="2200"/>
              <a:t> )</a:t>
            </a:r>
            <a:endParaRPr lang="it-IT" altLang="it-IT" sz="2200" b="1"/>
          </a:p>
        </p:txBody>
      </p:sp>
      <p:grpSp>
        <p:nvGrpSpPr>
          <p:cNvPr id="114696" name="Group 7">
            <a:extLst>
              <a:ext uri="{FF2B5EF4-FFF2-40B4-BE49-F238E27FC236}">
                <a16:creationId xmlns:a16="http://schemas.microsoft.com/office/drawing/2014/main" id="{171451B5-C655-B08A-A1E0-6012F1E13AA6}"/>
              </a:ext>
            </a:extLst>
          </p:cNvPr>
          <p:cNvGrpSpPr>
            <a:grpSpLocks/>
          </p:cNvGrpSpPr>
          <p:nvPr/>
        </p:nvGrpSpPr>
        <p:grpSpPr bwMode="auto">
          <a:xfrm>
            <a:off x="4462463" y="2362200"/>
            <a:ext cx="3919537" cy="1538288"/>
            <a:chOff x="2268" y="7233"/>
            <a:chExt cx="7373" cy="3384"/>
          </a:xfrm>
        </p:grpSpPr>
        <p:pic>
          <p:nvPicPr>
            <p:cNvPr id="114740" name="Picture 8">
              <a:extLst>
                <a:ext uri="{FF2B5EF4-FFF2-40B4-BE49-F238E27FC236}">
                  <a16:creationId xmlns:a16="http://schemas.microsoft.com/office/drawing/2014/main" id="{9E508CCF-9FF7-BE2B-BEB1-935EB8EE7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7233"/>
              <a:ext cx="737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41" name="Text Box 9">
              <a:extLst>
                <a:ext uri="{FF2B5EF4-FFF2-40B4-BE49-F238E27FC236}">
                  <a16:creationId xmlns:a16="http://schemas.microsoft.com/office/drawing/2014/main" id="{DF594482-60D4-BFFD-B148-22352C410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0" y="10077"/>
              <a:ext cx="18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 sz="1200"/>
                <a:t>raggi  </a:t>
              </a:r>
              <a:r>
                <a:rPr lang="it-IT" altLang="it-IT" sz="1200" i="1">
                  <a:sym typeface="Symbol" panose="05050102010706020507" pitchFamily="18" charset="2"/>
                </a:rPr>
                <a:t></a:t>
              </a:r>
              <a:endParaRPr lang="it-IT" altLang="it-IT" sz="1200"/>
            </a:p>
          </p:txBody>
        </p:sp>
        <p:sp>
          <p:nvSpPr>
            <p:cNvPr id="114742" name="Text Box 10">
              <a:extLst>
                <a:ext uri="{FF2B5EF4-FFF2-40B4-BE49-F238E27FC236}">
                  <a16:creationId xmlns:a16="http://schemas.microsoft.com/office/drawing/2014/main" id="{82796E2F-4743-CB50-5579-93E57C4FA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0" y="10077"/>
              <a:ext cx="18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 sz="1200"/>
                <a:t>raggi  </a:t>
              </a:r>
              <a:r>
                <a:rPr lang="it-IT" altLang="it-IT" sz="1200" i="1">
                  <a:sym typeface="Symbol" panose="05050102010706020507" pitchFamily="18" charset="2"/>
                </a:rPr>
                <a:t></a:t>
              </a:r>
              <a:endParaRPr lang="it-IT" altLang="it-IT" sz="1200"/>
            </a:p>
          </p:txBody>
        </p:sp>
      </p:grpSp>
      <p:grpSp>
        <p:nvGrpSpPr>
          <p:cNvPr id="114697" name="Group 11">
            <a:extLst>
              <a:ext uri="{FF2B5EF4-FFF2-40B4-BE49-F238E27FC236}">
                <a16:creationId xmlns:a16="http://schemas.microsoft.com/office/drawing/2014/main" id="{AA143082-6B01-B540-5476-BFF88262856C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4038600"/>
            <a:ext cx="2819400" cy="1600200"/>
            <a:chOff x="3474" y="1597"/>
            <a:chExt cx="5040" cy="2880"/>
          </a:xfrm>
        </p:grpSpPr>
        <p:grpSp>
          <p:nvGrpSpPr>
            <p:cNvPr id="114700" name="Group 12">
              <a:extLst>
                <a:ext uri="{FF2B5EF4-FFF2-40B4-BE49-F238E27FC236}">
                  <a16:creationId xmlns:a16="http://schemas.microsoft.com/office/drawing/2014/main" id="{AF59B6F9-2355-39F7-204D-9CADB88881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4" y="3217"/>
              <a:ext cx="5040" cy="1260"/>
              <a:chOff x="3474" y="3217"/>
              <a:chExt cx="5040" cy="1260"/>
            </a:xfrm>
          </p:grpSpPr>
          <p:sp>
            <p:nvSpPr>
              <p:cNvPr id="114738" name="Oval 13">
                <a:extLst>
                  <a:ext uri="{FF2B5EF4-FFF2-40B4-BE49-F238E27FC236}">
                    <a16:creationId xmlns:a16="http://schemas.microsoft.com/office/drawing/2014/main" id="{AED1B6C8-9E11-2A23-D913-88D0562E5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4" y="3217"/>
                <a:ext cx="4320" cy="5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14739" name="Rectangle 14">
                <a:extLst>
                  <a:ext uri="{FF2B5EF4-FFF2-40B4-BE49-F238E27FC236}">
                    <a16:creationId xmlns:a16="http://schemas.microsoft.com/office/drawing/2014/main" id="{A14AFE22-B34F-10DC-32D9-D7A5C888F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4" y="3397"/>
                <a:ext cx="5040" cy="1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</p:grpSp>
        <p:grpSp>
          <p:nvGrpSpPr>
            <p:cNvPr id="114701" name="Group 15">
              <a:extLst>
                <a:ext uri="{FF2B5EF4-FFF2-40B4-BE49-F238E27FC236}">
                  <a16:creationId xmlns:a16="http://schemas.microsoft.com/office/drawing/2014/main" id="{C1959989-0763-91AE-286A-D97C8B05F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4" y="1597"/>
              <a:ext cx="3255" cy="1695"/>
              <a:chOff x="4374" y="1597"/>
              <a:chExt cx="3255" cy="1695"/>
            </a:xfrm>
          </p:grpSpPr>
          <p:sp>
            <p:nvSpPr>
              <p:cNvPr id="114727" name="Line 16">
                <a:extLst>
                  <a:ext uri="{FF2B5EF4-FFF2-40B4-BE49-F238E27FC236}">
                    <a16:creationId xmlns:a16="http://schemas.microsoft.com/office/drawing/2014/main" id="{C8C906F5-42F1-3A95-2519-CE68D433E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94" y="1597"/>
                <a:ext cx="0" cy="16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14728" name="Group 17">
                <a:extLst>
                  <a:ext uri="{FF2B5EF4-FFF2-40B4-BE49-F238E27FC236}">
                    <a16:creationId xmlns:a16="http://schemas.microsoft.com/office/drawing/2014/main" id="{227B86FA-EBE8-8CFD-A612-C6CF5F7527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74" y="1672"/>
                <a:ext cx="1815" cy="1620"/>
                <a:chOff x="4374" y="1672"/>
                <a:chExt cx="1815" cy="1620"/>
              </a:xfrm>
            </p:grpSpPr>
            <p:sp>
              <p:nvSpPr>
                <p:cNvPr id="114734" name="Line 18">
                  <a:extLst>
                    <a:ext uri="{FF2B5EF4-FFF2-40B4-BE49-F238E27FC236}">
                      <a16:creationId xmlns:a16="http://schemas.microsoft.com/office/drawing/2014/main" id="{8CA61AF5-36AB-1FFA-1B9F-90F55D05B5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706465" flipV="1">
                  <a:off x="5378" y="1867"/>
                  <a:ext cx="1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4735" name="Line 19">
                  <a:extLst>
                    <a:ext uri="{FF2B5EF4-FFF2-40B4-BE49-F238E27FC236}">
                      <a16:creationId xmlns:a16="http://schemas.microsoft.com/office/drawing/2014/main" id="{E7B6A78C-AB8B-781C-64EB-91F326B46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109580" flipV="1">
                  <a:off x="5663" y="1672"/>
                  <a:ext cx="1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4736" name="Line 20">
                  <a:extLst>
                    <a:ext uri="{FF2B5EF4-FFF2-40B4-BE49-F238E27FC236}">
                      <a16:creationId xmlns:a16="http://schemas.microsoft.com/office/drawing/2014/main" id="{042954D9-B36E-A18A-B0E3-22CCE013CC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7296791" flipV="1">
                  <a:off x="5213" y="2152"/>
                  <a:ext cx="1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4737" name="Line 21">
                  <a:extLst>
                    <a:ext uri="{FF2B5EF4-FFF2-40B4-BE49-F238E27FC236}">
                      <a16:creationId xmlns:a16="http://schemas.microsoft.com/office/drawing/2014/main" id="{ECBEEA1E-290A-0C11-CB8C-C73257DFFD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184" y="2407"/>
                  <a:ext cx="0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14729" name="Group 22">
                <a:extLst>
                  <a:ext uri="{FF2B5EF4-FFF2-40B4-BE49-F238E27FC236}">
                    <a16:creationId xmlns:a16="http://schemas.microsoft.com/office/drawing/2014/main" id="{9314909F-4F47-F8AA-4EC9-990F2B36B9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814" y="1672"/>
                <a:ext cx="1815" cy="1620"/>
                <a:chOff x="4374" y="1672"/>
                <a:chExt cx="1815" cy="1620"/>
              </a:xfrm>
            </p:grpSpPr>
            <p:sp>
              <p:nvSpPr>
                <p:cNvPr id="114730" name="Line 23">
                  <a:extLst>
                    <a:ext uri="{FF2B5EF4-FFF2-40B4-BE49-F238E27FC236}">
                      <a16:creationId xmlns:a16="http://schemas.microsoft.com/office/drawing/2014/main" id="{2B378014-584E-DF5C-C5A4-E1CD1FEF29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706465" flipV="1">
                  <a:off x="5378" y="1867"/>
                  <a:ext cx="1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4731" name="Line 24">
                  <a:extLst>
                    <a:ext uri="{FF2B5EF4-FFF2-40B4-BE49-F238E27FC236}">
                      <a16:creationId xmlns:a16="http://schemas.microsoft.com/office/drawing/2014/main" id="{EE10CF27-9984-B324-539A-DAB8BA26F0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109580" flipV="1">
                  <a:off x="5663" y="1672"/>
                  <a:ext cx="1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4732" name="Line 25">
                  <a:extLst>
                    <a:ext uri="{FF2B5EF4-FFF2-40B4-BE49-F238E27FC236}">
                      <a16:creationId xmlns:a16="http://schemas.microsoft.com/office/drawing/2014/main" id="{A8DD2F42-6AFA-B147-C972-BE554F1073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7296791" flipV="1">
                  <a:off x="5213" y="2152"/>
                  <a:ext cx="1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4733" name="Line 26">
                  <a:extLst>
                    <a:ext uri="{FF2B5EF4-FFF2-40B4-BE49-F238E27FC236}">
                      <a16:creationId xmlns:a16="http://schemas.microsoft.com/office/drawing/2014/main" id="{FB74CE77-4F13-A660-D4E0-926379D006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184" y="2407"/>
                  <a:ext cx="0" cy="16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114702" name="Group 27">
              <a:extLst>
                <a:ext uri="{FF2B5EF4-FFF2-40B4-BE49-F238E27FC236}">
                  <a16:creationId xmlns:a16="http://schemas.microsoft.com/office/drawing/2014/main" id="{12549550-4FC0-831D-7F3E-51751FEFEA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9" y="3217"/>
              <a:ext cx="2025" cy="300"/>
              <a:chOff x="5949" y="3217"/>
              <a:chExt cx="2025" cy="300"/>
            </a:xfrm>
          </p:grpSpPr>
          <p:sp>
            <p:nvSpPr>
              <p:cNvPr id="114716" name="Line 28">
                <a:extLst>
                  <a:ext uri="{FF2B5EF4-FFF2-40B4-BE49-F238E27FC236}">
                    <a16:creationId xmlns:a16="http://schemas.microsoft.com/office/drawing/2014/main" id="{1D9D5A45-B459-B84F-AC0E-4EEDC8A9E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9" y="321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7" name="Line 29">
                <a:extLst>
                  <a:ext uri="{FF2B5EF4-FFF2-40B4-BE49-F238E27FC236}">
                    <a16:creationId xmlns:a16="http://schemas.microsoft.com/office/drawing/2014/main" id="{DE161825-363A-2D97-B5EF-1D5794BEE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4" y="321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8" name="Line 30">
                <a:extLst>
                  <a:ext uri="{FF2B5EF4-FFF2-40B4-BE49-F238E27FC236}">
                    <a16:creationId xmlns:a16="http://schemas.microsoft.com/office/drawing/2014/main" id="{93A60AB9-E2E9-FA25-B6D3-FFF5B3DCF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4" y="321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9" name="Line 31">
                <a:extLst>
                  <a:ext uri="{FF2B5EF4-FFF2-40B4-BE49-F238E27FC236}">
                    <a16:creationId xmlns:a16="http://schemas.microsoft.com/office/drawing/2014/main" id="{0914330C-0860-EC6C-FB7F-CAFD61E4D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4" y="321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20" name="Line 32">
                <a:extLst>
                  <a:ext uri="{FF2B5EF4-FFF2-40B4-BE49-F238E27FC236}">
                    <a16:creationId xmlns:a16="http://schemas.microsoft.com/office/drawing/2014/main" id="{D2822B42-F651-09C5-6851-65845F962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4" y="3232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21" name="Line 33">
                <a:extLst>
                  <a:ext uri="{FF2B5EF4-FFF2-40B4-BE49-F238E27FC236}">
                    <a16:creationId xmlns:a16="http://schemas.microsoft.com/office/drawing/2014/main" id="{C07087AE-3634-6ED7-6299-041ECBC2F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34" y="324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22" name="Line 34">
                <a:extLst>
                  <a:ext uri="{FF2B5EF4-FFF2-40B4-BE49-F238E27FC236}">
                    <a16:creationId xmlns:a16="http://schemas.microsoft.com/office/drawing/2014/main" id="{A8A6396B-D2E7-8681-BEFE-F2EAC6427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4" y="324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23" name="Line 35">
                <a:extLst>
                  <a:ext uri="{FF2B5EF4-FFF2-40B4-BE49-F238E27FC236}">
                    <a16:creationId xmlns:a16="http://schemas.microsoft.com/office/drawing/2014/main" id="{3D90CD11-FA7E-6231-C4B4-19458339E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4" y="3262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24" name="Line 36">
                <a:extLst>
                  <a:ext uri="{FF2B5EF4-FFF2-40B4-BE49-F238E27FC236}">
                    <a16:creationId xmlns:a16="http://schemas.microsoft.com/office/drawing/2014/main" id="{9ACE8163-BCAD-E055-EE46-2EA8B8E2B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04" y="327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25" name="Line 37">
                <a:extLst>
                  <a:ext uri="{FF2B5EF4-FFF2-40B4-BE49-F238E27FC236}">
                    <a16:creationId xmlns:a16="http://schemas.microsoft.com/office/drawing/2014/main" id="{28CCB6F5-2982-E7E2-2D62-D154A52349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14" y="330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26" name="Line 38">
                <a:extLst>
                  <a:ext uri="{FF2B5EF4-FFF2-40B4-BE49-F238E27FC236}">
                    <a16:creationId xmlns:a16="http://schemas.microsoft.com/office/drawing/2014/main" id="{314D5692-6689-9CB0-D979-70FFF2B76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94" y="333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14703" name="Group 39">
              <a:extLst>
                <a:ext uri="{FF2B5EF4-FFF2-40B4-BE49-F238E27FC236}">
                  <a16:creationId xmlns:a16="http://schemas.microsoft.com/office/drawing/2014/main" id="{AABDB26E-0DBB-0176-0E1F-680538F3C3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4" y="3217"/>
              <a:ext cx="1830" cy="315"/>
              <a:chOff x="4134" y="3217"/>
              <a:chExt cx="1830" cy="315"/>
            </a:xfrm>
          </p:grpSpPr>
          <p:sp>
            <p:nvSpPr>
              <p:cNvPr id="114704" name="Line 40">
                <a:extLst>
                  <a:ext uri="{FF2B5EF4-FFF2-40B4-BE49-F238E27FC236}">
                    <a16:creationId xmlns:a16="http://schemas.microsoft.com/office/drawing/2014/main" id="{AE283948-958D-194A-FB0B-61A0A3B16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330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05" name="Line 41">
                <a:extLst>
                  <a:ext uri="{FF2B5EF4-FFF2-40B4-BE49-F238E27FC236}">
                    <a16:creationId xmlns:a16="http://schemas.microsoft.com/office/drawing/2014/main" id="{665FF4EC-88BD-298F-3DC4-630218F0E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9" y="3292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06" name="Line 42">
                <a:extLst>
                  <a:ext uri="{FF2B5EF4-FFF2-40B4-BE49-F238E27FC236}">
                    <a16:creationId xmlns:a16="http://schemas.microsoft.com/office/drawing/2014/main" id="{1CF1C2FB-2116-9415-46CF-9E02D3282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9" y="327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07" name="Line 43">
                <a:extLst>
                  <a:ext uri="{FF2B5EF4-FFF2-40B4-BE49-F238E27FC236}">
                    <a16:creationId xmlns:a16="http://schemas.microsoft.com/office/drawing/2014/main" id="{DA205146-B685-D8B1-000D-1D48F4482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9" y="324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08" name="Line 44">
                <a:extLst>
                  <a:ext uri="{FF2B5EF4-FFF2-40B4-BE49-F238E27FC236}">
                    <a16:creationId xmlns:a16="http://schemas.microsoft.com/office/drawing/2014/main" id="{F16C4066-3610-B5B9-EE7C-89DA5F2F1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69" y="3262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09" name="Line 45">
                <a:extLst>
                  <a:ext uri="{FF2B5EF4-FFF2-40B4-BE49-F238E27FC236}">
                    <a16:creationId xmlns:a16="http://schemas.microsoft.com/office/drawing/2014/main" id="{7F589BE8-CC4C-0E95-C7A3-E88F9F1506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9" y="324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0" name="Line 46">
                <a:extLst>
                  <a:ext uri="{FF2B5EF4-FFF2-40B4-BE49-F238E27FC236}">
                    <a16:creationId xmlns:a16="http://schemas.microsoft.com/office/drawing/2014/main" id="{3A5E35F3-961A-D4D6-1219-9FE82896A8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4" y="3232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1" name="Line 47">
                <a:extLst>
                  <a:ext uri="{FF2B5EF4-FFF2-40B4-BE49-F238E27FC236}">
                    <a16:creationId xmlns:a16="http://schemas.microsoft.com/office/drawing/2014/main" id="{DBB303BC-641B-A74E-61E9-DABD2C6D6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54" y="321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2" name="Line 48">
                <a:extLst>
                  <a:ext uri="{FF2B5EF4-FFF2-40B4-BE49-F238E27FC236}">
                    <a16:creationId xmlns:a16="http://schemas.microsoft.com/office/drawing/2014/main" id="{70F3B6C8-E986-E3C0-B1BC-C0883222E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4" y="321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3" name="Line 49">
                <a:extLst>
                  <a:ext uri="{FF2B5EF4-FFF2-40B4-BE49-F238E27FC236}">
                    <a16:creationId xmlns:a16="http://schemas.microsoft.com/office/drawing/2014/main" id="{8573E2C7-81C3-DB27-35B5-FF1126BA5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4" y="3217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4" name="Line 50">
                <a:extLst>
                  <a:ext uri="{FF2B5EF4-FFF2-40B4-BE49-F238E27FC236}">
                    <a16:creationId xmlns:a16="http://schemas.microsoft.com/office/drawing/2014/main" id="{E7C49662-42A7-2D7E-1A2A-187ADBE11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4" y="3322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715" name="Line 51">
                <a:extLst>
                  <a:ext uri="{FF2B5EF4-FFF2-40B4-BE49-F238E27FC236}">
                    <a16:creationId xmlns:a16="http://schemas.microsoft.com/office/drawing/2014/main" id="{0CBC2359-4C1D-FE90-C218-B7B490710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4" y="3352"/>
                <a:ext cx="1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4698" name="Text Box 52">
            <a:extLst>
              <a:ext uri="{FF2B5EF4-FFF2-40B4-BE49-F238E27FC236}">
                <a16:creationId xmlns:a16="http://schemas.microsoft.com/office/drawing/2014/main" id="{2FA56560-4D00-1DEB-8E72-2E540B2EE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181600"/>
            <a:ext cx="2819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200"/>
              <a:t>radiazione elettromagnetica</a:t>
            </a:r>
          </a:p>
        </p:txBody>
      </p:sp>
      <p:sp>
        <p:nvSpPr>
          <p:cNvPr id="114699" name="Text Box 53">
            <a:extLst>
              <a:ext uri="{FF2B5EF4-FFF2-40B4-BE49-F238E27FC236}">
                <a16:creationId xmlns:a16="http://schemas.microsoft.com/office/drawing/2014/main" id="{B0471452-BD9A-9E82-F4AC-13D0DD3BF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numero diapositiva 3">
            <a:extLst>
              <a:ext uri="{FF2B5EF4-FFF2-40B4-BE49-F238E27FC236}">
                <a16:creationId xmlns:a16="http://schemas.microsoft.com/office/drawing/2014/main" id="{1A842CBC-3597-921E-0F11-B90DE113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098C33-6A57-4CFD-906E-B439D0F2B2D0}" type="slidenum">
              <a:rPr lang="it-IT" altLang="it-IT" sz="1400"/>
              <a:pPr/>
              <a:t>32</a:t>
            </a:fld>
            <a:endParaRPr lang="it-IT" altLang="it-IT" sz="1400"/>
          </a:p>
        </p:txBody>
      </p:sp>
      <p:sp>
        <p:nvSpPr>
          <p:cNvPr id="219138" name="Text Box 2">
            <a:extLst>
              <a:ext uri="{FF2B5EF4-FFF2-40B4-BE49-F238E27FC236}">
                <a16:creationId xmlns:a16="http://schemas.microsoft.com/office/drawing/2014/main" id="{E72311B6-D090-4178-B646-29ED59ACE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LE RADIAZIONI ELETTROMAGNETICHE</a:t>
            </a:r>
          </a:p>
        </p:txBody>
      </p:sp>
      <p:sp>
        <p:nvSpPr>
          <p:cNvPr id="115716" name="Text Box 3">
            <a:extLst>
              <a:ext uri="{FF2B5EF4-FFF2-40B4-BE49-F238E27FC236}">
                <a16:creationId xmlns:a16="http://schemas.microsoft.com/office/drawing/2014/main" id="{6A3BCC18-E868-7E00-8D68-1D769DDD9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610600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200" b="1"/>
              <a:t>Grandezze caratterizzanti l’emissione radiativa dei corpi: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200" b="1"/>
              <a:t> intensità della radiazione globale / monocromatica;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200" b="1"/>
              <a:t> coefficienti di assorbimento (</a:t>
            </a:r>
            <a:r>
              <a:rPr lang="it-IT" altLang="it-IT" sz="2200" b="1" i="1"/>
              <a:t>a</a:t>
            </a:r>
            <a:r>
              <a:rPr lang="it-IT" altLang="it-IT" sz="2200" b="1"/>
              <a:t>), di riflessione (</a:t>
            </a:r>
            <a:r>
              <a:rPr lang="it-IT" altLang="it-IT" sz="2200" b="1" i="1"/>
              <a:t>r</a:t>
            </a:r>
            <a:r>
              <a:rPr lang="it-IT" altLang="it-IT" sz="2200" b="1"/>
              <a:t>) e </a:t>
            </a:r>
          </a:p>
          <a:p>
            <a:pPr lvl="1" eaLnBrk="1" hangingPunct="1">
              <a:spcBef>
                <a:spcPct val="50000"/>
              </a:spcBef>
            </a:pPr>
            <a:r>
              <a:rPr lang="it-IT" altLang="it-IT" sz="2200" b="1"/>
              <a:t>  di trasparenza (</a:t>
            </a:r>
            <a:r>
              <a:rPr lang="it-IT" altLang="it-IT" sz="2200" b="1" i="1"/>
              <a:t>t</a:t>
            </a:r>
            <a:r>
              <a:rPr lang="it-IT" altLang="it-IT" sz="2200" b="1"/>
              <a:t>).</a:t>
            </a:r>
          </a:p>
        </p:txBody>
      </p:sp>
      <p:sp>
        <p:nvSpPr>
          <p:cNvPr id="115717" name="Text Box 4">
            <a:extLst>
              <a:ext uri="{FF2B5EF4-FFF2-40B4-BE49-F238E27FC236}">
                <a16:creationId xmlns:a16="http://schemas.microsoft.com/office/drawing/2014/main" id="{9D087571-4200-09D9-220D-505F9FC6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0"/>
            <a:ext cx="85344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200" b="1"/>
              <a:t>SUPERFICIE NERA 		</a:t>
            </a:r>
            <a:r>
              <a:rPr lang="fr-FR" altLang="it-IT" sz="2200" b="1" i="1">
                <a:cs typeface="Times New Roman" panose="02020603050405020304" pitchFamily="18" charset="0"/>
              </a:rPr>
              <a:t>a = 1    r = t = 0</a:t>
            </a:r>
            <a:r>
              <a:rPr lang="fr-FR" altLang="it-IT" sz="2200" b="1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it-IT" sz="2200" b="1">
                <a:cs typeface="Times New Roman" panose="02020603050405020304" pitchFamily="18" charset="0"/>
              </a:rPr>
              <a:t>				perfettamente lambertiana</a:t>
            </a:r>
            <a:endParaRPr lang="it-IT" altLang="it-IT" sz="2200" b="1">
              <a:cs typeface="Times New Roman" panose="02020603050405020304" pitchFamily="18" charset="0"/>
            </a:endParaRPr>
          </a:p>
        </p:txBody>
      </p:sp>
      <p:sp>
        <p:nvSpPr>
          <p:cNvPr id="115718" name="Text Box 5">
            <a:extLst>
              <a:ext uri="{FF2B5EF4-FFF2-40B4-BE49-F238E27FC236}">
                <a16:creationId xmlns:a16="http://schemas.microsoft.com/office/drawing/2014/main" id="{E2C4968A-3205-241A-4452-C47E91A40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81513"/>
            <a:ext cx="8610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200" b="1"/>
              <a:t>CORPI MATERIALI		</a:t>
            </a:r>
            <a:r>
              <a:rPr lang="it-IT" altLang="it-IT" sz="2200" b="1" i="1"/>
              <a:t>a + r = </a:t>
            </a:r>
            <a:r>
              <a:rPr lang="it-IT" altLang="it-IT" sz="2200" b="1"/>
              <a:t>1    </a:t>
            </a:r>
            <a:r>
              <a:rPr lang="it-IT" altLang="it-IT" sz="2200" b="1" i="1"/>
              <a:t>t = </a:t>
            </a:r>
            <a:r>
              <a:rPr lang="it-IT" altLang="it-IT" sz="2200" b="1"/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200" b="1"/>
              <a:t>				coefficiente di emissività direzionale</a:t>
            </a:r>
          </a:p>
        </p:txBody>
      </p:sp>
      <p:pic>
        <p:nvPicPr>
          <p:cNvPr id="115719" name="Picture 6" descr="EmissivGlobDirez">
            <a:extLst>
              <a:ext uri="{FF2B5EF4-FFF2-40B4-BE49-F238E27FC236}">
                <a16:creationId xmlns:a16="http://schemas.microsoft.com/office/drawing/2014/main" id="{72CA5901-ADF3-74DE-FF77-8437BBD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40218" r="11301" b="1965"/>
          <a:stretch>
            <a:fillRect/>
          </a:stretch>
        </p:blipFill>
        <p:spPr bwMode="auto">
          <a:xfrm>
            <a:off x="304800" y="4954588"/>
            <a:ext cx="3200400" cy="18002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Text Box 7">
            <a:extLst>
              <a:ext uri="{FF2B5EF4-FFF2-40B4-BE49-F238E27FC236}">
                <a16:creationId xmlns:a16="http://schemas.microsoft.com/office/drawing/2014/main" id="{0362BC48-16F0-BE9B-87BF-2D901E739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numero diapositiva 3">
            <a:extLst>
              <a:ext uri="{FF2B5EF4-FFF2-40B4-BE49-F238E27FC236}">
                <a16:creationId xmlns:a16="http://schemas.microsoft.com/office/drawing/2014/main" id="{6C245A59-440B-348B-0B31-BFA13E57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D42038-1A28-48A0-809D-3B02EDAB5903}" type="slidenum">
              <a:rPr lang="it-IT" altLang="it-IT" sz="1400"/>
              <a:pPr/>
              <a:t>33</a:t>
            </a:fld>
            <a:endParaRPr lang="it-IT" altLang="it-IT" sz="1400"/>
          </a:p>
        </p:txBody>
      </p:sp>
      <p:sp>
        <p:nvSpPr>
          <p:cNvPr id="220162" name="Text Box 2">
            <a:extLst>
              <a:ext uri="{FF2B5EF4-FFF2-40B4-BE49-F238E27FC236}">
                <a16:creationId xmlns:a16="http://schemas.microsoft.com/office/drawing/2014/main" id="{032C4627-9455-4A1F-B391-FF76B465E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IL SOFTWARE ESARAD</a:t>
            </a:r>
          </a:p>
        </p:txBody>
      </p:sp>
      <p:sp>
        <p:nvSpPr>
          <p:cNvPr id="116740" name="Text Box 3">
            <a:extLst>
              <a:ext uri="{FF2B5EF4-FFF2-40B4-BE49-F238E27FC236}">
                <a16:creationId xmlns:a16="http://schemas.microsoft.com/office/drawing/2014/main" id="{573841EE-9CFB-4148-AD60-246B2F691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763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/>
              <a:t>   </a:t>
            </a:r>
            <a:r>
              <a:rPr lang="it-IT" altLang="it-IT" sz="2300" b="1"/>
              <a:t>E’</a:t>
            </a:r>
            <a:r>
              <a:rPr lang="it-IT" altLang="it-IT" sz="2300"/>
              <a:t> </a:t>
            </a:r>
            <a:r>
              <a:rPr lang="it-IT" altLang="it-IT" sz="2300" b="1"/>
              <a:t>utilizzato per l’analisi in sede di progetto di veicoli spaziali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300" b="1"/>
              <a:t>   Studia radiazioni non solo tra superfici, anche solari, di albedo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300" b="1"/>
              <a:t>   Il metodo di funzionamento è il Monte Carlo Ray Tracing</a:t>
            </a:r>
          </a:p>
        </p:txBody>
      </p:sp>
      <p:sp>
        <p:nvSpPr>
          <p:cNvPr id="220164" name="Text Box 4">
            <a:extLst>
              <a:ext uri="{FF2B5EF4-FFF2-40B4-BE49-F238E27FC236}">
                <a16:creationId xmlns:a16="http://schemas.microsoft.com/office/drawing/2014/main" id="{6DADCD56-82F2-496B-BB2A-CA851730F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8382000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 scelta di</a:t>
            </a:r>
            <a:r>
              <a:rPr lang="it-IT" altLang="it-IT" sz="23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it-IT" altLang="it-IT" sz="2300" b="1" i="1"/>
              <a:t>a </a:t>
            </a:r>
            <a:r>
              <a:rPr lang="it-IT" altLang="it-IT" sz="2300" b="1"/>
              <a:t>, </a:t>
            </a:r>
            <a:r>
              <a:rPr lang="it-IT" altLang="it-IT" sz="2300" b="1" i="1"/>
              <a:t>t </a:t>
            </a:r>
            <a:r>
              <a:rPr lang="it-IT" altLang="it-IT" sz="2300" b="1"/>
              <a:t>, </a:t>
            </a:r>
            <a:r>
              <a:rPr lang="it-IT" altLang="it-IT" sz="2300" b="1" i="1"/>
              <a:t>r </a:t>
            </a:r>
            <a:r>
              <a:rPr lang="it-IT" altLang="it-IT" sz="2300" b="1"/>
              <a:t>e del materiale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 definizione delle orbite dell’oggetto</a:t>
            </a:r>
            <a:endParaRPr lang="it-IT" altLang="it-IT" sz="23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0165" name="Text Box 5">
            <a:extLst>
              <a:ext uri="{FF2B5EF4-FFF2-40B4-BE49-F238E27FC236}">
                <a16:creationId xmlns:a16="http://schemas.microsoft.com/office/drawing/2014/main" id="{D59A49E3-2E40-422D-B587-3DFC928EC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11613"/>
            <a:ext cx="8382000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analisi solo nel campo delle radiazioni termiche (diffusività)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limitata geometria definibile (massimo 400 sup. elementari)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risultati in output non rappresentati graficamente e  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/>
              <a:t>   difficilmente confrontabili tra loro</a:t>
            </a:r>
            <a:endParaRPr lang="it-IT" altLang="it-IT" sz="23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6743" name="Picture 6">
            <a:extLst>
              <a:ext uri="{FF2B5EF4-FFF2-40B4-BE49-F238E27FC236}">
                <a16:creationId xmlns:a16="http://schemas.microsoft.com/office/drawing/2014/main" id="{A256D319-B55C-A87A-374F-079F2685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1981200" cy="1603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4" name="Text Box 7">
            <a:extLst>
              <a:ext uri="{FF2B5EF4-FFF2-40B4-BE49-F238E27FC236}">
                <a16:creationId xmlns:a16="http://schemas.microsoft.com/office/drawing/2014/main" id="{BEB238FE-9C06-B0D6-D8DD-D2CC32D31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egnaposto numero diapositiva 3">
            <a:extLst>
              <a:ext uri="{FF2B5EF4-FFF2-40B4-BE49-F238E27FC236}">
                <a16:creationId xmlns:a16="http://schemas.microsoft.com/office/drawing/2014/main" id="{16E0BB6A-1E2B-D204-AACD-91645099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0F0A34-98AC-4D76-A109-4CF541CB55C6}" type="slidenum">
              <a:rPr lang="it-IT" altLang="it-IT" sz="1400"/>
              <a:pPr/>
              <a:t>34</a:t>
            </a:fld>
            <a:endParaRPr lang="it-IT" altLang="it-IT" sz="1400"/>
          </a:p>
        </p:txBody>
      </p:sp>
      <p:sp>
        <p:nvSpPr>
          <p:cNvPr id="221186" name="Text Box 2">
            <a:extLst>
              <a:ext uri="{FF2B5EF4-FFF2-40B4-BE49-F238E27FC236}">
                <a16:creationId xmlns:a16="http://schemas.microsoft.com/office/drawing/2014/main" id="{88AE2F12-55DA-4680-83FD-D80D967B0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NUOVO SOFTWARE</a:t>
            </a:r>
          </a:p>
        </p:txBody>
      </p:sp>
      <p:sp>
        <p:nvSpPr>
          <p:cNvPr id="221187" name="Text Box 3">
            <a:extLst>
              <a:ext uri="{FF2B5EF4-FFF2-40B4-BE49-F238E27FC236}">
                <a16:creationId xmlns:a16="http://schemas.microsoft.com/office/drawing/2014/main" id="{93A2CA24-E610-4713-8C71-D328B0F53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49530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Dati in input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punti che definiscono superfici</a:t>
            </a:r>
            <a:endParaRPr lang="it-IT" altLang="it-IT" sz="23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1188" name="Text Box 4">
            <a:extLst>
              <a:ext uri="{FF2B5EF4-FFF2-40B4-BE49-F238E27FC236}">
                <a16:creationId xmlns:a16="http://schemas.microsoft.com/office/drawing/2014/main" id="{F31B779B-1FDC-45D1-99F3-F5C005F64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3820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Dati in output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grafici con livelli di grigio</a:t>
            </a:r>
            <a:endParaRPr lang="it-IT" altLang="it-IT" sz="23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1189" name="Text Box 5">
            <a:extLst>
              <a:ext uri="{FF2B5EF4-FFF2-40B4-BE49-F238E27FC236}">
                <a16:creationId xmlns:a16="http://schemas.microsoft.com/office/drawing/2014/main" id="{AAC892F2-D259-4E9E-A21F-1BB05E318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93963"/>
            <a:ext cx="8229600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Funzionamento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correlazione tra le due superfici attraverso la formula: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endParaRPr lang="it-IT" altLang="it-IT" sz="2300" b="1"/>
          </a:p>
          <a:p>
            <a:pPr eaLnBrk="1" hangingPunct="1">
              <a:lnSpc>
                <a:spcPct val="130000"/>
              </a:lnSpc>
              <a:defRPr/>
            </a:pPr>
            <a:endParaRPr lang="it-IT" altLang="it-IT" sz="2300" b="1"/>
          </a:p>
          <a:p>
            <a:pPr eaLnBrk="1" hangingPunct="1">
              <a:lnSpc>
                <a:spcPct val="130000"/>
              </a:lnSpc>
              <a:defRPr/>
            </a:pPr>
            <a:endParaRPr lang="it-IT" altLang="it-IT" sz="2300" b="1" i="1"/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 i="1"/>
              <a:t>  </a:t>
            </a:r>
            <a:r>
              <a:rPr lang="it-IT" altLang="it-IT" sz="2300" b="1"/>
              <a:t>proporzionamento dei valori di </a:t>
            </a:r>
            <a:r>
              <a:rPr lang="it-IT" altLang="it-IT" sz="2300" b="1" i="1"/>
              <a:t>Q</a:t>
            </a:r>
            <a:r>
              <a:rPr lang="it-IT" altLang="it-IT" sz="2300" b="1"/>
              <a:t> di ogni superficie elementare del corpo irradiato in un intervallo 0-255;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300" b="1"/>
              <a:t>  rappresentazione dei valori su un grafico a livelli di grigio.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</a:p>
        </p:txBody>
      </p:sp>
      <p:sp>
        <p:nvSpPr>
          <p:cNvPr id="117767" name="Rectangle 6">
            <a:extLst>
              <a:ext uri="{FF2B5EF4-FFF2-40B4-BE49-F238E27FC236}">
                <a16:creationId xmlns:a16="http://schemas.microsoft.com/office/drawing/2014/main" id="{49933DD6-4D5E-32DA-7462-104D62743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117768" name="Object 7">
            <a:extLst>
              <a:ext uri="{FF2B5EF4-FFF2-40B4-BE49-F238E27FC236}">
                <a16:creationId xmlns:a16="http://schemas.microsoft.com/office/drawing/2014/main" id="{2F37C675-858F-5EE5-251B-9173A891CD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3633788"/>
          <a:ext cx="3886200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38400" imgH="685800" progId="Equation.3">
                  <p:embed/>
                </p:oleObj>
              </mc:Choice>
              <mc:Fallback>
                <p:oleObj name="Equation" r:id="rId2" imgW="2438400" imgH="685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633788"/>
                        <a:ext cx="3886200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7769" name="Group 8">
            <a:extLst>
              <a:ext uri="{FF2B5EF4-FFF2-40B4-BE49-F238E27FC236}">
                <a16:creationId xmlns:a16="http://schemas.microsoft.com/office/drawing/2014/main" id="{3967AD57-02C2-5177-3AAE-88C11E9315C7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838200"/>
            <a:ext cx="3962400" cy="2133600"/>
            <a:chOff x="3072" y="624"/>
            <a:chExt cx="2496" cy="1344"/>
          </a:xfrm>
        </p:grpSpPr>
        <p:sp>
          <p:nvSpPr>
            <p:cNvPr id="117771" name="Rectangle 9">
              <a:extLst>
                <a:ext uri="{FF2B5EF4-FFF2-40B4-BE49-F238E27FC236}">
                  <a16:creationId xmlns:a16="http://schemas.microsoft.com/office/drawing/2014/main" id="{24E277E2-B643-EE1C-CF9A-0D68D760C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624"/>
              <a:ext cx="2496" cy="1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grpSp>
          <p:nvGrpSpPr>
            <p:cNvPr id="117772" name="Group 10">
              <a:extLst>
                <a:ext uri="{FF2B5EF4-FFF2-40B4-BE49-F238E27FC236}">
                  <a16:creationId xmlns:a16="http://schemas.microsoft.com/office/drawing/2014/main" id="{9916AA35-E86D-D31A-2459-45E20FDD6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672"/>
              <a:ext cx="2420" cy="1262"/>
              <a:chOff x="1854" y="7262"/>
              <a:chExt cx="6052" cy="3155"/>
            </a:xfrm>
          </p:grpSpPr>
          <p:sp>
            <p:nvSpPr>
              <p:cNvPr id="117773" name="Text Box 11">
                <a:extLst>
                  <a:ext uri="{FF2B5EF4-FFF2-40B4-BE49-F238E27FC236}">
                    <a16:creationId xmlns:a16="http://schemas.microsoft.com/office/drawing/2014/main" id="{83B6D306-DEA5-E19F-13BC-CE24CE2A51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4" y="8257"/>
                <a:ext cx="772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it-IT" altLang="it-IT" sz="1200" b="1">
                    <a:solidFill>
                      <a:srgbClr val="FF0000"/>
                    </a:solidFill>
                    <a:sym typeface="Symbol" panose="05050102010706020507" pitchFamily="18" charset="2"/>
                  </a:rPr>
                  <a:t></a:t>
                </a:r>
                <a:r>
                  <a:rPr lang="it-IT" altLang="it-IT" sz="1200" b="1" baseline="-25000">
                    <a:solidFill>
                      <a:srgbClr val="FF0000"/>
                    </a:solidFill>
                  </a:rPr>
                  <a:t>2</a:t>
                </a:r>
                <a:r>
                  <a:rPr lang="it-IT" altLang="it-IT" sz="1200" b="1" baseline="30000">
                    <a:solidFill>
                      <a:srgbClr val="FF0000"/>
                    </a:solidFill>
                  </a:rPr>
                  <a:t>2</a:t>
                </a:r>
              </a:p>
            </p:txBody>
          </p:sp>
          <p:grpSp>
            <p:nvGrpSpPr>
              <p:cNvPr id="117774" name="Group 12">
                <a:extLst>
                  <a:ext uri="{FF2B5EF4-FFF2-40B4-BE49-F238E27FC236}">
                    <a16:creationId xmlns:a16="http://schemas.microsoft.com/office/drawing/2014/main" id="{53EA6778-A477-A575-4095-16ACFEBCB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54" y="7262"/>
                <a:ext cx="6052" cy="3155"/>
                <a:chOff x="1854" y="6997"/>
                <a:chExt cx="6052" cy="3155"/>
              </a:xfrm>
            </p:grpSpPr>
            <p:sp>
              <p:nvSpPr>
                <p:cNvPr id="117775" name="Text Box 13">
                  <a:extLst>
                    <a:ext uri="{FF2B5EF4-FFF2-40B4-BE49-F238E27FC236}">
                      <a16:creationId xmlns:a16="http://schemas.microsoft.com/office/drawing/2014/main" id="{46E725A9-B0A4-0050-16C9-2B82CD4137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11" y="8661"/>
                  <a:ext cx="72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000" b="1"/>
                    <a:t>n</a:t>
                  </a:r>
                  <a:r>
                    <a:rPr lang="it-IT" altLang="it-IT" sz="1000" b="1" baseline="-25000"/>
                    <a:t>2</a:t>
                  </a:r>
                </a:p>
              </p:txBody>
            </p:sp>
            <p:sp>
              <p:nvSpPr>
                <p:cNvPr id="117776" name="Text Box 14">
                  <a:extLst>
                    <a:ext uri="{FF2B5EF4-FFF2-40B4-BE49-F238E27FC236}">
                      <a16:creationId xmlns:a16="http://schemas.microsoft.com/office/drawing/2014/main" id="{3FF8842A-4412-BE6D-7149-6C33FF3E8D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6" y="9066"/>
                  <a:ext cx="5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000" b="1">
                      <a:solidFill>
                        <a:srgbClr val="0000FF"/>
                      </a:solidFill>
                    </a:rPr>
                    <a:t>n</a:t>
                  </a:r>
                  <a:r>
                    <a:rPr lang="it-IT" altLang="it-IT" sz="1000" b="1" baseline="-25000">
                      <a:solidFill>
                        <a:srgbClr val="0000FF"/>
                      </a:solidFill>
                    </a:rPr>
                    <a:t>1</a:t>
                  </a:r>
                  <a:r>
                    <a:rPr lang="it-IT" altLang="it-IT" sz="1000" b="1" baseline="30000">
                      <a:solidFill>
                        <a:srgbClr val="0000FF"/>
                      </a:solidFill>
                    </a:rPr>
                    <a:t>1</a:t>
                  </a:r>
                </a:p>
              </p:txBody>
            </p:sp>
            <p:grpSp>
              <p:nvGrpSpPr>
                <p:cNvPr id="117777" name="Group 15">
                  <a:extLst>
                    <a:ext uri="{FF2B5EF4-FFF2-40B4-BE49-F238E27FC236}">
                      <a16:creationId xmlns:a16="http://schemas.microsoft.com/office/drawing/2014/main" id="{6F8415D9-7961-F83B-F447-522D3FBEAF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54" y="6997"/>
                  <a:ext cx="6052" cy="3155"/>
                  <a:chOff x="1854" y="7231"/>
                  <a:chExt cx="6052" cy="3155"/>
                </a:xfrm>
              </p:grpSpPr>
              <p:grpSp>
                <p:nvGrpSpPr>
                  <p:cNvPr id="117778" name="Group 16">
                    <a:extLst>
                      <a:ext uri="{FF2B5EF4-FFF2-40B4-BE49-F238E27FC236}">
                        <a16:creationId xmlns:a16="http://schemas.microsoft.com/office/drawing/2014/main" id="{B830B991-DA32-51DC-7D96-4751962A9A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04" y="7411"/>
                    <a:ext cx="2302" cy="2915"/>
                    <a:chOff x="5604" y="7411"/>
                    <a:chExt cx="2302" cy="2915"/>
                  </a:xfrm>
                </p:grpSpPr>
                <p:sp>
                  <p:nvSpPr>
                    <p:cNvPr id="117801" name="Text Box 17">
                      <a:extLst>
                        <a:ext uri="{FF2B5EF4-FFF2-40B4-BE49-F238E27FC236}">
                          <a16:creationId xmlns:a16="http://schemas.microsoft.com/office/drawing/2014/main" id="{36BE2251-62B2-F175-1F51-DBA405C6CA9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694" y="7411"/>
                      <a:ext cx="720" cy="6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200" b="1"/>
                        <a:t>dA</a:t>
                      </a:r>
                      <a:r>
                        <a:rPr lang="it-IT" altLang="it-IT" sz="1200" b="1" baseline="-25000"/>
                        <a:t>2</a:t>
                      </a:r>
                    </a:p>
                  </p:txBody>
                </p:sp>
                <p:sp>
                  <p:nvSpPr>
                    <p:cNvPr id="117802" name="Text Box 18">
                      <a:extLst>
                        <a:ext uri="{FF2B5EF4-FFF2-40B4-BE49-F238E27FC236}">
                          <a16:creationId xmlns:a16="http://schemas.microsoft.com/office/drawing/2014/main" id="{E5C8B6A1-234D-AF67-A4B7-8FFD5E50EBD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86" y="9249"/>
                      <a:ext cx="54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000" b="1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it-IT" altLang="it-IT" sz="1000" b="1" baseline="-2500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it-IT" altLang="it-IT" sz="10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17803" name="Text Box 19">
                      <a:extLst>
                        <a:ext uri="{FF2B5EF4-FFF2-40B4-BE49-F238E27FC236}">
                          <a16:creationId xmlns:a16="http://schemas.microsoft.com/office/drawing/2014/main" id="{764AD2A4-4A39-3DB0-4EA5-707C0AFE6A3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739" y="8856"/>
                      <a:ext cx="615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200" b="1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it-IT" altLang="it-IT" sz="1200" b="1" baseline="-2500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it-IT" altLang="it-IT" sz="12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t-IT" altLang="it-IT" sz="1200" b="1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17804" name="Text Box 20">
                      <a:extLst>
                        <a:ext uri="{FF2B5EF4-FFF2-40B4-BE49-F238E27FC236}">
                          <a16:creationId xmlns:a16="http://schemas.microsoft.com/office/drawing/2014/main" id="{6BDFC19A-BCB1-E6B5-E61F-A525A968901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604" y="8346"/>
                      <a:ext cx="592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400" b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it-IT" altLang="it-IT" sz="12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17805" name="Text Box 21">
                      <a:extLst>
                        <a:ext uri="{FF2B5EF4-FFF2-40B4-BE49-F238E27FC236}">
                          <a16:creationId xmlns:a16="http://schemas.microsoft.com/office/drawing/2014/main" id="{F351FA6A-D135-64EF-BC0D-46182EB48FB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06" y="9786"/>
                      <a:ext cx="90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200" b="1">
                          <a:solidFill>
                            <a:srgbClr val="FF0000"/>
                          </a:solidFill>
                        </a:rPr>
                        <a:t>dA</a:t>
                      </a:r>
                      <a:r>
                        <a:rPr lang="it-IT" altLang="it-IT" sz="1200" b="1" baseline="-2500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it-IT" altLang="it-IT" sz="1200" b="1" baseline="30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t-IT" altLang="it-IT" sz="1200" b="1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117779" name="Group 22">
                    <a:extLst>
                      <a:ext uri="{FF2B5EF4-FFF2-40B4-BE49-F238E27FC236}">
                        <a16:creationId xmlns:a16="http://schemas.microsoft.com/office/drawing/2014/main" id="{FCCD5DC5-32CC-03B0-6753-4FA4CB64A5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54" y="7231"/>
                    <a:ext cx="5092" cy="3155"/>
                    <a:chOff x="1854" y="7231"/>
                    <a:chExt cx="5092" cy="3155"/>
                  </a:xfrm>
                </p:grpSpPr>
                <p:grpSp>
                  <p:nvGrpSpPr>
                    <p:cNvPr id="117780" name="Group 23">
                      <a:extLst>
                        <a:ext uri="{FF2B5EF4-FFF2-40B4-BE49-F238E27FC236}">
                          <a16:creationId xmlns:a16="http://schemas.microsoft.com/office/drawing/2014/main" id="{56E1A3E1-C474-F701-8591-0B903240314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54" y="7231"/>
                      <a:ext cx="5092" cy="3155"/>
                      <a:chOff x="1854" y="7231"/>
                      <a:chExt cx="5092" cy="3155"/>
                    </a:xfrm>
                  </p:grpSpPr>
                  <p:sp>
                    <p:nvSpPr>
                      <p:cNvPr id="117782" name="Text Box 24">
                        <a:extLst>
                          <a:ext uri="{FF2B5EF4-FFF2-40B4-BE49-F238E27FC236}">
                            <a16:creationId xmlns:a16="http://schemas.microsoft.com/office/drawing/2014/main" id="{10A8B477-D964-8DAE-6F78-E73A5BB6D01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474" y="8491"/>
                        <a:ext cx="592" cy="5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r>
                          <a:rPr lang="it-IT" altLang="it-IT" sz="1400" b="1">
                            <a:solidFill>
                              <a:srgbClr val="0000FF"/>
                            </a:solidFill>
                          </a:rPr>
                          <a:t>r</a:t>
                        </a:r>
                        <a:r>
                          <a:rPr lang="it-IT" altLang="it-IT" sz="1200" b="1" baseline="30000">
                            <a:solidFill>
                              <a:srgbClr val="0000FF"/>
                            </a:solidFill>
                          </a:rPr>
                          <a:t>1</a:t>
                        </a:r>
                      </a:p>
                    </p:txBody>
                  </p:sp>
                  <p:sp>
                    <p:nvSpPr>
                      <p:cNvPr id="117783" name="Text Box 25">
                        <a:extLst>
                          <a:ext uri="{FF2B5EF4-FFF2-40B4-BE49-F238E27FC236}">
                            <a16:creationId xmlns:a16="http://schemas.microsoft.com/office/drawing/2014/main" id="{3B7AF36E-5554-1029-325B-01518ABC50A6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49" y="9751"/>
                        <a:ext cx="900" cy="5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r>
                          <a:rPr lang="it-IT" altLang="it-IT" sz="1200" b="1">
                            <a:solidFill>
                              <a:srgbClr val="0000FF"/>
                            </a:solidFill>
                          </a:rPr>
                          <a:t>dA</a:t>
                        </a:r>
                        <a:r>
                          <a:rPr lang="it-IT" altLang="it-IT" sz="1200" b="1" baseline="-25000">
                            <a:solidFill>
                              <a:srgbClr val="0000FF"/>
                            </a:solidFill>
                          </a:rPr>
                          <a:t>1</a:t>
                        </a:r>
                        <a:r>
                          <a:rPr lang="it-IT" altLang="it-IT" sz="1200" b="1" baseline="30000">
                            <a:solidFill>
                              <a:srgbClr val="0000FF"/>
                            </a:solidFill>
                          </a:rPr>
                          <a:t>1</a:t>
                        </a:r>
                        <a:endParaRPr lang="it-IT" altLang="it-IT" sz="1200" b="1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  <p:sp>
                    <p:nvSpPr>
                      <p:cNvPr id="117784" name="Text Box 26">
                        <a:extLst>
                          <a:ext uri="{FF2B5EF4-FFF2-40B4-BE49-F238E27FC236}">
                            <a16:creationId xmlns:a16="http://schemas.microsoft.com/office/drawing/2014/main" id="{9B0C56DB-A29B-C93B-D614-7E6D4F0311D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54" y="9031"/>
                        <a:ext cx="772" cy="5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r>
                          <a:rPr lang="it-IT" altLang="it-IT" sz="1200" b="1">
                            <a:solidFill>
                              <a:srgbClr val="0000FF"/>
                            </a:solidFill>
                            <a:sym typeface="Symbol" panose="05050102010706020507" pitchFamily="18" charset="2"/>
                          </a:rPr>
                          <a:t></a:t>
                        </a:r>
                        <a:r>
                          <a:rPr lang="it-IT" altLang="it-IT" sz="1200" b="1" baseline="-25000">
                            <a:solidFill>
                              <a:srgbClr val="0000FF"/>
                            </a:solidFill>
                          </a:rPr>
                          <a:t>1</a:t>
                        </a:r>
                        <a:r>
                          <a:rPr lang="it-IT" altLang="it-IT" sz="1200" b="1" baseline="30000">
                            <a:solidFill>
                              <a:srgbClr val="0000FF"/>
                            </a:solidFill>
                          </a:rPr>
                          <a:t>1</a:t>
                        </a:r>
                        <a:endParaRPr lang="it-IT" altLang="it-IT" sz="1200" b="1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  <p:sp>
                    <p:nvSpPr>
                      <p:cNvPr id="117785" name="Text Box 27">
                        <a:extLst>
                          <a:ext uri="{FF2B5EF4-FFF2-40B4-BE49-F238E27FC236}">
                            <a16:creationId xmlns:a16="http://schemas.microsoft.com/office/drawing/2014/main" id="{8AE6831A-0E53-0B5F-718B-DA4E93EAAD5D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194" y="8406"/>
                        <a:ext cx="772" cy="54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r>
                          <a:rPr lang="it-IT" altLang="it-IT" sz="1200" b="1">
                            <a:solidFill>
                              <a:srgbClr val="0000FF"/>
                            </a:solidFill>
                            <a:sym typeface="Symbol" panose="05050102010706020507" pitchFamily="18" charset="2"/>
                          </a:rPr>
                          <a:t></a:t>
                        </a:r>
                        <a:r>
                          <a:rPr lang="it-IT" altLang="it-IT" sz="1200" b="1" baseline="-25000">
                            <a:solidFill>
                              <a:srgbClr val="0000FF"/>
                            </a:solidFill>
                          </a:rPr>
                          <a:t>2</a:t>
                        </a:r>
                        <a:r>
                          <a:rPr lang="it-IT" altLang="it-IT" sz="1200" b="1" baseline="30000">
                            <a:solidFill>
                              <a:srgbClr val="0000FF"/>
                            </a:solidFill>
                          </a:rPr>
                          <a:t>1</a:t>
                        </a:r>
                      </a:p>
                    </p:txBody>
                  </p:sp>
                  <p:grpSp>
                    <p:nvGrpSpPr>
                      <p:cNvPr id="117786" name="Group 28">
                        <a:extLst>
                          <a:ext uri="{FF2B5EF4-FFF2-40B4-BE49-F238E27FC236}">
                            <a16:creationId xmlns:a16="http://schemas.microsoft.com/office/drawing/2014/main" id="{33D038B9-C085-C499-1F46-AD45E12A984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54" y="7591"/>
                        <a:ext cx="3240" cy="2628"/>
                        <a:chOff x="3782" y="10562"/>
                        <a:chExt cx="3240" cy="2628"/>
                      </a:xfrm>
                    </p:grpSpPr>
                    <p:sp>
                      <p:nvSpPr>
                        <p:cNvPr id="117797" name="Oval 29">
                          <a:extLst>
                            <a:ext uri="{FF2B5EF4-FFF2-40B4-BE49-F238E27FC236}">
                              <a16:creationId xmlns:a16="http://schemas.microsoft.com/office/drawing/2014/main" id="{8D275634-E63C-CCD0-49F2-3164764C810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82" y="12650"/>
                          <a:ext cx="1800" cy="54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28575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endParaRPr lang="it-IT" altLang="it-IT"/>
                        </a:p>
                      </p:txBody>
                    </p:sp>
                    <p:sp>
                      <p:nvSpPr>
                        <p:cNvPr id="117798" name="Line 30">
                          <a:extLst>
                            <a:ext uri="{FF2B5EF4-FFF2-40B4-BE49-F238E27FC236}">
                              <a16:creationId xmlns:a16="http://schemas.microsoft.com/office/drawing/2014/main" id="{8A48442D-85EA-6CB8-CB3B-0669937B515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82" y="10562"/>
                          <a:ext cx="2340" cy="234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17799" name="Freeform 31">
                          <a:extLst>
                            <a:ext uri="{FF2B5EF4-FFF2-40B4-BE49-F238E27FC236}">
                              <a16:creationId xmlns:a16="http://schemas.microsoft.com/office/drawing/2014/main" id="{74A77C8A-1522-35AE-4C70-1EB8208BC83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80" y="12045"/>
                          <a:ext cx="2" cy="858"/>
                        </a:xfrm>
                        <a:custGeom>
                          <a:avLst/>
                          <a:gdLst>
                            <a:gd name="T0" fmla="*/ 2 w 2"/>
                            <a:gd name="T1" fmla="*/ 858 h 858"/>
                            <a:gd name="T2" fmla="*/ 0 w 2"/>
                            <a:gd name="T3" fmla="*/ 0 h 858"/>
                            <a:gd name="T4" fmla="*/ 0 60000 65536"/>
                            <a:gd name="T5" fmla="*/ 0 60000 65536"/>
                          </a:gdLst>
                          <a:ahLst/>
                          <a:cxnLst>
                            <a:cxn ang="T4">
                              <a:pos x="T0" y="T1"/>
                            </a:cxn>
                            <a:cxn ang="T5">
                              <a:pos x="T2" y="T3"/>
                            </a:cxn>
                          </a:cxnLst>
                          <a:rect l="0" t="0" r="r" b="b"/>
                          <a:pathLst>
                            <a:path w="2" h="858">
                              <a:moveTo>
                                <a:pt x="2" y="85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28575" cmpd="sng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17800" name="Arc 32">
                          <a:extLst>
                            <a:ext uri="{FF2B5EF4-FFF2-40B4-BE49-F238E27FC236}">
                              <a16:creationId xmlns:a16="http://schemas.microsoft.com/office/drawing/2014/main" id="{A83E0B22-C33F-1A05-49EA-A32F844E9595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flipH="1" flipV="1">
                          <a:off x="6302" y="11282"/>
                          <a:ext cx="447" cy="180"/>
                        </a:xfrm>
                        <a:custGeom>
                          <a:avLst/>
                          <a:gdLst>
                            <a:gd name="T0" fmla="*/ 0 w 26839"/>
                            <a:gd name="T1" fmla="*/ 5 h 21600"/>
                            <a:gd name="T2" fmla="*/ 447 w 26839"/>
                            <a:gd name="T3" fmla="*/ 180 h 21600"/>
                            <a:gd name="T4" fmla="*/ 87 w 26839"/>
                            <a:gd name="T5" fmla="*/ 180 h 21600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26839" h="21600" fill="none" extrusionOk="0">
                              <a:moveTo>
                                <a:pt x="-1" y="644"/>
                              </a:moveTo>
                              <a:cubicBezTo>
                                <a:pt x="1713" y="216"/>
                                <a:pt x="3472" y="0"/>
                                <a:pt x="5239" y="0"/>
                              </a:cubicBezTo>
                              <a:cubicBezTo>
                                <a:pt x="17168" y="0"/>
                                <a:pt x="26839" y="9670"/>
                                <a:pt x="26839" y="21600"/>
                              </a:cubicBezTo>
                            </a:path>
                            <a:path w="26839" h="21600" stroke="0" extrusionOk="0">
                              <a:moveTo>
                                <a:pt x="-1" y="644"/>
                              </a:moveTo>
                              <a:cubicBezTo>
                                <a:pt x="1713" y="216"/>
                                <a:pt x="3472" y="0"/>
                                <a:pt x="5239" y="0"/>
                              </a:cubicBezTo>
                              <a:cubicBezTo>
                                <a:pt x="17168" y="0"/>
                                <a:pt x="26839" y="9670"/>
                                <a:pt x="26839" y="21600"/>
                              </a:cubicBezTo>
                              <a:lnTo>
                                <a:pt x="5239" y="21600"/>
                              </a:lnTo>
                              <a:lnTo>
                                <a:pt x="-1" y="644"/>
                              </a:lnTo>
                              <a:close/>
                            </a:path>
                          </a:pathLst>
                        </a:custGeom>
                        <a:noFill/>
                        <a:ln w="28575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</p:grpSp>
                  <p:sp>
                    <p:nvSpPr>
                      <p:cNvPr id="117787" name="Line 33">
                        <a:extLst>
                          <a:ext uri="{FF2B5EF4-FFF2-40B4-BE49-F238E27FC236}">
                            <a16:creationId xmlns:a16="http://schemas.microsoft.com/office/drawing/2014/main" id="{48D0B4B7-E679-CEED-6119-748EA2620F1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14" y="7951"/>
                        <a:ext cx="126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88" name="Line 34">
                        <a:extLst>
                          <a:ext uri="{FF2B5EF4-FFF2-40B4-BE49-F238E27FC236}">
                            <a16:creationId xmlns:a16="http://schemas.microsoft.com/office/drawing/2014/main" id="{01379A85-347E-45ED-B43D-661314EAA6D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54" y="7231"/>
                        <a:ext cx="126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89" name="Line 35">
                        <a:extLst>
                          <a:ext uri="{FF2B5EF4-FFF2-40B4-BE49-F238E27FC236}">
                            <a16:creationId xmlns:a16="http://schemas.microsoft.com/office/drawing/2014/main" id="{605BFBD3-4B07-41C5-EA56-1094CC0500B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54" y="7231"/>
                        <a:ext cx="360" cy="72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90" name="Line 36">
                        <a:extLst>
                          <a:ext uri="{FF2B5EF4-FFF2-40B4-BE49-F238E27FC236}">
                            <a16:creationId xmlns:a16="http://schemas.microsoft.com/office/drawing/2014/main" id="{D2004740-5077-C58E-55AA-48D6E7C3853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14" y="7231"/>
                        <a:ext cx="360" cy="72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91" name="Oval 37">
                        <a:extLst>
                          <a:ext uri="{FF2B5EF4-FFF2-40B4-BE49-F238E27FC236}">
                            <a16:creationId xmlns:a16="http://schemas.microsoft.com/office/drawing/2014/main" id="{0DF2161C-ECF4-5472-C88C-958D65AC29C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506" y="10026"/>
                        <a:ext cx="1440" cy="36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endParaRPr lang="it-IT" altLang="it-IT"/>
                      </a:p>
                    </p:txBody>
                  </p:sp>
                  <p:sp>
                    <p:nvSpPr>
                      <p:cNvPr id="117792" name="Freeform 38">
                        <a:extLst>
                          <a:ext uri="{FF2B5EF4-FFF2-40B4-BE49-F238E27FC236}">
                            <a16:creationId xmlns:a16="http://schemas.microsoft.com/office/drawing/2014/main" id="{CEDB02D0-F99C-A8B7-96F8-81D7DE9C500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226" y="9209"/>
                        <a:ext cx="6" cy="962"/>
                      </a:xfrm>
                      <a:custGeom>
                        <a:avLst/>
                        <a:gdLst>
                          <a:gd name="T0" fmla="*/ 0 w 6"/>
                          <a:gd name="T1" fmla="*/ 962 h 962"/>
                          <a:gd name="T2" fmla="*/ 6 w 6"/>
                          <a:gd name="T3" fmla="*/ 0 h 962"/>
                          <a:gd name="T4" fmla="*/ 0 60000 65536"/>
                          <a:gd name="T5" fmla="*/ 0 60000 65536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0" t="0" r="r" b="b"/>
                        <a:pathLst>
                          <a:path w="6" h="962">
                            <a:moveTo>
                              <a:pt x="0" y="962"/>
                            </a:moveTo>
                            <a:lnTo>
                              <a:pt x="6" y="0"/>
                            </a:ln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93" name="Freeform 39">
                        <a:extLst>
                          <a:ext uri="{FF2B5EF4-FFF2-40B4-BE49-F238E27FC236}">
                            <a16:creationId xmlns:a16="http://schemas.microsoft.com/office/drawing/2014/main" id="{56EC2D6C-85AE-418C-F9BC-6484BFABDE3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92" y="7574"/>
                        <a:ext cx="1134" cy="2572"/>
                      </a:xfrm>
                      <a:custGeom>
                        <a:avLst/>
                        <a:gdLst>
                          <a:gd name="T0" fmla="*/ 1134 w 1134"/>
                          <a:gd name="T1" fmla="*/ 2572 h 2572"/>
                          <a:gd name="T2" fmla="*/ 0 w 1134"/>
                          <a:gd name="T3" fmla="*/ 0 h 2572"/>
                          <a:gd name="T4" fmla="*/ 0 60000 65536"/>
                          <a:gd name="T5" fmla="*/ 0 60000 65536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0" t="0" r="r" b="b"/>
                        <a:pathLst>
                          <a:path w="1134" h="2572">
                            <a:moveTo>
                              <a:pt x="1134" y="2572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 type="none" w="med" len="med"/>
                        <a:tailEnd type="non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94" name="Freeform 40">
                        <a:extLst>
                          <a:ext uri="{FF2B5EF4-FFF2-40B4-BE49-F238E27FC236}">
                            <a16:creationId xmlns:a16="http://schemas.microsoft.com/office/drawing/2014/main" id="{CCDC5520-2A98-2925-1B2B-DBE2C144F48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77" y="9415"/>
                        <a:ext cx="249" cy="124"/>
                      </a:xfrm>
                      <a:custGeom>
                        <a:avLst/>
                        <a:gdLst>
                          <a:gd name="T0" fmla="*/ 249 w 249"/>
                          <a:gd name="T1" fmla="*/ 11 h 124"/>
                          <a:gd name="T2" fmla="*/ 120 w 249"/>
                          <a:gd name="T3" fmla="*/ 19 h 124"/>
                          <a:gd name="T4" fmla="*/ 0 w 249"/>
                          <a:gd name="T5" fmla="*/ 124 h 124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249" h="124">
                            <a:moveTo>
                              <a:pt x="249" y="11"/>
                            </a:moveTo>
                            <a:cubicBezTo>
                              <a:pt x="228" y="12"/>
                              <a:pt x="161" y="0"/>
                              <a:pt x="120" y="19"/>
                            </a:cubicBezTo>
                            <a:cubicBezTo>
                              <a:pt x="79" y="38"/>
                              <a:pt x="25" y="102"/>
                              <a:pt x="0" y="124"/>
                            </a:cubicBez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95" name="Freeform 41">
                        <a:extLst>
                          <a:ext uri="{FF2B5EF4-FFF2-40B4-BE49-F238E27FC236}">
                            <a16:creationId xmlns:a16="http://schemas.microsoft.com/office/drawing/2014/main" id="{0B097204-0867-2A82-2ECA-AE09851C629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97" y="8114"/>
                        <a:ext cx="450" cy="213"/>
                      </a:xfrm>
                      <a:custGeom>
                        <a:avLst/>
                        <a:gdLst>
                          <a:gd name="T0" fmla="*/ 0 w 450"/>
                          <a:gd name="T1" fmla="*/ 195 h 213"/>
                          <a:gd name="T2" fmla="*/ 285 w 450"/>
                          <a:gd name="T3" fmla="*/ 180 h 213"/>
                          <a:gd name="T4" fmla="*/ 450 w 450"/>
                          <a:gd name="T5" fmla="*/ 0 h 213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450" h="213">
                            <a:moveTo>
                              <a:pt x="0" y="195"/>
                            </a:moveTo>
                            <a:cubicBezTo>
                              <a:pt x="47" y="193"/>
                              <a:pt x="210" y="213"/>
                              <a:pt x="285" y="180"/>
                            </a:cubicBezTo>
                            <a:cubicBezTo>
                              <a:pt x="360" y="147"/>
                              <a:pt x="416" y="37"/>
                              <a:pt x="450" y="0"/>
                            </a:cubicBezTo>
                          </a:path>
                        </a:pathLst>
                      </a:custGeom>
                      <a:noFill/>
                      <a:ln w="28575" cmpd="sng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7796" name="Line 42">
                        <a:extLst>
                          <a:ext uri="{FF2B5EF4-FFF2-40B4-BE49-F238E27FC236}">
                            <a16:creationId xmlns:a16="http://schemas.microsoft.com/office/drawing/2014/main" id="{7E392B14-E559-1A24-BC8A-2A0C1509CAB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734" y="7591"/>
                        <a:ext cx="360" cy="126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117781" name="Arc 43">
                      <a:extLst>
                        <a:ext uri="{FF2B5EF4-FFF2-40B4-BE49-F238E27FC236}">
                          <a16:creationId xmlns:a16="http://schemas.microsoft.com/office/drawing/2014/main" id="{85FB1CF3-7F99-2E9F-FF61-A295B0B1AB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06" y="9391"/>
                      <a:ext cx="360" cy="18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360 w 21600"/>
                        <a:gd name="T3" fmla="*/ 180 h 21600"/>
                        <a:gd name="T4" fmla="*/ 0 w 21600"/>
                        <a:gd name="T5" fmla="*/ 180 h 216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</p:grpSp>
        </p:grpSp>
      </p:grpSp>
      <p:sp>
        <p:nvSpPr>
          <p:cNvPr id="117770" name="Text Box 44">
            <a:extLst>
              <a:ext uri="{FF2B5EF4-FFF2-40B4-BE49-F238E27FC236}">
                <a16:creationId xmlns:a16="http://schemas.microsoft.com/office/drawing/2014/main" id="{905D7306-426D-BC5A-0ECA-E48A258EF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egnaposto numero diapositiva 3">
            <a:extLst>
              <a:ext uri="{FF2B5EF4-FFF2-40B4-BE49-F238E27FC236}">
                <a16:creationId xmlns:a16="http://schemas.microsoft.com/office/drawing/2014/main" id="{99027831-97DC-6C1E-BDCE-A46A859F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69AD98-E52E-4778-B43A-86C9A89AA469}" type="slidenum">
              <a:rPr lang="it-IT" altLang="it-IT" sz="1400"/>
              <a:pPr/>
              <a:t>35</a:t>
            </a:fld>
            <a:endParaRPr lang="it-IT" altLang="it-IT" sz="1400"/>
          </a:p>
        </p:txBody>
      </p:sp>
      <p:sp>
        <p:nvSpPr>
          <p:cNvPr id="222210" name="Text Box 2">
            <a:extLst>
              <a:ext uri="{FF2B5EF4-FFF2-40B4-BE49-F238E27FC236}">
                <a16:creationId xmlns:a16="http://schemas.microsoft.com/office/drawing/2014/main" id="{968461A5-AE41-4CB4-A455-0B46FC539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ESEMPIO E TARATURA DEL NUOVO SOFTWARE</a:t>
            </a:r>
          </a:p>
        </p:txBody>
      </p:sp>
      <p:pic>
        <p:nvPicPr>
          <p:cNvPr id="118788" name="Picture 3">
            <a:extLst>
              <a:ext uri="{FF2B5EF4-FFF2-40B4-BE49-F238E27FC236}">
                <a16:creationId xmlns:a16="http://schemas.microsoft.com/office/drawing/2014/main" id="{F1DB9A47-8678-97B9-D41B-91C058F5D0A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838200"/>
            <a:ext cx="2133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 Box 4">
            <a:extLst>
              <a:ext uri="{FF2B5EF4-FFF2-40B4-BE49-F238E27FC236}">
                <a16:creationId xmlns:a16="http://schemas.microsoft.com/office/drawing/2014/main" id="{75D2A4F8-21DC-562E-7806-E9C65BEB5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4267200" cy="8223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300" b="1"/>
              <a:t>Analisi del mutuo effetto con il nuovo software e con Esarad</a:t>
            </a:r>
          </a:p>
        </p:txBody>
      </p:sp>
      <p:sp>
        <p:nvSpPr>
          <p:cNvPr id="118790" name="Text Box 5">
            <a:extLst>
              <a:ext uri="{FF2B5EF4-FFF2-40B4-BE49-F238E27FC236}">
                <a16:creationId xmlns:a16="http://schemas.microsoft.com/office/drawing/2014/main" id="{576780D4-482A-59F0-50BE-D76E2A564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50925"/>
            <a:ext cx="4267200" cy="8223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300" b="1"/>
              <a:t>Costruzione di due semplici superfici discretizzate</a:t>
            </a:r>
          </a:p>
        </p:txBody>
      </p:sp>
      <p:sp>
        <p:nvSpPr>
          <p:cNvPr id="118791" name="AutoShape 6">
            <a:extLst>
              <a:ext uri="{FF2B5EF4-FFF2-40B4-BE49-F238E27FC236}">
                <a16:creationId xmlns:a16="http://schemas.microsoft.com/office/drawing/2014/main" id="{17BC5176-EC4C-67C2-354B-B36F5CA3A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965325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18792" name="Text Box 7">
            <a:extLst>
              <a:ext uri="{FF2B5EF4-FFF2-40B4-BE49-F238E27FC236}">
                <a16:creationId xmlns:a16="http://schemas.microsoft.com/office/drawing/2014/main" id="{B879114F-A145-7ECC-4398-C3094BA22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29075"/>
            <a:ext cx="4267200" cy="4714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300" b="1"/>
              <a:t>Confronto tra i grafici ottenuti</a:t>
            </a:r>
          </a:p>
        </p:txBody>
      </p:sp>
      <p:sp>
        <p:nvSpPr>
          <p:cNvPr id="118793" name="AutoShape 8">
            <a:extLst>
              <a:ext uri="{FF2B5EF4-FFF2-40B4-BE49-F238E27FC236}">
                <a16:creationId xmlns:a16="http://schemas.microsoft.com/office/drawing/2014/main" id="{7531C8EC-261B-CCC4-833A-2632B27FF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4417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118794" name="Picture 9">
            <a:extLst>
              <a:ext uri="{FF2B5EF4-FFF2-40B4-BE49-F238E27FC236}">
                <a16:creationId xmlns:a16="http://schemas.microsoft.com/office/drawing/2014/main" id="{5AA7009F-26C0-6329-CA9B-3B5A2EA2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3909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5" name="Picture 10">
            <a:extLst>
              <a:ext uri="{FF2B5EF4-FFF2-40B4-BE49-F238E27FC236}">
                <a16:creationId xmlns:a16="http://schemas.microsoft.com/office/drawing/2014/main" id="{F1788F4A-D92D-69FB-2FF0-EC8C8EDE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3940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796" name="Group 11">
            <a:extLst>
              <a:ext uri="{FF2B5EF4-FFF2-40B4-BE49-F238E27FC236}">
                <a16:creationId xmlns:a16="http://schemas.microsoft.com/office/drawing/2014/main" id="{4A598D69-1935-DF20-DFB5-D17BC737949E}"/>
              </a:ext>
            </a:extLst>
          </p:cNvPr>
          <p:cNvGrpSpPr>
            <a:grpSpLocks/>
          </p:cNvGrpSpPr>
          <p:nvPr/>
        </p:nvGrpSpPr>
        <p:grpSpPr bwMode="auto">
          <a:xfrm>
            <a:off x="5153025" y="4419600"/>
            <a:ext cx="3736975" cy="2063750"/>
            <a:chOff x="814" y="812"/>
            <a:chExt cx="3168" cy="2059"/>
          </a:xfrm>
        </p:grpSpPr>
        <p:pic>
          <p:nvPicPr>
            <p:cNvPr id="118801" name="Picture 12">
              <a:extLst>
                <a:ext uri="{FF2B5EF4-FFF2-40B4-BE49-F238E27FC236}">
                  <a16:creationId xmlns:a16="http://schemas.microsoft.com/office/drawing/2014/main" id="{C6348085-44DB-DB1A-FEAD-22C2FC9F6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" y="812"/>
              <a:ext cx="3096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802" name="Text Box 13">
              <a:extLst>
                <a:ext uri="{FF2B5EF4-FFF2-40B4-BE49-F238E27FC236}">
                  <a16:creationId xmlns:a16="http://schemas.microsoft.com/office/drawing/2014/main" id="{335F535F-E325-A8DF-B297-04B1E2EA3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" y="999"/>
              <a:ext cx="10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 sz="900">
                  <a:solidFill>
                    <a:srgbClr val="0000FF"/>
                  </a:solidFill>
                </a:rPr>
                <a:t>Nuovo software</a:t>
              </a:r>
            </a:p>
            <a:p>
              <a:r>
                <a:rPr lang="it-IT" altLang="it-IT" sz="900">
                  <a:solidFill>
                    <a:srgbClr val="0000FF"/>
                  </a:solidFill>
                </a:rPr>
                <a:t>Mesh 14 x 5</a:t>
              </a:r>
              <a:endParaRPr lang="it-IT" altLang="it-IT" sz="900">
                <a:solidFill>
                  <a:srgbClr val="FF0000"/>
                </a:solidFill>
              </a:endParaRPr>
            </a:p>
          </p:txBody>
        </p:sp>
        <p:sp>
          <p:nvSpPr>
            <p:cNvPr id="118803" name="Text Box 14">
              <a:extLst>
                <a:ext uri="{FF2B5EF4-FFF2-40B4-BE49-F238E27FC236}">
                  <a16:creationId xmlns:a16="http://schemas.microsoft.com/office/drawing/2014/main" id="{7B3A4E1F-A297-4970-56C9-4DFB901F2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4" y="855"/>
              <a:ext cx="43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 sz="900">
                  <a:solidFill>
                    <a:srgbClr val="FF0000"/>
                  </a:solidFill>
                </a:rPr>
                <a:t>Esarad</a:t>
              </a:r>
            </a:p>
          </p:txBody>
        </p:sp>
        <p:sp>
          <p:nvSpPr>
            <p:cNvPr id="118804" name="Text Box 15">
              <a:extLst>
                <a:ext uri="{FF2B5EF4-FFF2-40B4-BE49-F238E27FC236}">
                  <a16:creationId xmlns:a16="http://schemas.microsoft.com/office/drawing/2014/main" id="{23FDBB9F-B60B-BCF2-3423-5A2321C1D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0" y="1143"/>
              <a:ext cx="10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 sz="900">
                  <a:solidFill>
                    <a:srgbClr val="FFFF00"/>
                  </a:solidFill>
                </a:rPr>
                <a:t>Nuovo software</a:t>
              </a:r>
            </a:p>
            <a:p>
              <a:r>
                <a:rPr lang="it-IT" altLang="it-IT" sz="900">
                  <a:solidFill>
                    <a:srgbClr val="FFFF00"/>
                  </a:solidFill>
                </a:rPr>
                <a:t>Mesh 131 x 61</a:t>
              </a:r>
              <a:endParaRPr lang="it-IT" altLang="it-IT" sz="900">
                <a:solidFill>
                  <a:srgbClr val="FF0000"/>
                </a:solidFill>
              </a:endParaRPr>
            </a:p>
          </p:txBody>
        </p:sp>
        <p:pic>
          <p:nvPicPr>
            <p:cNvPr id="118805" name="Picture 16">
              <a:extLst>
                <a:ext uri="{FF2B5EF4-FFF2-40B4-BE49-F238E27FC236}">
                  <a16:creationId xmlns:a16="http://schemas.microsoft.com/office/drawing/2014/main" id="{0DB5DD56-9D8C-8BDB-A243-426FC90E3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" y="2223"/>
              <a:ext cx="1224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797" name="Text Box 17">
            <a:extLst>
              <a:ext uri="{FF2B5EF4-FFF2-40B4-BE49-F238E27FC236}">
                <a16:creationId xmlns:a16="http://schemas.microsoft.com/office/drawing/2014/main" id="{160E6857-DDB1-E208-0CEC-49ADE569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49530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300" b="1"/>
              <a:t>RISULTATO: attendibilità dei risultati ottenuti con il nuovo software (differenza massima = 9%)</a:t>
            </a:r>
          </a:p>
        </p:txBody>
      </p:sp>
      <p:sp>
        <p:nvSpPr>
          <p:cNvPr id="118798" name="Text Box 18">
            <a:extLst>
              <a:ext uri="{FF2B5EF4-FFF2-40B4-BE49-F238E27FC236}">
                <a16:creationId xmlns:a16="http://schemas.microsoft.com/office/drawing/2014/main" id="{A48B729C-AAE6-3DAF-2411-EB104C1C5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40386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 b="1">
                <a:solidFill>
                  <a:schemeClr val="bg1"/>
                </a:solidFill>
              </a:rPr>
              <a:t>ESARAD</a:t>
            </a:r>
          </a:p>
        </p:txBody>
      </p:sp>
      <p:sp>
        <p:nvSpPr>
          <p:cNvPr id="118799" name="Text Box 19">
            <a:extLst>
              <a:ext uri="{FF2B5EF4-FFF2-40B4-BE49-F238E27FC236}">
                <a16:creationId xmlns:a16="http://schemas.microsoft.com/office/drawing/2014/main" id="{CAAB1299-BF25-7369-527D-2FF304A8B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8956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 b="1">
                <a:solidFill>
                  <a:schemeClr val="bg1"/>
                </a:solidFill>
              </a:rPr>
              <a:t>NUOVO SOFTWARE</a:t>
            </a:r>
          </a:p>
        </p:txBody>
      </p:sp>
      <p:sp>
        <p:nvSpPr>
          <p:cNvPr id="118800" name="Text Box 20">
            <a:extLst>
              <a:ext uri="{FF2B5EF4-FFF2-40B4-BE49-F238E27FC236}">
                <a16:creationId xmlns:a16="http://schemas.microsoft.com/office/drawing/2014/main" id="{7A9A2DDB-A812-CFD3-2CEA-5A35E78AD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numero diapositiva 3">
            <a:extLst>
              <a:ext uri="{FF2B5EF4-FFF2-40B4-BE49-F238E27FC236}">
                <a16:creationId xmlns:a16="http://schemas.microsoft.com/office/drawing/2014/main" id="{D6BCAB2D-E699-7459-536C-80A3BCF6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0D21DE-3887-4AA6-ACF2-88EFB9ECF82D}" type="slidenum">
              <a:rPr lang="it-IT" altLang="it-IT" sz="1400"/>
              <a:pPr/>
              <a:t>36</a:t>
            </a:fld>
            <a:endParaRPr lang="it-IT" altLang="it-IT" sz="1400"/>
          </a:p>
        </p:txBody>
      </p:sp>
      <p:sp>
        <p:nvSpPr>
          <p:cNvPr id="223234" name="Text Box 2">
            <a:extLst>
              <a:ext uri="{FF2B5EF4-FFF2-40B4-BE49-F238E27FC236}">
                <a16:creationId xmlns:a16="http://schemas.microsoft.com/office/drawing/2014/main" id="{A394B8B5-AA32-4145-A4E3-A39DF093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83820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VANTAGGI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200" b="1"/>
              <a:t>  gestione di geometrie complesse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200" b="1"/>
              <a:t>  grafici in output facilmente confrontabili tra loro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200" b="1"/>
              <a:t>  modalità geometrica d’irradiazione modificabile</a:t>
            </a:r>
            <a:endParaRPr lang="it-IT" altLang="it-IT" sz="2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3235" name="Text Box 3">
            <a:extLst>
              <a:ext uri="{FF2B5EF4-FFF2-40B4-BE49-F238E27FC236}">
                <a16:creationId xmlns:a16="http://schemas.microsoft.com/office/drawing/2014/main" id="{F57B5BF4-93DA-4D06-BC85-807C94AC5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03800"/>
            <a:ext cx="83820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SVANTAGGI</a:t>
            </a:r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200" b="1"/>
              <a:t>  impossibilità di definire </a:t>
            </a:r>
            <a:r>
              <a:rPr lang="it-IT" altLang="it-IT" sz="2200" b="1" i="1"/>
              <a:t>a</a:t>
            </a:r>
            <a:r>
              <a:rPr lang="it-IT" altLang="it-IT" sz="2200" b="1"/>
              <a:t>, </a:t>
            </a:r>
            <a:r>
              <a:rPr lang="it-IT" altLang="it-IT" sz="2200" b="1" i="1"/>
              <a:t>r</a:t>
            </a:r>
            <a:r>
              <a:rPr lang="it-IT" altLang="it-IT" sz="2200" b="1"/>
              <a:t>, </a:t>
            </a:r>
            <a:r>
              <a:rPr lang="it-IT" altLang="it-IT" sz="2200" b="1" i="1"/>
              <a:t>t</a:t>
            </a:r>
            <a:endParaRPr lang="it-IT" altLang="it-IT" sz="2200" b="1"/>
          </a:p>
          <a:p>
            <a:pPr eaLnBrk="1" hangingPunct="1">
              <a:lnSpc>
                <a:spcPct val="130000"/>
              </a:lnSpc>
              <a:buFontTx/>
              <a:buChar char="•"/>
              <a:defRPr/>
            </a:pPr>
            <a:r>
              <a:rPr lang="it-IT" altLang="it-IT" sz="2200" b="1"/>
              <a:t>  valori di luminanza in output </a:t>
            </a:r>
            <a:endParaRPr lang="it-IT" altLang="it-IT" sz="2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3236" name="Text Box 4">
            <a:extLst>
              <a:ext uri="{FF2B5EF4-FFF2-40B4-BE49-F238E27FC236}">
                <a16:creationId xmlns:a16="http://schemas.microsoft.com/office/drawing/2014/main" id="{24E26604-3B49-47CF-A9A3-D579146BA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DISCUSSIONE DEL SOFTWARE</a:t>
            </a:r>
          </a:p>
        </p:txBody>
      </p:sp>
      <p:grpSp>
        <p:nvGrpSpPr>
          <p:cNvPr id="119814" name="Group 5">
            <a:extLst>
              <a:ext uri="{FF2B5EF4-FFF2-40B4-BE49-F238E27FC236}">
                <a16:creationId xmlns:a16="http://schemas.microsoft.com/office/drawing/2014/main" id="{2FF1CACC-2DEF-6DEC-2FA5-3D622586A210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990600"/>
            <a:ext cx="3352800" cy="2514600"/>
            <a:chOff x="96" y="1056"/>
            <a:chExt cx="1872" cy="1296"/>
          </a:xfrm>
        </p:grpSpPr>
        <p:sp>
          <p:nvSpPr>
            <p:cNvPr id="119818" name="Rectangle 6">
              <a:extLst>
                <a:ext uri="{FF2B5EF4-FFF2-40B4-BE49-F238E27FC236}">
                  <a16:creationId xmlns:a16="http://schemas.microsoft.com/office/drawing/2014/main" id="{43F364CE-FB4B-6B51-52AD-1A1BA36F2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056"/>
              <a:ext cx="1872" cy="12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grpSp>
          <p:nvGrpSpPr>
            <p:cNvPr id="119819" name="Group 7">
              <a:extLst>
                <a:ext uri="{FF2B5EF4-FFF2-40B4-BE49-F238E27FC236}">
                  <a16:creationId xmlns:a16="http://schemas.microsoft.com/office/drawing/2014/main" id="{FBB87AC4-9617-D987-5D8F-D307EE6CA4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104"/>
              <a:ext cx="1800" cy="1224"/>
              <a:chOff x="3294" y="6097"/>
              <a:chExt cx="4500" cy="3060"/>
            </a:xfrm>
          </p:grpSpPr>
          <p:sp>
            <p:nvSpPr>
              <p:cNvPr id="119820" name="Text Box 8">
                <a:extLst>
                  <a:ext uri="{FF2B5EF4-FFF2-40B4-BE49-F238E27FC236}">
                    <a16:creationId xmlns:a16="http://schemas.microsoft.com/office/drawing/2014/main" id="{64C92E53-AE0B-7455-9654-C3AE9AE634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4" y="7357"/>
                <a:ext cx="540" cy="5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it-IT" altLang="it-IT" sz="1200"/>
                  <a:t>r</a:t>
                </a:r>
              </a:p>
            </p:txBody>
          </p:sp>
          <p:grpSp>
            <p:nvGrpSpPr>
              <p:cNvPr id="119821" name="Group 9">
                <a:extLst>
                  <a:ext uri="{FF2B5EF4-FFF2-40B4-BE49-F238E27FC236}">
                    <a16:creationId xmlns:a16="http://schemas.microsoft.com/office/drawing/2014/main" id="{D9D52F18-A0ED-26DF-33E4-6BA8BB5C5F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94" y="6097"/>
                <a:ext cx="4500" cy="3060"/>
                <a:chOff x="2034" y="6277"/>
                <a:chExt cx="4500" cy="3060"/>
              </a:xfrm>
            </p:grpSpPr>
            <p:sp>
              <p:nvSpPr>
                <p:cNvPr id="119822" name="Text Box 10">
                  <a:extLst>
                    <a:ext uri="{FF2B5EF4-FFF2-40B4-BE49-F238E27FC236}">
                      <a16:creationId xmlns:a16="http://schemas.microsoft.com/office/drawing/2014/main" id="{B265B52E-0020-92FA-B19C-3A397516E2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29" y="8797"/>
                  <a:ext cx="900" cy="54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200"/>
                    <a:t>dA</a:t>
                  </a:r>
                  <a:r>
                    <a:rPr lang="it-IT" altLang="it-IT" sz="1200" baseline="-25000"/>
                    <a:t>1</a:t>
                  </a:r>
                </a:p>
              </p:txBody>
            </p:sp>
            <p:sp>
              <p:nvSpPr>
                <p:cNvPr id="119823" name="Text Box 11">
                  <a:extLst>
                    <a:ext uri="{FF2B5EF4-FFF2-40B4-BE49-F238E27FC236}">
                      <a16:creationId xmlns:a16="http://schemas.microsoft.com/office/drawing/2014/main" id="{C0C8BB29-EB30-1F9B-B7EB-92245BB3AA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14" y="6457"/>
                  <a:ext cx="720" cy="6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200"/>
                    <a:t>dA</a:t>
                  </a:r>
                  <a:r>
                    <a:rPr lang="it-IT" altLang="it-IT" sz="1200" baseline="-25000"/>
                    <a:t>2</a:t>
                  </a:r>
                </a:p>
              </p:txBody>
            </p:sp>
            <p:sp>
              <p:nvSpPr>
                <p:cNvPr id="119824" name="Text Box 12">
                  <a:extLst>
                    <a:ext uri="{FF2B5EF4-FFF2-40B4-BE49-F238E27FC236}">
                      <a16:creationId xmlns:a16="http://schemas.microsoft.com/office/drawing/2014/main" id="{08C52B3B-AD77-4AAC-7961-877CE1F363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4" y="8077"/>
                  <a:ext cx="540" cy="54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200">
                      <a:sym typeface="Symbol" panose="05050102010706020507" pitchFamily="18" charset="2"/>
                    </a:rPr>
                    <a:t></a:t>
                  </a:r>
                  <a:r>
                    <a:rPr lang="it-IT" altLang="it-IT" sz="1200" baseline="-25000"/>
                    <a:t>1</a:t>
                  </a:r>
                  <a:endParaRPr lang="it-IT" altLang="it-IT" sz="1200"/>
                </a:p>
              </p:txBody>
            </p:sp>
            <p:sp>
              <p:nvSpPr>
                <p:cNvPr id="119825" name="Text Box 13">
                  <a:extLst>
                    <a:ext uri="{FF2B5EF4-FFF2-40B4-BE49-F238E27FC236}">
                      <a16:creationId xmlns:a16="http://schemas.microsoft.com/office/drawing/2014/main" id="{B73D7546-E296-8A9A-5F62-BD329C51E2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74" y="7357"/>
                  <a:ext cx="540" cy="54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200">
                      <a:sym typeface="Symbol" panose="05050102010706020507" pitchFamily="18" charset="2"/>
                    </a:rPr>
                    <a:t></a:t>
                  </a:r>
                  <a:r>
                    <a:rPr lang="it-IT" altLang="it-IT" sz="1200" baseline="-25000"/>
                    <a:t>2</a:t>
                  </a:r>
                  <a:endParaRPr lang="it-IT" altLang="it-IT" sz="1200"/>
                </a:p>
              </p:txBody>
            </p:sp>
            <p:sp>
              <p:nvSpPr>
                <p:cNvPr id="119826" name="Text Box 14">
                  <a:extLst>
                    <a:ext uri="{FF2B5EF4-FFF2-40B4-BE49-F238E27FC236}">
                      <a16:creationId xmlns:a16="http://schemas.microsoft.com/office/drawing/2014/main" id="{1D293DB1-3A9F-F0DE-679B-59846F557C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14" y="7537"/>
                  <a:ext cx="540" cy="54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000"/>
                    <a:t>n</a:t>
                  </a:r>
                  <a:r>
                    <a:rPr lang="it-IT" altLang="it-IT" sz="1000" baseline="-25000"/>
                    <a:t>2</a:t>
                  </a:r>
                </a:p>
              </p:txBody>
            </p:sp>
            <p:sp>
              <p:nvSpPr>
                <p:cNvPr id="119827" name="Text Box 15">
                  <a:extLst>
                    <a:ext uri="{FF2B5EF4-FFF2-40B4-BE49-F238E27FC236}">
                      <a16:creationId xmlns:a16="http://schemas.microsoft.com/office/drawing/2014/main" id="{38066331-CF96-2659-FC2C-02E036E36A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94" y="7717"/>
                  <a:ext cx="540" cy="54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it-IT" altLang="it-IT" sz="1000"/>
                    <a:t>n</a:t>
                  </a:r>
                  <a:r>
                    <a:rPr lang="it-IT" altLang="it-IT" sz="1000" baseline="-25000"/>
                    <a:t>1</a:t>
                  </a:r>
                </a:p>
              </p:txBody>
            </p:sp>
            <p:grpSp>
              <p:nvGrpSpPr>
                <p:cNvPr id="119828" name="Group 16">
                  <a:extLst>
                    <a:ext uri="{FF2B5EF4-FFF2-40B4-BE49-F238E27FC236}">
                      <a16:creationId xmlns:a16="http://schemas.microsoft.com/office/drawing/2014/main" id="{3FD96014-0F35-E473-D4A7-D99ACB6758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4" y="6277"/>
                  <a:ext cx="4020" cy="2988"/>
                  <a:chOff x="2034" y="6277"/>
                  <a:chExt cx="4020" cy="2988"/>
                </a:xfrm>
              </p:grpSpPr>
              <p:sp>
                <p:nvSpPr>
                  <p:cNvPr id="119829" name="Oval 17">
                    <a:extLst>
                      <a:ext uri="{FF2B5EF4-FFF2-40B4-BE49-F238E27FC236}">
                        <a16:creationId xmlns:a16="http://schemas.microsoft.com/office/drawing/2014/main" id="{32F331FB-8FEF-6EBA-3AA6-5E6937429C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4" y="8725"/>
                    <a:ext cx="1800" cy="5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grpSp>
                <p:nvGrpSpPr>
                  <p:cNvPr id="119830" name="Group 18">
                    <a:extLst>
                      <a:ext uri="{FF2B5EF4-FFF2-40B4-BE49-F238E27FC236}">
                        <a16:creationId xmlns:a16="http://schemas.microsoft.com/office/drawing/2014/main" id="{7895E61E-7812-18F9-AFBD-38B1183D28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34" y="6277"/>
                    <a:ext cx="1620" cy="720"/>
                    <a:chOff x="4374" y="6277"/>
                    <a:chExt cx="1620" cy="720"/>
                  </a:xfrm>
                </p:grpSpPr>
                <p:sp>
                  <p:nvSpPr>
                    <p:cNvPr id="119836" name="Line 19">
                      <a:extLst>
                        <a:ext uri="{FF2B5EF4-FFF2-40B4-BE49-F238E27FC236}">
                          <a16:creationId xmlns:a16="http://schemas.microsoft.com/office/drawing/2014/main" id="{9EEEF521-DB83-D43B-16D7-58DADA0204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4" y="6997"/>
                      <a:ext cx="126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9837" name="Line 20">
                      <a:extLst>
                        <a:ext uri="{FF2B5EF4-FFF2-40B4-BE49-F238E27FC236}">
                          <a16:creationId xmlns:a16="http://schemas.microsoft.com/office/drawing/2014/main" id="{BEF34644-0AD3-F962-178F-2CCE0CFA79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4" y="6277"/>
                      <a:ext cx="126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9838" name="Line 21">
                      <a:extLst>
                        <a:ext uri="{FF2B5EF4-FFF2-40B4-BE49-F238E27FC236}">
                          <a16:creationId xmlns:a16="http://schemas.microsoft.com/office/drawing/2014/main" id="{1428E7C1-3901-5C51-9484-A5CB2DECE1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4" y="6277"/>
                      <a:ext cx="360" cy="72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9839" name="Line 22">
                      <a:extLst>
                        <a:ext uri="{FF2B5EF4-FFF2-40B4-BE49-F238E27FC236}">
                          <a16:creationId xmlns:a16="http://schemas.microsoft.com/office/drawing/2014/main" id="{C8FC0A12-A4E5-A136-29FB-A947E9B15D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4" y="6277"/>
                      <a:ext cx="360" cy="72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119831" name="Line 23">
                    <a:extLst>
                      <a:ext uri="{FF2B5EF4-FFF2-40B4-BE49-F238E27FC236}">
                        <a16:creationId xmlns:a16="http://schemas.microsoft.com/office/drawing/2014/main" id="{0C7D2B58-BFD7-C8ED-0C9D-29E79FCF70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34" y="6637"/>
                    <a:ext cx="2340" cy="234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19832" name="Line 24">
                    <a:extLst>
                      <a:ext uri="{FF2B5EF4-FFF2-40B4-BE49-F238E27FC236}">
                        <a16:creationId xmlns:a16="http://schemas.microsoft.com/office/drawing/2014/main" id="{C260A6C5-C60B-0A59-4BC5-24F1A0054C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34" y="7717"/>
                    <a:ext cx="0" cy="126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19833" name="Line 25">
                    <a:extLst>
                      <a:ext uri="{FF2B5EF4-FFF2-40B4-BE49-F238E27FC236}">
                        <a16:creationId xmlns:a16="http://schemas.microsoft.com/office/drawing/2014/main" id="{856CBD98-5FD8-B90A-4BD6-AAA781FB2E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4" y="6637"/>
                    <a:ext cx="360" cy="126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19834" name="Arc 26">
                    <a:extLst>
                      <a:ext uri="{FF2B5EF4-FFF2-40B4-BE49-F238E27FC236}">
                        <a16:creationId xmlns:a16="http://schemas.microsoft.com/office/drawing/2014/main" id="{8531C724-C034-0AE7-D397-815A79ECD3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34" y="8437"/>
                    <a:ext cx="360" cy="18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360 w 21600"/>
                      <a:gd name="T3" fmla="*/ 180 h 21600"/>
                      <a:gd name="T4" fmla="*/ 0 w 21600"/>
                      <a:gd name="T5" fmla="*/ 18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19835" name="Arc 27">
                    <a:extLst>
                      <a:ext uri="{FF2B5EF4-FFF2-40B4-BE49-F238E27FC236}">
                        <a16:creationId xmlns:a16="http://schemas.microsoft.com/office/drawing/2014/main" id="{BD18C75E-57E3-BF90-E221-509407472E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4554" y="7357"/>
                    <a:ext cx="447" cy="180"/>
                  </a:xfrm>
                  <a:custGeom>
                    <a:avLst/>
                    <a:gdLst>
                      <a:gd name="T0" fmla="*/ 0 w 26839"/>
                      <a:gd name="T1" fmla="*/ 5 h 21600"/>
                      <a:gd name="T2" fmla="*/ 447 w 26839"/>
                      <a:gd name="T3" fmla="*/ 180 h 21600"/>
                      <a:gd name="T4" fmla="*/ 87 w 26839"/>
                      <a:gd name="T5" fmla="*/ 18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6839" h="21600" fill="none" extrusionOk="0">
                        <a:moveTo>
                          <a:pt x="-1" y="644"/>
                        </a:moveTo>
                        <a:cubicBezTo>
                          <a:pt x="1713" y="216"/>
                          <a:pt x="3472" y="0"/>
                          <a:pt x="5239" y="0"/>
                        </a:cubicBezTo>
                        <a:cubicBezTo>
                          <a:pt x="17168" y="0"/>
                          <a:pt x="26839" y="9670"/>
                          <a:pt x="26839" y="21600"/>
                        </a:cubicBezTo>
                      </a:path>
                      <a:path w="26839" h="21600" stroke="0" extrusionOk="0">
                        <a:moveTo>
                          <a:pt x="-1" y="644"/>
                        </a:moveTo>
                        <a:cubicBezTo>
                          <a:pt x="1713" y="216"/>
                          <a:pt x="3472" y="0"/>
                          <a:pt x="5239" y="0"/>
                        </a:cubicBezTo>
                        <a:cubicBezTo>
                          <a:pt x="17168" y="0"/>
                          <a:pt x="26839" y="9670"/>
                          <a:pt x="26839" y="21600"/>
                        </a:cubicBezTo>
                        <a:lnTo>
                          <a:pt x="5239" y="21600"/>
                        </a:lnTo>
                        <a:lnTo>
                          <a:pt x="-1" y="64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</p:grpSp>
      <p:graphicFrame>
        <p:nvGraphicFramePr>
          <p:cNvPr id="119815" name="Object 28">
            <a:extLst>
              <a:ext uri="{FF2B5EF4-FFF2-40B4-BE49-F238E27FC236}">
                <a16:creationId xmlns:a16="http://schemas.microsoft.com/office/drawing/2014/main" id="{0B4C355D-4D9C-B4C7-E223-D7A5DC13B4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990600"/>
          <a:ext cx="35814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45369" imgH="406224" progId="Equation.3">
                  <p:embed/>
                </p:oleObj>
              </mc:Choice>
              <mc:Fallback>
                <p:oleObj name="Equation" r:id="rId2" imgW="2145369" imgH="406224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3581400" cy="692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6" name="Text Box 29">
            <a:extLst>
              <a:ext uri="{FF2B5EF4-FFF2-40B4-BE49-F238E27FC236}">
                <a16:creationId xmlns:a16="http://schemas.microsoft.com/office/drawing/2014/main" id="{1DEA605C-5507-7A35-7DC7-129CD9EBB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3048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200" b="1"/>
              <a:t>Radiazione: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200" b="1"/>
              <a:t> 	-  direzionale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200" b="1"/>
              <a:t> 	-  diffusiva</a:t>
            </a:r>
          </a:p>
        </p:txBody>
      </p:sp>
      <p:sp>
        <p:nvSpPr>
          <p:cNvPr id="119817" name="Text Box 30">
            <a:extLst>
              <a:ext uri="{FF2B5EF4-FFF2-40B4-BE49-F238E27FC236}">
                <a16:creationId xmlns:a16="http://schemas.microsoft.com/office/drawing/2014/main" id="{CBE3FD65-CCD3-CD41-3A96-4254E720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egnaposto numero diapositiva 3">
            <a:extLst>
              <a:ext uri="{FF2B5EF4-FFF2-40B4-BE49-F238E27FC236}">
                <a16:creationId xmlns:a16="http://schemas.microsoft.com/office/drawing/2014/main" id="{61D08AE0-2D64-52F9-AFE3-1CA80FD9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345E86-32C0-4864-BFAB-0E53DD19D803}" type="slidenum">
              <a:rPr lang="it-IT" altLang="it-IT" sz="1400"/>
              <a:pPr/>
              <a:t>37</a:t>
            </a:fld>
            <a:endParaRPr lang="it-IT" altLang="it-IT" sz="1400"/>
          </a:p>
        </p:txBody>
      </p:sp>
      <p:sp>
        <p:nvSpPr>
          <p:cNvPr id="224258" name="Text Box 2">
            <a:extLst>
              <a:ext uri="{FF2B5EF4-FFF2-40B4-BE49-F238E27FC236}">
                <a16:creationId xmlns:a16="http://schemas.microsoft.com/office/drawing/2014/main" id="{E1B4F381-4EEF-452F-85C4-0975C59F4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APPLICAZIONE ALLA SINDONE DI TORINO</a:t>
            </a:r>
          </a:p>
        </p:txBody>
      </p:sp>
      <p:pic>
        <p:nvPicPr>
          <p:cNvPr id="120836" name="Picture 3" descr="SindonFront">
            <a:extLst>
              <a:ext uri="{FF2B5EF4-FFF2-40B4-BE49-F238E27FC236}">
                <a16:creationId xmlns:a16="http://schemas.microsoft.com/office/drawing/2014/main" id="{343BE229-F4F7-216C-49EB-99CF3E41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5800"/>
            <a:ext cx="25749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>
            <a:extLst>
              <a:ext uri="{FF2B5EF4-FFF2-40B4-BE49-F238E27FC236}">
                <a16:creationId xmlns:a16="http://schemas.microsoft.com/office/drawing/2014/main" id="{6186A359-950C-4628-AD92-B7DAA490B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0075"/>
            <a:ext cx="57912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OBIETTIVO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2300" b="1"/>
              <a:t>Nell’ipotesi che tale immagine si sia formata per radiazione, analizzare le diverse modalità di radiazione</a:t>
            </a:r>
          </a:p>
        </p:txBody>
      </p:sp>
      <p:sp>
        <p:nvSpPr>
          <p:cNvPr id="120838" name="Text Box 5">
            <a:extLst>
              <a:ext uri="{FF2B5EF4-FFF2-40B4-BE49-F238E27FC236}">
                <a16:creationId xmlns:a16="http://schemas.microsoft.com/office/drawing/2014/main" id="{FC19FCC2-C737-CE7D-CAE7-DF83D286D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66800"/>
            <a:ext cx="4267200" cy="8032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300" b="1"/>
              <a:t>Immagine con caratteristiche di tridimensionalità</a:t>
            </a:r>
          </a:p>
        </p:txBody>
      </p:sp>
      <p:sp>
        <p:nvSpPr>
          <p:cNvPr id="120839" name="Text Box 6">
            <a:extLst>
              <a:ext uri="{FF2B5EF4-FFF2-40B4-BE49-F238E27FC236}">
                <a16:creationId xmlns:a16="http://schemas.microsoft.com/office/drawing/2014/main" id="{20B6F743-9B72-7A13-1D20-3A35838C9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28875"/>
            <a:ext cx="4495800" cy="4524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300" b="1"/>
              <a:t>Fenomeno collegato alla distanza</a:t>
            </a:r>
          </a:p>
        </p:txBody>
      </p:sp>
      <p:sp>
        <p:nvSpPr>
          <p:cNvPr id="120840" name="Text Box 7">
            <a:extLst>
              <a:ext uri="{FF2B5EF4-FFF2-40B4-BE49-F238E27FC236}">
                <a16:creationId xmlns:a16="http://schemas.microsoft.com/office/drawing/2014/main" id="{8D8DD48D-F269-1609-F434-3C3AC2710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57600"/>
            <a:ext cx="1752600" cy="4714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300" b="1"/>
              <a:t>Radiazione</a:t>
            </a:r>
          </a:p>
        </p:txBody>
      </p:sp>
      <p:sp>
        <p:nvSpPr>
          <p:cNvPr id="120841" name="Text Box 8">
            <a:extLst>
              <a:ext uri="{FF2B5EF4-FFF2-40B4-BE49-F238E27FC236}">
                <a16:creationId xmlns:a16="http://schemas.microsoft.com/office/drawing/2014/main" id="{2B25811D-949E-2E9B-8D21-A0B054F2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657600"/>
            <a:ext cx="2819400" cy="4524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300" b="1"/>
              <a:t>Diffusione di gas (?)</a:t>
            </a:r>
          </a:p>
        </p:txBody>
      </p:sp>
      <p:sp>
        <p:nvSpPr>
          <p:cNvPr id="120842" name="AutoShape 9">
            <a:extLst>
              <a:ext uri="{FF2B5EF4-FFF2-40B4-BE49-F238E27FC236}">
                <a16:creationId xmlns:a16="http://schemas.microsoft.com/office/drawing/2014/main" id="{20AE8C88-1812-B769-9C16-8D87798C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9812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99CC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0843" name="AutoShape 10">
            <a:extLst>
              <a:ext uri="{FF2B5EF4-FFF2-40B4-BE49-F238E27FC236}">
                <a16:creationId xmlns:a16="http://schemas.microsoft.com/office/drawing/2014/main" id="{BD883216-7BCA-0FAF-C67E-FC5DED26DC8A}"/>
              </a:ext>
            </a:extLst>
          </p:cNvPr>
          <p:cNvSpPr>
            <a:spLocks noChangeArrowheads="1"/>
          </p:cNvSpPr>
          <p:nvPr/>
        </p:nvSpPr>
        <p:spPr bwMode="auto">
          <a:xfrm rot="-3647414">
            <a:off x="3657600" y="2730500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rgbClr val="99CC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0844" name="AutoShape 11">
            <a:extLst>
              <a:ext uri="{FF2B5EF4-FFF2-40B4-BE49-F238E27FC236}">
                <a16:creationId xmlns:a16="http://schemas.microsoft.com/office/drawing/2014/main" id="{3B0E7E5F-E43D-CC07-51D0-38D271A2D21E}"/>
              </a:ext>
            </a:extLst>
          </p:cNvPr>
          <p:cNvSpPr>
            <a:spLocks noChangeArrowheads="1"/>
          </p:cNvSpPr>
          <p:nvPr/>
        </p:nvSpPr>
        <p:spPr bwMode="auto">
          <a:xfrm rot="3647414" flipH="1">
            <a:off x="1943100" y="2730500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rgbClr val="99CC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0845" name="Text Box 12">
            <a:extLst>
              <a:ext uri="{FF2B5EF4-FFF2-40B4-BE49-F238E27FC236}">
                <a16:creationId xmlns:a16="http://schemas.microsoft.com/office/drawing/2014/main" id="{7842D324-4D02-F6BA-BA21-97745C2A5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numero diapositiva 3">
            <a:extLst>
              <a:ext uri="{FF2B5EF4-FFF2-40B4-BE49-F238E27FC236}">
                <a16:creationId xmlns:a16="http://schemas.microsoft.com/office/drawing/2014/main" id="{0C0E7E2E-3EDD-EDA5-3E4F-38B35D52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552F6B-FA20-412D-BE47-96A3E49D6B17}" type="slidenum">
              <a:rPr lang="it-IT" altLang="it-IT" sz="1400"/>
              <a:pPr/>
              <a:t>38</a:t>
            </a:fld>
            <a:endParaRPr lang="it-IT" altLang="it-IT" sz="1400"/>
          </a:p>
        </p:txBody>
      </p:sp>
      <p:sp>
        <p:nvSpPr>
          <p:cNvPr id="225282" name="Text Box 2">
            <a:extLst>
              <a:ext uri="{FF2B5EF4-FFF2-40B4-BE49-F238E27FC236}">
                <a16:creationId xmlns:a16="http://schemas.microsoft.com/office/drawing/2014/main" id="{9AAC8A0A-CED1-4C39-BB44-2DDA39FF9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METODO D’ANALISI</a:t>
            </a:r>
          </a:p>
        </p:txBody>
      </p:sp>
      <p:sp>
        <p:nvSpPr>
          <p:cNvPr id="121860" name="Text Box 3">
            <a:extLst>
              <a:ext uri="{FF2B5EF4-FFF2-40B4-BE49-F238E27FC236}">
                <a16:creationId xmlns:a16="http://schemas.microsoft.com/office/drawing/2014/main" id="{20CF05C2-FEEA-4A27-8D96-3FAAE50AC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50925"/>
            <a:ext cx="46482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200"/>
              <a:t>  Un manichino numerico è utilizzato        come superficie-corpo;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200"/>
              <a:t>  Si costruisce la superficie-telo;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200"/>
              <a:t>  Si definiscono le diverse modalità d’irradiazione;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200"/>
              <a:t>  Si ottengono i grafici di confronto.</a:t>
            </a:r>
          </a:p>
        </p:txBody>
      </p:sp>
      <p:grpSp>
        <p:nvGrpSpPr>
          <p:cNvPr id="121861" name="Group 4">
            <a:extLst>
              <a:ext uri="{FF2B5EF4-FFF2-40B4-BE49-F238E27FC236}">
                <a16:creationId xmlns:a16="http://schemas.microsoft.com/office/drawing/2014/main" id="{AB4086C2-A7FD-E87D-36D7-0395ABF09DC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879475"/>
            <a:ext cx="4114800" cy="6130925"/>
            <a:chOff x="3072" y="554"/>
            <a:chExt cx="2592" cy="3862"/>
          </a:xfrm>
        </p:grpSpPr>
        <p:sp>
          <p:nvSpPr>
            <p:cNvPr id="121920" name="Rectangle 5">
              <a:extLst>
                <a:ext uri="{FF2B5EF4-FFF2-40B4-BE49-F238E27FC236}">
                  <a16:creationId xmlns:a16="http://schemas.microsoft.com/office/drawing/2014/main" id="{48181334-761B-6EA9-F514-4400DA62E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920"/>
              <a:ext cx="1632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121921" name="Picture 6" descr="figura manichino completa copy">
              <a:extLst>
                <a:ext uri="{FF2B5EF4-FFF2-40B4-BE49-F238E27FC236}">
                  <a16:creationId xmlns:a16="http://schemas.microsoft.com/office/drawing/2014/main" id="{A736279F-4DDE-A333-41D1-052B58B6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" y="554"/>
              <a:ext cx="1026" cy="36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1922" name="Group 7">
              <a:extLst>
                <a:ext uri="{FF2B5EF4-FFF2-40B4-BE49-F238E27FC236}">
                  <a16:creationId xmlns:a16="http://schemas.microsoft.com/office/drawing/2014/main" id="{0E19D1C0-6883-94BC-8124-A9AA4AFE5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968"/>
              <a:ext cx="1560" cy="960"/>
              <a:chOff x="1134" y="3937"/>
              <a:chExt cx="9540" cy="4497"/>
            </a:xfrm>
          </p:grpSpPr>
          <p:pic>
            <p:nvPicPr>
              <p:cNvPr id="121943" name="Picture 8">
                <a:extLst>
                  <a:ext uri="{FF2B5EF4-FFF2-40B4-BE49-F238E27FC236}">
                    <a16:creationId xmlns:a16="http://schemas.microsoft.com/office/drawing/2014/main" id="{0316E181-B045-39DC-12E6-12DFD1B88E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937"/>
                <a:ext cx="9540" cy="449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944" name="Rectangle 9">
                <a:extLst>
                  <a:ext uri="{FF2B5EF4-FFF2-40B4-BE49-F238E27FC236}">
                    <a16:creationId xmlns:a16="http://schemas.microsoft.com/office/drawing/2014/main" id="{131477E7-E9DD-285D-AB7D-1A1CCC957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4477"/>
                <a:ext cx="900" cy="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</p:grpSp>
        <p:grpSp>
          <p:nvGrpSpPr>
            <p:cNvPr id="121923" name="Group 10">
              <a:extLst>
                <a:ext uri="{FF2B5EF4-FFF2-40B4-BE49-F238E27FC236}">
                  <a16:creationId xmlns:a16="http://schemas.microsoft.com/office/drawing/2014/main" id="{86B45FF7-FBFD-7027-7241-D114A3A546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1928"/>
              <a:ext cx="1560" cy="2488"/>
              <a:chOff x="1314" y="6097"/>
              <a:chExt cx="4500" cy="8980"/>
            </a:xfrm>
          </p:grpSpPr>
          <p:grpSp>
            <p:nvGrpSpPr>
              <p:cNvPr id="121924" name="Group 11">
                <a:extLst>
                  <a:ext uri="{FF2B5EF4-FFF2-40B4-BE49-F238E27FC236}">
                    <a16:creationId xmlns:a16="http://schemas.microsoft.com/office/drawing/2014/main" id="{406994BE-3755-0AC4-F4F1-C64FBB5039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4" y="6097"/>
                <a:ext cx="4500" cy="8100"/>
                <a:chOff x="594" y="7897"/>
                <a:chExt cx="4500" cy="8100"/>
              </a:xfrm>
            </p:grpSpPr>
            <p:grpSp>
              <p:nvGrpSpPr>
                <p:cNvPr id="121926" name="Group 12">
                  <a:extLst>
                    <a:ext uri="{FF2B5EF4-FFF2-40B4-BE49-F238E27FC236}">
                      <a16:creationId xmlns:a16="http://schemas.microsoft.com/office/drawing/2014/main" id="{1AFA8A1B-62E6-04C9-3435-59AE934FA2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4" y="8437"/>
                  <a:ext cx="3240" cy="7380"/>
                  <a:chOff x="1134" y="8437"/>
                  <a:chExt cx="3240" cy="7380"/>
                </a:xfrm>
              </p:grpSpPr>
              <p:grpSp>
                <p:nvGrpSpPr>
                  <p:cNvPr id="121928" name="Group 13">
                    <a:extLst>
                      <a:ext uri="{FF2B5EF4-FFF2-40B4-BE49-F238E27FC236}">
                        <a16:creationId xmlns:a16="http://schemas.microsoft.com/office/drawing/2014/main" id="{C4381E71-7C19-79AF-3FE0-F2EE75FA0A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87" y="8437"/>
                    <a:ext cx="2687" cy="6660"/>
                    <a:chOff x="1687" y="8437"/>
                    <a:chExt cx="2687" cy="6660"/>
                  </a:xfrm>
                </p:grpSpPr>
                <p:pic>
                  <p:nvPicPr>
                    <p:cNvPr id="121934" name="Picture 14">
                      <a:extLst>
                        <a:ext uri="{FF2B5EF4-FFF2-40B4-BE49-F238E27FC236}">
                          <a16:creationId xmlns:a16="http://schemas.microsoft.com/office/drawing/2014/main" id="{ED62B50F-A55C-3328-93CF-4506CEC64F3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87" y="8437"/>
                      <a:ext cx="2687" cy="66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21935" name="Line 15">
                      <a:extLst>
                        <a:ext uri="{FF2B5EF4-FFF2-40B4-BE49-F238E27FC236}">
                          <a16:creationId xmlns:a16="http://schemas.microsoft.com/office/drawing/2014/main" id="{DD903E4F-A29E-556D-11F6-06B41FD98B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1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36" name="Line 16">
                      <a:extLst>
                        <a:ext uri="{FF2B5EF4-FFF2-40B4-BE49-F238E27FC236}">
                          <a16:creationId xmlns:a16="http://schemas.microsoft.com/office/drawing/2014/main" id="{A24B274C-4A93-F0EC-9BDD-368533D041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5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37" name="Line 17">
                      <a:extLst>
                        <a:ext uri="{FF2B5EF4-FFF2-40B4-BE49-F238E27FC236}">
                          <a16:creationId xmlns:a16="http://schemas.microsoft.com/office/drawing/2014/main" id="{E8C5E6D3-6A23-22AC-4879-63B91F6C58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9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38" name="Line 18">
                      <a:extLst>
                        <a:ext uri="{FF2B5EF4-FFF2-40B4-BE49-F238E27FC236}">
                          <a16:creationId xmlns:a16="http://schemas.microsoft.com/office/drawing/2014/main" id="{41BE3774-9C8F-6146-E343-F8D7617A1F8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3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39" name="Line 19">
                      <a:extLst>
                        <a:ext uri="{FF2B5EF4-FFF2-40B4-BE49-F238E27FC236}">
                          <a16:creationId xmlns:a16="http://schemas.microsoft.com/office/drawing/2014/main" id="{C2E406C6-371B-4CC4-1DBB-2992906A04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40" name="Line 20">
                      <a:extLst>
                        <a:ext uri="{FF2B5EF4-FFF2-40B4-BE49-F238E27FC236}">
                          <a16:creationId xmlns:a16="http://schemas.microsoft.com/office/drawing/2014/main" id="{D119D3D1-1A7B-1FC7-46A3-849064C918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41" name="Line 21">
                      <a:extLst>
                        <a:ext uri="{FF2B5EF4-FFF2-40B4-BE49-F238E27FC236}">
                          <a16:creationId xmlns:a16="http://schemas.microsoft.com/office/drawing/2014/main" id="{D39674BE-B394-1A85-2390-E191AD74EEE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9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42" name="Line 22">
                      <a:extLst>
                        <a:ext uri="{FF2B5EF4-FFF2-40B4-BE49-F238E27FC236}">
                          <a16:creationId xmlns:a16="http://schemas.microsoft.com/office/drawing/2014/main" id="{96518FF7-338B-1461-3FED-6C4773D0B3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0" y="8437"/>
                      <a:ext cx="0" cy="64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121929" name="Group 23">
                    <a:extLst>
                      <a:ext uri="{FF2B5EF4-FFF2-40B4-BE49-F238E27FC236}">
                        <a16:creationId xmlns:a16="http://schemas.microsoft.com/office/drawing/2014/main" id="{B8FB081A-EEF0-C103-9440-A1C2B960F1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34" y="13737"/>
                    <a:ext cx="1360" cy="2080"/>
                    <a:chOff x="1314" y="13477"/>
                    <a:chExt cx="1360" cy="2080"/>
                  </a:xfrm>
                </p:grpSpPr>
                <p:sp>
                  <p:nvSpPr>
                    <p:cNvPr id="121930" name="Line 24">
                      <a:extLst>
                        <a:ext uri="{FF2B5EF4-FFF2-40B4-BE49-F238E27FC236}">
                          <a16:creationId xmlns:a16="http://schemas.microsoft.com/office/drawing/2014/main" id="{DD80FEB4-2CEE-F16B-5336-581E5E2DD6F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54" y="13477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31" name="Line 25">
                      <a:extLst>
                        <a:ext uri="{FF2B5EF4-FFF2-40B4-BE49-F238E27FC236}">
                          <a16:creationId xmlns:a16="http://schemas.microsoft.com/office/drawing/2014/main" id="{1AC6AED7-B36D-5E25-37E7-F8AE84D96B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54" y="15097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32" name="Text Box 26">
                      <a:extLst>
                        <a:ext uri="{FF2B5EF4-FFF2-40B4-BE49-F238E27FC236}">
                          <a16:creationId xmlns:a16="http://schemas.microsoft.com/office/drawing/2014/main" id="{6C87A6C5-B716-DFE2-32EF-B35A9C3D61F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34" y="15017"/>
                      <a:ext cx="54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000" i="1"/>
                        <a:t>x</a:t>
                      </a:r>
                    </a:p>
                  </p:txBody>
                </p:sp>
                <p:sp>
                  <p:nvSpPr>
                    <p:cNvPr id="121933" name="Text Box 27">
                      <a:extLst>
                        <a:ext uri="{FF2B5EF4-FFF2-40B4-BE49-F238E27FC236}">
                          <a16:creationId xmlns:a16="http://schemas.microsoft.com/office/drawing/2014/main" id="{22BB1F7D-4CFA-BEC1-2E0A-47E22DB128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14" y="13577"/>
                      <a:ext cx="540" cy="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000" i="1"/>
                        <a:t>y</a:t>
                      </a:r>
                    </a:p>
                  </p:txBody>
                </p:sp>
              </p:grpSp>
            </p:grpSp>
            <p:sp>
              <p:nvSpPr>
                <p:cNvPr id="121927" name="Rectangle 28">
                  <a:extLst>
                    <a:ext uri="{FF2B5EF4-FFF2-40B4-BE49-F238E27FC236}">
                      <a16:creationId xmlns:a16="http://schemas.microsoft.com/office/drawing/2014/main" id="{FF72BFC1-3EE1-513F-701E-372CDD0FD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" y="7897"/>
                  <a:ext cx="4500" cy="81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it-IT" altLang="it-IT"/>
                </a:p>
              </p:txBody>
            </p:sp>
          </p:grpSp>
          <p:sp>
            <p:nvSpPr>
              <p:cNvPr id="121925" name="Text Box 29">
                <a:extLst>
                  <a:ext uri="{FF2B5EF4-FFF2-40B4-BE49-F238E27FC236}">
                    <a16:creationId xmlns:a16="http://schemas.microsoft.com/office/drawing/2014/main" id="{34C1F069-DD12-0732-9BD3-861B5BD81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4" y="14177"/>
                <a:ext cx="4500" cy="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 sz="1000"/>
              </a:p>
            </p:txBody>
          </p:sp>
        </p:grpSp>
      </p:grpSp>
      <p:grpSp>
        <p:nvGrpSpPr>
          <p:cNvPr id="121862" name="Group 30">
            <a:extLst>
              <a:ext uri="{FF2B5EF4-FFF2-40B4-BE49-F238E27FC236}">
                <a16:creationId xmlns:a16="http://schemas.microsoft.com/office/drawing/2014/main" id="{2BE5753B-9361-EEF3-71B4-0E956AAC4B4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800600"/>
            <a:ext cx="4564063" cy="1828800"/>
            <a:chOff x="594" y="9697"/>
            <a:chExt cx="9450" cy="3960"/>
          </a:xfrm>
        </p:grpSpPr>
        <p:grpSp>
          <p:nvGrpSpPr>
            <p:cNvPr id="121870" name="Group 31">
              <a:extLst>
                <a:ext uri="{FF2B5EF4-FFF2-40B4-BE49-F238E27FC236}">
                  <a16:creationId xmlns:a16="http://schemas.microsoft.com/office/drawing/2014/main" id="{7154903D-0070-30F1-24C7-F1CBE1F7E2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" y="9697"/>
              <a:ext cx="9450" cy="3960"/>
              <a:chOff x="594" y="5377"/>
              <a:chExt cx="9450" cy="3960"/>
            </a:xfrm>
          </p:grpSpPr>
          <p:grpSp>
            <p:nvGrpSpPr>
              <p:cNvPr id="121872" name="Group 32">
                <a:extLst>
                  <a:ext uri="{FF2B5EF4-FFF2-40B4-BE49-F238E27FC236}">
                    <a16:creationId xmlns:a16="http://schemas.microsoft.com/office/drawing/2014/main" id="{75013754-F9CE-D3C3-D70A-CB7A37C2F1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4" y="5377"/>
                <a:ext cx="9450" cy="3960"/>
                <a:chOff x="1134" y="8977"/>
                <a:chExt cx="9450" cy="3960"/>
              </a:xfrm>
            </p:grpSpPr>
            <p:grpSp>
              <p:nvGrpSpPr>
                <p:cNvPr id="121884" name="Group 33">
                  <a:extLst>
                    <a:ext uri="{FF2B5EF4-FFF2-40B4-BE49-F238E27FC236}">
                      <a16:creationId xmlns:a16="http://schemas.microsoft.com/office/drawing/2014/main" id="{8502381F-B3E7-20A5-9C71-BF3608D29E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4" y="8977"/>
                  <a:ext cx="9450" cy="3960"/>
                  <a:chOff x="1134" y="8977"/>
                  <a:chExt cx="9450" cy="3960"/>
                </a:xfrm>
              </p:grpSpPr>
              <p:sp>
                <p:nvSpPr>
                  <p:cNvPr id="121889" name="Rectangle 34">
                    <a:extLst>
                      <a:ext uri="{FF2B5EF4-FFF2-40B4-BE49-F238E27FC236}">
                        <a16:creationId xmlns:a16="http://schemas.microsoft.com/office/drawing/2014/main" id="{8E2B0E83-97CE-7BCB-F48D-CB4ED762DF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4" y="8977"/>
                    <a:ext cx="9450" cy="39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endParaRPr lang="it-IT" altLang="it-IT"/>
                  </a:p>
                </p:txBody>
              </p:sp>
              <p:grpSp>
                <p:nvGrpSpPr>
                  <p:cNvPr id="121890" name="Group 35">
                    <a:extLst>
                      <a:ext uri="{FF2B5EF4-FFF2-40B4-BE49-F238E27FC236}">
                        <a16:creationId xmlns:a16="http://schemas.microsoft.com/office/drawing/2014/main" id="{D9DE0F40-8E07-7F59-C188-28DC8685A0B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14" y="9697"/>
                    <a:ext cx="9270" cy="2880"/>
                    <a:chOff x="1494" y="9697"/>
                    <a:chExt cx="9270" cy="2880"/>
                  </a:xfrm>
                </p:grpSpPr>
                <p:sp>
                  <p:nvSpPr>
                    <p:cNvPr id="121891" name="Text Box 36">
                      <a:extLst>
                        <a:ext uri="{FF2B5EF4-FFF2-40B4-BE49-F238E27FC236}">
                          <a16:creationId xmlns:a16="http://schemas.microsoft.com/office/drawing/2014/main" id="{97AFAE28-684A-DE0C-2B41-5B9DCE6A3C2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864" y="10192"/>
                      <a:ext cx="900" cy="5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1200"/>
                        <a:t>telo</a:t>
                      </a:r>
                      <a:endParaRPr lang="it-IT" altLang="it-IT" sz="800"/>
                    </a:p>
                  </p:txBody>
                </p:sp>
                <p:sp>
                  <p:nvSpPr>
                    <p:cNvPr id="121892" name="Text Box 37">
                      <a:extLst>
                        <a:ext uri="{FF2B5EF4-FFF2-40B4-BE49-F238E27FC236}">
                          <a16:creationId xmlns:a16="http://schemas.microsoft.com/office/drawing/2014/main" id="{46DAA1E7-D6DC-8872-A20A-7CB6B783004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554" y="11167"/>
                      <a:ext cx="720" cy="5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algn="just"/>
                      <a:r>
                        <a:rPr lang="it-IT" altLang="it-IT" sz="1400" b="1"/>
                        <a:t>B</a:t>
                      </a:r>
                    </a:p>
                  </p:txBody>
                </p:sp>
                <p:sp>
                  <p:nvSpPr>
                    <p:cNvPr id="121893" name="Text Box 38">
                      <a:extLst>
                        <a:ext uri="{FF2B5EF4-FFF2-40B4-BE49-F238E27FC236}">
                          <a16:creationId xmlns:a16="http://schemas.microsoft.com/office/drawing/2014/main" id="{D1E3A304-9931-EEAE-9B06-5FD7DB4DFDA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29" y="10957"/>
                      <a:ext cx="720" cy="5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algn="just"/>
                      <a:r>
                        <a:rPr lang="it-IT" altLang="it-IT" sz="1400" b="1"/>
                        <a:t>A</a:t>
                      </a:r>
                    </a:p>
                  </p:txBody>
                </p:sp>
                <p:sp>
                  <p:nvSpPr>
                    <p:cNvPr id="121894" name="Text Box 39">
                      <a:extLst>
                        <a:ext uri="{FF2B5EF4-FFF2-40B4-BE49-F238E27FC236}">
                          <a16:creationId xmlns:a16="http://schemas.microsoft.com/office/drawing/2014/main" id="{D929029C-1488-81BD-E97D-76496306BB1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054" y="12037"/>
                      <a:ext cx="720" cy="5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algn="just"/>
                      <a:r>
                        <a:rPr lang="it-IT" altLang="it-IT" sz="1400" b="1"/>
                        <a:t>C</a:t>
                      </a:r>
                    </a:p>
                  </p:txBody>
                </p:sp>
                <p:sp>
                  <p:nvSpPr>
                    <p:cNvPr id="121895" name="Text Box 40">
                      <a:extLst>
                        <a:ext uri="{FF2B5EF4-FFF2-40B4-BE49-F238E27FC236}">
                          <a16:creationId xmlns:a16="http://schemas.microsoft.com/office/drawing/2014/main" id="{9B7E0326-DB75-B93D-6D7A-E628A6E3958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74" y="11677"/>
                      <a:ext cx="720" cy="5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algn="just"/>
                      <a:r>
                        <a:rPr lang="it-IT" altLang="it-IT" sz="1400" b="1"/>
                        <a:t>E</a:t>
                      </a:r>
                    </a:p>
                  </p:txBody>
                </p:sp>
                <p:sp>
                  <p:nvSpPr>
                    <p:cNvPr id="121896" name="Freeform 41">
                      <a:extLst>
                        <a:ext uri="{FF2B5EF4-FFF2-40B4-BE49-F238E27FC236}">
                          <a16:creationId xmlns:a16="http://schemas.microsoft.com/office/drawing/2014/main" id="{CDFBCACD-6F96-B3EF-8924-38DBCD60FA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14" y="10957"/>
                      <a:ext cx="7380" cy="1260"/>
                    </a:xfrm>
                    <a:custGeom>
                      <a:avLst/>
                      <a:gdLst>
                        <a:gd name="T0" fmla="*/ 0 w 7380"/>
                        <a:gd name="T1" fmla="*/ 1080 h 1260"/>
                        <a:gd name="T2" fmla="*/ 900 w 7380"/>
                        <a:gd name="T3" fmla="*/ 540 h 1260"/>
                        <a:gd name="T4" fmla="*/ 1800 w 7380"/>
                        <a:gd name="T5" fmla="*/ 180 h 1260"/>
                        <a:gd name="T6" fmla="*/ 3420 w 7380"/>
                        <a:gd name="T7" fmla="*/ 0 h 1260"/>
                        <a:gd name="T8" fmla="*/ 5400 w 7380"/>
                        <a:gd name="T9" fmla="*/ 180 h 1260"/>
                        <a:gd name="T10" fmla="*/ 6660 w 7380"/>
                        <a:gd name="T11" fmla="*/ 720 h 1260"/>
                        <a:gd name="T12" fmla="*/ 7380 w 7380"/>
                        <a:gd name="T13" fmla="*/ 1260 h 126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7380" h="1260">
                          <a:moveTo>
                            <a:pt x="0" y="1080"/>
                          </a:moveTo>
                          <a:cubicBezTo>
                            <a:pt x="300" y="885"/>
                            <a:pt x="600" y="690"/>
                            <a:pt x="900" y="540"/>
                          </a:cubicBezTo>
                          <a:cubicBezTo>
                            <a:pt x="1200" y="390"/>
                            <a:pt x="1380" y="270"/>
                            <a:pt x="1800" y="180"/>
                          </a:cubicBezTo>
                          <a:cubicBezTo>
                            <a:pt x="2220" y="90"/>
                            <a:pt x="2820" y="0"/>
                            <a:pt x="3420" y="0"/>
                          </a:cubicBezTo>
                          <a:cubicBezTo>
                            <a:pt x="4020" y="0"/>
                            <a:pt x="4860" y="60"/>
                            <a:pt x="5400" y="180"/>
                          </a:cubicBezTo>
                          <a:cubicBezTo>
                            <a:pt x="5940" y="300"/>
                            <a:pt x="6330" y="540"/>
                            <a:pt x="6660" y="720"/>
                          </a:cubicBezTo>
                          <a:cubicBezTo>
                            <a:pt x="6990" y="900"/>
                            <a:pt x="7185" y="1080"/>
                            <a:pt x="7380" y="126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897" name="Line 42">
                      <a:extLst>
                        <a:ext uri="{FF2B5EF4-FFF2-40B4-BE49-F238E27FC236}">
                          <a16:creationId xmlns:a16="http://schemas.microsoft.com/office/drawing/2014/main" id="{C3EB352F-FDAF-69F7-38D7-9D26B105171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94" y="9697"/>
                      <a:ext cx="4320" cy="3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898" name="Line 43">
                      <a:extLst>
                        <a:ext uri="{FF2B5EF4-FFF2-40B4-BE49-F238E27FC236}">
                          <a16:creationId xmlns:a16="http://schemas.microsoft.com/office/drawing/2014/main" id="{810938CF-97E8-3F94-69AB-58F61FB582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4" y="9697"/>
                      <a:ext cx="450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899" name="Line 44">
                      <a:extLst>
                        <a:ext uri="{FF2B5EF4-FFF2-40B4-BE49-F238E27FC236}">
                          <a16:creationId xmlns:a16="http://schemas.microsoft.com/office/drawing/2014/main" id="{F5D4B4EB-BB72-0ADC-7AC1-300C9B1A3D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854" y="10057"/>
                      <a:ext cx="90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00" name="Line 45">
                      <a:extLst>
                        <a:ext uri="{FF2B5EF4-FFF2-40B4-BE49-F238E27FC236}">
                          <a16:creationId xmlns:a16="http://schemas.microsoft.com/office/drawing/2014/main" id="{73293666-DED0-D729-57C1-C7F2794469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294" y="9877"/>
                      <a:ext cx="180" cy="14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121901" name="Group 46">
                      <a:extLst>
                        <a:ext uri="{FF2B5EF4-FFF2-40B4-BE49-F238E27FC236}">
                          <a16:creationId xmlns:a16="http://schemas.microsoft.com/office/drawing/2014/main" id="{F7B3103A-0A15-DBB6-76CC-FC9B154A320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9" y="10057"/>
                      <a:ext cx="1785" cy="975"/>
                      <a:chOff x="4569" y="10057"/>
                      <a:chExt cx="1785" cy="975"/>
                    </a:xfrm>
                  </p:grpSpPr>
                  <p:grpSp>
                    <p:nvGrpSpPr>
                      <p:cNvPr id="121911" name="Group 47">
                        <a:extLst>
                          <a:ext uri="{FF2B5EF4-FFF2-40B4-BE49-F238E27FC236}">
                            <a16:creationId xmlns:a16="http://schemas.microsoft.com/office/drawing/2014/main" id="{67E70649-856D-E02A-43C1-9F5C81A11F6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569" y="10057"/>
                        <a:ext cx="930" cy="975"/>
                        <a:chOff x="4569" y="10057"/>
                        <a:chExt cx="930" cy="975"/>
                      </a:xfrm>
                    </p:grpSpPr>
                    <p:sp>
                      <p:nvSpPr>
                        <p:cNvPr id="121916" name="Line 48">
                          <a:extLst>
                            <a:ext uri="{FF2B5EF4-FFF2-40B4-BE49-F238E27FC236}">
                              <a16:creationId xmlns:a16="http://schemas.microsoft.com/office/drawing/2014/main" id="{28AFF591-F378-6D3F-C9F5-47E57457A4A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454" y="10057"/>
                          <a:ext cx="0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21917" name="Line 49">
                          <a:extLst>
                            <a:ext uri="{FF2B5EF4-FFF2-40B4-BE49-F238E27FC236}">
                              <a16:creationId xmlns:a16="http://schemas.microsoft.com/office/drawing/2014/main" id="{C192CC02-E8B0-2063-BFCF-45C48B7528B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7705163" flipV="1">
                          <a:off x="5048" y="10298"/>
                          <a:ext cx="1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21918" name="Line 50">
                          <a:extLst>
                            <a:ext uri="{FF2B5EF4-FFF2-40B4-BE49-F238E27FC236}">
                              <a16:creationId xmlns:a16="http://schemas.microsoft.com/office/drawing/2014/main" id="{0E3540F7-E781-969B-3CE6-918C599278B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9688567" flipV="1">
                          <a:off x="5229" y="10132"/>
                          <a:ext cx="1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21919" name="Line 51">
                          <a:extLst>
                            <a:ext uri="{FF2B5EF4-FFF2-40B4-BE49-F238E27FC236}">
                              <a16:creationId xmlns:a16="http://schemas.microsoft.com/office/drawing/2014/main" id="{648C6832-9076-4452-3CEA-5DDC7C5BE7F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310507" flipH="1">
                          <a:off x="4569" y="10912"/>
                          <a:ext cx="885" cy="1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</p:grpSp>
                  <p:grpSp>
                    <p:nvGrpSpPr>
                      <p:cNvPr id="121912" name="Group 52">
                        <a:extLst>
                          <a:ext uri="{FF2B5EF4-FFF2-40B4-BE49-F238E27FC236}">
                            <a16:creationId xmlns:a16="http://schemas.microsoft.com/office/drawing/2014/main" id="{FF308BCB-37F6-8C4E-8B37-C02BB92B04A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24" y="10132"/>
                        <a:ext cx="930" cy="900"/>
                        <a:chOff x="5814" y="10132"/>
                        <a:chExt cx="930" cy="900"/>
                      </a:xfrm>
                    </p:grpSpPr>
                    <p:sp>
                      <p:nvSpPr>
                        <p:cNvPr id="121913" name="Line 53">
                          <a:extLst>
                            <a:ext uri="{FF2B5EF4-FFF2-40B4-BE49-F238E27FC236}">
                              <a16:creationId xmlns:a16="http://schemas.microsoft.com/office/drawing/2014/main" id="{B8820EDA-F7B2-F074-178D-1F61C884A6D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3894837" flipH="1" flipV="1">
                          <a:off x="6263" y="10298"/>
                          <a:ext cx="1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21914" name="Line 54">
                          <a:extLst>
                            <a:ext uri="{FF2B5EF4-FFF2-40B4-BE49-F238E27FC236}">
                              <a16:creationId xmlns:a16="http://schemas.microsoft.com/office/drawing/2014/main" id="{2DC70461-4752-FD61-2138-4D00E402498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911433" flipH="1" flipV="1">
                          <a:off x="6083" y="10132"/>
                          <a:ext cx="1" cy="9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121915" name="Line 55">
                          <a:extLst>
                            <a:ext uri="{FF2B5EF4-FFF2-40B4-BE49-F238E27FC236}">
                              <a16:creationId xmlns:a16="http://schemas.microsoft.com/office/drawing/2014/main" id="{0CD238B7-322A-139C-B22C-8DBD90C483C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310507">
                          <a:off x="5859" y="10912"/>
                          <a:ext cx="885" cy="1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121902" name="Group 56">
                      <a:extLst>
                        <a:ext uri="{FF2B5EF4-FFF2-40B4-BE49-F238E27FC236}">
                          <a16:creationId xmlns:a16="http://schemas.microsoft.com/office/drawing/2014/main" id="{D2C3AE0F-3056-A387-22C8-7751E6FF40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55" y="10295"/>
                      <a:ext cx="483" cy="972"/>
                      <a:chOff x="7855" y="10295"/>
                      <a:chExt cx="483" cy="972"/>
                    </a:xfrm>
                  </p:grpSpPr>
                  <p:sp>
                    <p:nvSpPr>
                      <p:cNvPr id="121908" name="Line 57">
                        <a:extLst>
                          <a:ext uri="{FF2B5EF4-FFF2-40B4-BE49-F238E27FC236}">
                            <a16:creationId xmlns:a16="http://schemas.microsoft.com/office/drawing/2014/main" id="{44F39AF1-4A4B-9623-6B24-EBE62E9F471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012503" flipV="1">
                        <a:off x="7969" y="10295"/>
                        <a:ext cx="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21909" name="Line 58">
                        <a:extLst>
                          <a:ext uri="{FF2B5EF4-FFF2-40B4-BE49-F238E27FC236}">
                            <a16:creationId xmlns:a16="http://schemas.microsoft.com/office/drawing/2014/main" id="{30FCD925-354E-B586-957B-1167C4CE36F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5707340" flipH="1">
                        <a:off x="8077" y="10905"/>
                        <a:ext cx="39" cy="48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21910" name="Line 59">
                        <a:extLst>
                          <a:ext uri="{FF2B5EF4-FFF2-40B4-BE49-F238E27FC236}">
                            <a16:creationId xmlns:a16="http://schemas.microsoft.com/office/drawing/2014/main" id="{A4DCC40D-3118-1139-EC31-D424075CE10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3317354" flipH="1">
                        <a:off x="8058" y="10614"/>
                        <a:ext cx="106" cy="65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21903" name="Group 60">
                      <a:extLst>
                        <a:ext uri="{FF2B5EF4-FFF2-40B4-BE49-F238E27FC236}">
                          <a16:creationId xmlns:a16="http://schemas.microsoft.com/office/drawing/2014/main" id="{863EDDB6-8B13-BF78-E0FC-20A54A0F70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750160">
                      <a:off x="7494" y="10537"/>
                      <a:ext cx="483" cy="653"/>
                      <a:chOff x="7254" y="10556"/>
                      <a:chExt cx="483" cy="653"/>
                    </a:xfrm>
                  </p:grpSpPr>
                  <p:sp>
                    <p:nvSpPr>
                      <p:cNvPr id="121906" name="Line 61">
                        <a:extLst>
                          <a:ext uri="{FF2B5EF4-FFF2-40B4-BE49-F238E27FC236}">
                            <a16:creationId xmlns:a16="http://schemas.microsoft.com/office/drawing/2014/main" id="{A352A727-4F95-92C0-F106-F0C5EF6FEC0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5892660">
                        <a:off x="7476" y="10847"/>
                        <a:ext cx="39" cy="48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21907" name="Line 62">
                        <a:extLst>
                          <a:ext uri="{FF2B5EF4-FFF2-40B4-BE49-F238E27FC236}">
                            <a16:creationId xmlns:a16="http://schemas.microsoft.com/office/drawing/2014/main" id="{81CC3658-786D-0D6B-6FAE-9BEDE7B05E9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8282646">
                        <a:off x="7428" y="10556"/>
                        <a:ext cx="106" cy="65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121904" name="Line 63">
                      <a:extLst>
                        <a:ext uri="{FF2B5EF4-FFF2-40B4-BE49-F238E27FC236}">
                          <a16:creationId xmlns:a16="http://schemas.microsoft.com/office/drawing/2014/main" id="{8F08469D-5734-8FDE-6942-35650BC51C6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14" y="10417"/>
                      <a:ext cx="0" cy="16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905" name="Text Box 64">
                      <a:extLst>
                        <a:ext uri="{FF2B5EF4-FFF2-40B4-BE49-F238E27FC236}">
                          <a16:creationId xmlns:a16="http://schemas.microsoft.com/office/drawing/2014/main" id="{16BB8001-4D0E-9419-1E03-9E4E82CDDDF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94" y="11857"/>
                      <a:ext cx="900" cy="5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r>
                        <a:rPr lang="it-IT" altLang="it-IT" sz="900"/>
                        <a:t>corp</a:t>
                      </a:r>
                    </a:p>
                  </p:txBody>
                </p:sp>
              </p:grpSp>
            </p:grpSp>
            <p:sp>
              <p:nvSpPr>
                <p:cNvPr id="121885" name="Oval 65">
                  <a:extLst>
                    <a:ext uri="{FF2B5EF4-FFF2-40B4-BE49-F238E27FC236}">
                      <a16:creationId xmlns:a16="http://schemas.microsoft.com/office/drawing/2014/main" id="{411002A4-25B6-F819-557D-CD34B1DE5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0037"/>
                  <a:ext cx="1880" cy="2000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21886" name="Oval 66">
                  <a:extLst>
                    <a:ext uri="{FF2B5EF4-FFF2-40B4-BE49-F238E27FC236}">
                      <a16:creationId xmlns:a16="http://schemas.microsoft.com/office/drawing/2014/main" id="{2546D7CD-74A1-508F-19EE-5EB575A2C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4" y="11077"/>
                  <a:ext cx="1440" cy="144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21887" name="Oval 67">
                  <a:extLst>
                    <a:ext uri="{FF2B5EF4-FFF2-40B4-BE49-F238E27FC236}">
                      <a16:creationId xmlns:a16="http://schemas.microsoft.com/office/drawing/2014/main" id="{44AF12E4-5FAA-3645-3618-7EA8CB10A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74" y="10997"/>
                  <a:ext cx="1440" cy="144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it-IT" altLang="it-IT"/>
                </a:p>
              </p:txBody>
            </p:sp>
            <p:sp>
              <p:nvSpPr>
                <p:cNvPr id="121888" name="Oval 68">
                  <a:extLst>
                    <a:ext uri="{FF2B5EF4-FFF2-40B4-BE49-F238E27FC236}">
                      <a16:creationId xmlns:a16="http://schemas.microsoft.com/office/drawing/2014/main" id="{8CEBF2B7-1E09-499E-B128-B790F7E7C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4" y="11317"/>
                  <a:ext cx="1440" cy="144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it-IT" altLang="it-IT"/>
                </a:p>
              </p:txBody>
            </p:sp>
          </p:grpSp>
          <p:sp>
            <p:nvSpPr>
              <p:cNvPr id="121873" name="Line 69">
                <a:extLst>
                  <a:ext uri="{FF2B5EF4-FFF2-40B4-BE49-F238E27FC236}">
                    <a16:creationId xmlns:a16="http://schemas.microsoft.com/office/drawing/2014/main" id="{123A94F1-AF4E-0F32-4A95-2008C717F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8020">
                <a:off x="2622" y="6496"/>
                <a:ext cx="1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874" name="Line 70">
                <a:extLst>
                  <a:ext uri="{FF2B5EF4-FFF2-40B4-BE49-F238E27FC236}">
                    <a16:creationId xmlns:a16="http://schemas.microsoft.com/office/drawing/2014/main" id="{EF3D635A-4474-89F7-0FF6-D0BAD5774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1291980" flipV="1">
                <a:off x="2793" y="6308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875" name="Line 71">
                <a:extLst>
                  <a:ext uri="{FF2B5EF4-FFF2-40B4-BE49-F238E27FC236}">
                    <a16:creationId xmlns:a16="http://schemas.microsoft.com/office/drawing/2014/main" id="{DD7B6E27-C6F5-98DC-F3D5-CEEF205F6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95039">
                <a:off x="1791" y="7987"/>
                <a:ext cx="1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876" name="Line 72">
                <a:extLst>
                  <a:ext uri="{FF2B5EF4-FFF2-40B4-BE49-F238E27FC236}">
                    <a16:creationId xmlns:a16="http://schemas.microsoft.com/office/drawing/2014/main" id="{1541E066-53ED-6602-42FB-7265DFCC8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095039" flipV="1">
                <a:off x="1844" y="8019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21877" name="Group 73">
                <a:extLst>
                  <a:ext uri="{FF2B5EF4-FFF2-40B4-BE49-F238E27FC236}">
                    <a16:creationId xmlns:a16="http://schemas.microsoft.com/office/drawing/2014/main" id="{F50396E4-987C-509C-4D31-7E98B191BF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95" y="6663"/>
                <a:ext cx="1094" cy="1054"/>
                <a:chOff x="6695" y="6663"/>
                <a:chExt cx="1094" cy="1054"/>
              </a:xfrm>
            </p:grpSpPr>
            <p:grpSp>
              <p:nvGrpSpPr>
                <p:cNvPr id="121878" name="Group 74">
                  <a:extLst>
                    <a:ext uri="{FF2B5EF4-FFF2-40B4-BE49-F238E27FC236}">
                      <a16:creationId xmlns:a16="http://schemas.microsoft.com/office/drawing/2014/main" id="{78C1AB6C-90DE-20E1-ABAA-61A50129C6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95" y="6663"/>
                  <a:ext cx="685" cy="942"/>
                  <a:chOff x="6695" y="6663"/>
                  <a:chExt cx="685" cy="942"/>
                </a:xfrm>
              </p:grpSpPr>
              <p:sp>
                <p:nvSpPr>
                  <p:cNvPr id="121882" name="Freeform 75">
                    <a:extLst>
                      <a:ext uri="{FF2B5EF4-FFF2-40B4-BE49-F238E27FC236}">
                        <a16:creationId xmlns:a16="http://schemas.microsoft.com/office/drawing/2014/main" id="{DFF49FCB-8929-F79D-AF5D-5AB1208172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95" y="7020"/>
                    <a:ext cx="445" cy="585"/>
                  </a:xfrm>
                  <a:custGeom>
                    <a:avLst/>
                    <a:gdLst>
                      <a:gd name="T0" fmla="*/ 445 w 445"/>
                      <a:gd name="T1" fmla="*/ 585 h 585"/>
                      <a:gd name="T2" fmla="*/ 115 w 445"/>
                      <a:gd name="T3" fmla="*/ 465 h 585"/>
                      <a:gd name="T4" fmla="*/ 10 w 445"/>
                      <a:gd name="T5" fmla="*/ 240 h 585"/>
                      <a:gd name="T6" fmla="*/ 55 w 445"/>
                      <a:gd name="T7" fmla="*/ 0 h 58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5" h="585">
                        <a:moveTo>
                          <a:pt x="445" y="585"/>
                        </a:moveTo>
                        <a:cubicBezTo>
                          <a:pt x="390" y="568"/>
                          <a:pt x="187" y="522"/>
                          <a:pt x="115" y="465"/>
                        </a:cubicBezTo>
                        <a:cubicBezTo>
                          <a:pt x="43" y="408"/>
                          <a:pt x="20" y="318"/>
                          <a:pt x="10" y="240"/>
                        </a:cubicBezTo>
                        <a:cubicBezTo>
                          <a:pt x="0" y="162"/>
                          <a:pt x="46" y="50"/>
                          <a:pt x="55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21883" name="Freeform 76">
                    <a:extLst>
                      <a:ext uri="{FF2B5EF4-FFF2-40B4-BE49-F238E27FC236}">
                        <a16:creationId xmlns:a16="http://schemas.microsoft.com/office/drawing/2014/main" id="{6DAE18D1-0322-DB09-84C1-24999FA35D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0" y="6663"/>
                    <a:ext cx="630" cy="372"/>
                  </a:xfrm>
                  <a:custGeom>
                    <a:avLst/>
                    <a:gdLst>
                      <a:gd name="T0" fmla="*/ 0 w 630"/>
                      <a:gd name="T1" fmla="*/ 372 h 372"/>
                      <a:gd name="T2" fmla="*/ 105 w 630"/>
                      <a:gd name="T3" fmla="*/ 222 h 372"/>
                      <a:gd name="T4" fmla="*/ 240 w 630"/>
                      <a:gd name="T5" fmla="*/ 102 h 372"/>
                      <a:gd name="T6" fmla="*/ 465 w 630"/>
                      <a:gd name="T7" fmla="*/ 12 h 372"/>
                      <a:gd name="T8" fmla="*/ 630 w 630"/>
                      <a:gd name="T9" fmla="*/ 27 h 3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30" h="372">
                        <a:moveTo>
                          <a:pt x="0" y="372"/>
                        </a:moveTo>
                        <a:cubicBezTo>
                          <a:pt x="15" y="347"/>
                          <a:pt x="65" y="267"/>
                          <a:pt x="105" y="222"/>
                        </a:cubicBezTo>
                        <a:cubicBezTo>
                          <a:pt x="145" y="177"/>
                          <a:pt x="180" y="137"/>
                          <a:pt x="240" y="102"/>
                        </a:cubicBezTo>
                        <a:cubicBezTo>
                          <a:pt x="300" y="67"/>
                          <a:pt x="400" y="24"/>
                          <a:pt x="465" y="12"/>
                        </a:cubicBezTo>
                        <a:cubicBezTo>
                          <a:pt x="530" y="0"/>
                          <a:pt x="596" y="24"/>
                          <a:pt x="630" y="27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21879" name="Group 77">
                  <a:extLst>
                    <a:ext uri="{FF2B5EF4-FFF2-40B4-BE49-F238E27FC236}">
                      <a16:creationId xmlns:a16="http://schemas.microsoft.com/office/drawing/2014/main" id="{EB32A331-6437-5A86-7899-F79AE0BC0E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764138" flipH="1">
                  <a:off x="7104" y="6775"/>
                  <a:ext cx="685" cy="942"/>
                  <a:chOff x="6695" y="6663"/>
                  <a:chExt cx="685" cy="942"/>
                </a:xfrm>
              </p:grpSpPr>
              <p:sp>
                <p:nvSpPr>
                  <p:cNvPr id="121880" name="Freeform 78">
                    <a:extLst>
                      <a:ext uri="{FF2B5EF4-FFF2-40B4-BE49-F238E27FC236}">
                        <a16:creationId xmlns:a16="http://schemas.microsoft.com/office/drawing/2014/main" id="{7E1C317D-D799-3AB3-0DC7-B7EA2DA79E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95" y="7020"/>
                    <a:ext cx="445" cy="585"/>
                  </a:xfrm>
                  <a:custGeom>
                    <a:avLst/>
                    <a:gdLst>
                      <a:gd name="T0" fmla="*/ 445 w 445"/>
                      <a:gd name="T1" fmla="*/ 585 h 585"/>
                      <a:gd name="T2" fmla="*/ 115 w 445"/>
                      <a:gd name="T3" fmla="*/ 465 h 585"/>
                      <a:gd name="T4" fmla="*/ 10 w 445"/>
                      <a:gd name="T5" fmla="*/ 240 h 585"/>
                      <a:gd name="T6" fmla="*/ 55 w 445"/>
                      <a:gd name="T7" fmla="*/ 0 h 58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5" h="585">
                        <a:moveTo>
                          <a:pt x="445" y="585"/>
                        </a:moveTo>
                        <a:cubicBezTo>
                          <a:pt x="390" y="568"/>
                          <a:pt x="187" y="522"/>
                          <a:pt x="115" y="465"/>
                        </a:cubicBezTo>
                        <a:cubicBezTo>
                          <a:pt x="43" y="408"/>
                          <a:pt x="20" y="318"/>
                          <a:pt x="10" y="240"/>
                        </a:cubicBezTo>
                        <a:cubicBezTo>
                          <a:pt x="0" y="162"/>
                          <a:pt x="46" y="50"/>
                          <a:pt x="55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21881" name="Freeform 79">
                    <a:extLst>
                      <a:ext uri="{FF2B5EF4-FFF2-40B4-BE49-F238E27FC236}">
                        <a16:creationId xmlns:a16="http://schemas.microsoft.com/office/drawing/2014/main" id="{4355656E-BEEB-606C-F584-B5E8D91BF5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0" y="6663"/>
                    <a:ext cx="630" cy="372"/>
                  </a:xfrm>
                  <a:custGeom>
                    <a:avLst/>
                    <a:gdLst>
                      <a:gd name="T0" fmla="*/ 0 w 630"/>
                      <a:gd name="T1" fmla="*/ 372 h 372"/>
                      <a:gd name="T2" fmla="*/ 105 w 630"/>
                      <a:gd name="T3" fmla="*/ 222 h 372"/>
                      <a:gd name="T4" fmla="*/ 240 w 630"/>
                      <a:gd name="T5" fmla="*/ 102 h 372"/>
                      <a:gd name="T6" fmla="*/ 465 w 630"/>
                      <a:gd name="T7" fmla="*/ 12 h 372"/>
                      <a:gd name="T8" fmla="*/ 630 w 630"/>
                      <a:gd name="T9" fmla="*/ 27 h 3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30" h="372">
                        <a:moveTo>
                          <a:pt x="0" y="372"/>
                        </a:moveTo>
                        <a:cubicBezTo>
                          <a:pt x="15" y="347"/>
                          <a:pt x="65" y="267"/>
                          <a:pt x="105" y="222"/>
                        </a:cubicBezTo>
                        <a:cubicBezTo>
                          <a:pt x="145" y="177"/>
                          <a:pt x="180" y="137"/>
                          <a:pt x="240" y="102"/>
                        </a:cubicBezTo>
                        <a:cubicBezTo>
                          <a:pt x="300" y="67"/>
                          <a:pt x="400" y="24"/>
                          <a:pt x="465" y="12"/>
                        </a:cubicBezTo>
                        <a:cubicBezTo>
                          <a:pt x="530" y="0"/>
                          <a:pt x="596" y="24"/>
                          <a:pt x="630" y="27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sp>
          <p:nvSpPr>
            <p:cNvPr id="121871" name="Text Box 80">
              <a:extLst>
                <a:ext uri="{FF2B5EF4-FFF2-40B4-BE49-F238E27FC236}">
                  <a16:creationId xmlns:a16="http://schemas.microsoft.com/office/drawing/2014/main" id="{8E117137-78F5-7D8E-5EFA-113AE40E5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11977"/>
              <a:ext cx="5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it-IT" altLang="it-IT" sz="1400" b="1"/>
                <a:t>D</a:t>
              </a:r>
              <a:endParaRPr lang="it-IT" altLang="it-IT" sz="1200" b="1"/>
            </a:p>
          </p:txBody>
        </p:sp>
      </p:grpSp>
      <p:sp>
        <p:nvSpPr>
          <p:cNvPr id="121863" name="Text Box 81">
            <a:extLst>
              <a:ext uri="{FF2B5EF4-FFF2-40B4-BE49-F238E27FC236}">
                <a16:creationId xmlns:a16="http://schemas.microsoft.com/office/drawing/2014/main" id="{8DEDCB55-5976-80FB-51BF-135244EB1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7239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200"/>
              <a:t>  E’ effettuata un’analisi preliminare per parti: mano e volto</a:t>
            </a:r>
          </a:p>
        </p:txBody>
      </p:sp>
      <p:pic>
        <p:nvPicPr>
          <p:cNvPr id="121864" name="Picture 82">
            <a:extLst>
              <a:ext uri="{FF2B5EF4-FFF2-40B4-BE49-F238E27FC236}">
                <a16:creationId xmlns:a16="http://schemas.microsoft.com/office/drawing/2014/main" id="{AC3ECC2E-07A3-FB03-E984-E7024996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11128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83" descr="Lambertiana Primo telo">
            <a:extLst>
              <a:ext uri="{FF2B5EF4-FFF2-40B4-BE49-F238E27FC236}">
                <a16:creationId xmlns:a16="http://schemas.microsoft.com/office/drawing/2014/main" id="{80A938BB-CA88-4533-0F55-8434BF3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733800"/>
            <a:ext cx="11398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84" descr="OrtoTelo primo telo">
            <a:extLst>
              <a:ext uri="{FF2B5EF4-FFF2-40B4-BE49-F238E27FC236}">
                <a16:creationId xmlns:a16="http://schemas.microsoft.com/office/drawing/2014/main" id="{7F8B6855-47EF-D219-737B-57B26C898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733800"/>
            <a:ext cx="12192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Picture 85">
            <a:extLst>
              <a:ext uri="{FF2B5EF4-FFF2-40B4-BE49-F238E27FC236}">
                <a16:creationId xmlns:a16="http://schemas.microsoft.com/office/drawing/2014/main" id="{D3F00277-E2F4-7A74-3653-D0CF791E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4877" r="26501" b="9154"/>
          <a:stretch>
            <a:fillRect/>
          </a:stretch>
        </p:blipFill>
        <p:spPr bwMode="auto">
          <a:xfrm>
            <a:off x="3733800" y="3736975"/>
            <a:ext cx="11430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8" name="Line 86">
            <a:extLst>
              <a:ext uri="{FF2B5EF4-FFF2-40B4-BE49-F238E27FC236}">
                <a16:creationId xmlns:a16="http://schemas.microsoft.com/office/drawing/2014/main" id="{C15EECE9-E6C4-8AC5-C66D-84609ABF7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4813300"/>
            <a:ext cx="457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1869" name="Text Box 87">
            <a:extLst>
              <a:ext uri="{FF2B5EF4-FFF2-40B4-BE49-F238E27FC236}">
                <a16:creationId xmlns:a16="http://schemas.microsoft.com/office/drawing/2014/main" id="{74E6278C-4423-8C2B-308A-8E69A5716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00" y="65627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10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egnaposto numero diapositiva 3">
            <a:extLst>
              <a:ext uri="{FF2B5EF4-FFF2-40B4-BE49-F238E27FC236}">
                <a16:creationId xmlns:a16="http://schemas.microsoft.com/office/drawing/2014/main" id="{8EA2075D-A39F-49F5-E302-4903755F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D95B4B1-3399-4679-A92A-52A04EE3A5E8}" type="slidenum">
              <a:rPr lang="it-IT" altLang="it-IT" sz="1400"/>
              <a:pPr/>
              <a:t>39</a:t>
            </a:fld>
            <a:endParaRPr lang="it-IT" altLang="it-IT" sz="1400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3993CC18-3C16-4C13-8ED2-AE542BDCA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ANALISI QUALITATIVA</a:t>
            </a:r>
          </a:p>
        </p:txBody>
      </p:sp>
      <p:pic>
        <p:nvPicPr>
          <p:cNvPr id="122884" name="Picture 3">
            <a:extLst>
              <a:ext uri="{FF2B5EF4-FFF2-40B4-BE49-F238E27FC236}">
                <a16:creationId xmlns:a16="http://schemas.microsoft.com/office/drawing/2014/main" id="{DB1EB01B-C3B3-078E-4F83-B6BD97EE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12788"/>
            <a:ext cx="19685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>
            <a:extLst>
              <a:ext uri="{FF2B5EF4-FFF2-40B4-BE49-F238E27FC236}">
                <a16:creationId xmlns:a16="http://schemas.microsoft.com/office/drawing/2014/main" id="{7AEBB174-8FE7-E7FC-17C3-6EAC511BC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12788"/>
            <a:ext cx="19558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5">
            <a:extLst>
              <a:ext uri="{FF2B5EF4-FFF2-40B4-BE49-F238E27FC236}">
                <a16:creationId xmlns:a16="http://schemas.microsoft.com/office/drawing/2014/main" id="{895CB6EA-F48A-B735-66B1-2CE56183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725488"/>
            <a:ext cx="1773238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6" descr="SindonFront">
            <a:extLst>
              <a:ext uri="{FF2B5EF4-FFF2-40B4-BE49-F238E27FC236}">
                <a16:creationId xmlns:a16="http://schemas.microsoft.com/office/drawing/2014/main" id="{1A19153F-7CF4-49D5-F8FA-27B91D9CE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731838"/>
            <a:ext cx="255428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8" name="Rectangle 7">
            <a:extLst>
              <a:ext uri="{FF2B5EF4-FFF2-40B4-BE49-F238E27FC236}">
                <a16:creationId xmlns:a16="http://schemas.microsoft.com/office/drawing/2014/main" id="{D36DEB79-3800-B5AE-892B-6D45FF1F5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700" y="1460500"/>
            <a:ext cx="228600" cy="533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2889" name="Rectangle 8">
            <a:extLst>
              <a:ext uri="{FF2B5EF4-FFF2-40B4-BE49-F238E27FC236}">
                <a16:creationId xmlns:a16="http://schemas.microsoft.com/office/drawing/2014/main" id="{DAE7E6D9-44CB-357C-992E-C919F8903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05200"/>
            <a:ext cx="457200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2890" name="Line 9">
            <a:extLst>
              <a:ext uri="{FF2B5EF4-FFF2-40B4-BE49-F238E27FC236}">
                <a16:creationId xmlns:a16="http://schemas.microsoft.com/office/drawing/2014/main" id="{A434B9E6-CA9C-31FC-6B54-D1451C2343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752600"/>
            <a:ext cx="1143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891" name="Rectangle 10">
            <a:extLst>
              <a:ext uri="{FF2B5EF4-FFF2-40B4-BE49-F238E27FC236}">
                <a16:creationId xmlns:a16="http://schemas.microsoft.com/office/drawing/2014/main" id="{12C7CDC8-A79B-4A9D-7899-ED73F0D54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723900"/>
            <a:ext cx="1752600" cy="3543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pic>
        <p:nvPicPr>
          <p:cNvPr id="122892" name="Picture 11">
            <a:extLst>
              <a:ext uri="{FF2B5EF4-FFF2-40B4-BE49-F238E27FC236}">
                <a16:creationId xmlns:a16="http://schemas.microsoft.com/office/drawing/2014/main" id="{D3CC6565-0AD0-1154-D025-F120F52C8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4877" r="26501" b="9154"/>
          <a:stretch>
            <a:fillRect/>
          </a:stretch>
        </p:blipFill>
        <p:spPr bwMode="auto">
          <a:xfrm>
            <a:off x="4572000" y="4876800"/>
            <a:ext cx="17526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3" name="Rectangle 12">
            <a:extLst>
              <a:ext uri="{FF2B5EF4-FFF2-40B4-BE49-F238E27FC236}">
                <a16:creationId xmlns:a16="http://schemas.microsoft.com/office/drawing/2014/main" id="{98FCB657-4C7F-38B6-7968-1BEFC7F03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876800"/>
            <a:ext cx="1752600" cy="1676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2894" name="Line 13">
            <a:extLst>
              <a:ext uri="{FF2B5EF4-FFF2-40B4-BE49-F238E27FC236}">
                <a16:creationId xmlns:a16="http://schemas.microsoft.com/office/drawing/2014/main" id="{26BDC520-0AC3-3CD1-F00E-527CD9DBF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5715000"/>
            <a:ext cx="1371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895" name="Line 14">
            <a:extLst>
              <a:ext uri="{FF2B5EF4-FFF2-40B4-BE49-F238E27FC236}">
                <a16:creationId xmlns:a16="http://schemas.microsoft.com/office/drawing/2014/main" id="{255CA643-1428-2247-0779-84D4B60AF5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6200" y="3886200"/>
            <a:ext cx="0" cy="182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2896" name="Picture 15" descr="Verticalità primo telo">
            <a:extLst>
              <a:ext uri="{FF2B5EF4-FFF2-40B4-BE49-F238E27FC236}">
                <a16:creationId xmlns:a16="http://schemas.microsoft.com/office/drawing/2014/main" id="{44FA6AA6-77B3-9DD0-3401-2D0804ED4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48200"/>
            <a:ext cx="1955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7" name="Picture 16" descr="OrtoTelo primo telo">
            <a:extLst>
              <a:ext uri="{FF2B5EF4-FFF2-40B4-BE49-F238E27FC236}">
                <a16:creationId xmlns:a16="http://schemas.microsoft.com/office/drawing/2014/main" id="{54DCEE3B-1E36-F55B-320C-69E963DE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756150"/>
            <a:ext cx="1981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8" name="Text Box 17">
            <a:extLst>
              <a:ext uri="{FF2B5EF4-FFF2-40B4-BE49-F238E27FC236}">
                <a16:creationId xmlns:a16="http://schemas.microsoft.com/office/drawing/2014/main" id="{A7AE7DFF-72D7-6F01-BA2B-D96ADBF25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4495800"/>
            <a:ext cx="1935162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Verticale</a:t>
            </a:r>
          </a:p>
        </p:txBody>
      </p:sp>
      <p:sp>
        <p:nvSpPr>
          <p:cNvPr id="122899" name="Text Box 18">
            <a:extLst>
              <a:ext uri="{FF2B5EF4-FFF2-40B4-BE49-F238E27FC236}">
                <a16:creationId xmlns:a16="http://schemas.microsoft.com/office/drawing/2014/main" id="{77012131-47D3-6EDF-943F-04E315AC8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95800"/>
            <a:ext cx="19812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Ortogonale al telo</a:t>
            </a:r>
          </a:p>
        </p:txBody>
      </p:sp>
      <p:sp>
        <p:nvSpPr>
          <p:cNvPr id="122900" name="Text Box 19">
            <a:extLst>
              <a:ext uri="{FF2B5EF4-FFF2-40B4-BE49-F238E27FC236}">
                <a16:creationId xmlns:a16="http://schemas.microsoft.com/office/drawing/2014/main" id="{C95F6687-2972-7136-55D5-ED5F6D8E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19685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Diffusiva</a:t>
            </a:r>
          </a:p>
        </p:txBody>
      </p:sp>
      <p:sp>
        <p:nvSpPr>
          <p:cNvPr id="122901" name="Text Box 20">
            <a:extLst>
              <a:ext uri="{FF2B5EF4-FFF2-40B4-BE49-F238E27FC236}">
                <a16:creationId xmlns:a16="http://schemas.microsoft.com/office/drawing/2014/main" id="{27E68173-B13F-2DEB-8B1D-F4A79F807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85800"/>
            <a:ext cx="19558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Ortogonale al corpo</a:t>
            </a:r>
          </a:p>
        </p:txBody>
      </p:sp>
      <p:sp>
        <p:nvSpPr>
          <p:cNvPr id="122902" name="Text Box 21">
            <a:extLst>
              <a:ext uri="{FF2B5EF4-FFF2-40B4-BE49-F238E27FC236}">
                <a16:creationId xmlns:a16="http://schemas.microsoft.com/office/drawing/2014/main" id="{52F28A42-375F-80A4-C4BE-CEB6196B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00" y="6565900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11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numero diapositiva 3">
            <a:extLst>
              <a:ext uri="{FF2B5EF4-FFF2-40B4-BE49-F238E27FC236}">
                <a16:creationId xmlns:a16="http://schemas.microsoft.com/office/drawing/2014/main" id="{132F1AAC-4F82-E7A6-8BE3-9285EE2A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C58C09-C35F-45E3-B97B-35A36866AD25}" type="slidenum">
              <a:rPr lang="it-IT" altLang="it-IT" sz="1400"/>
              <a:pPr/>
              <a:t>4</a:t>
            </a:fld>
            <a:endParaRPr lang="it-IT" altLang="it-IT" sz="1400"/>
          </a:p>
        </p:txBody>
      </p:sp>
      <p:grpSp>
        <p:nvGrpSpPr>
          <p:cNvPr id="84995" name="Group 2">
            <a:extLst>
              <a:ext uri="{FF2B5EF4-FFF2-40B4-BE49-F238E27FC236}">
                <a16:creationId xmlns:a16="http://schemas.microsoft.com/office/drawing/2014/main" id="{43F79290-08D5-8021-6E60-C2B5E3C8BA08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657600"/>
            <a:ext cx="3429000" cy="2209800"/>
            <a:chOff x="144" y="2304"/>
            <a:chExt cx="2160" cy="1392"/>
          </a:xfrm>
        </p:grpSpPr>
        <p:sp>
          <p:nvSpPr>
            <p:cNvPr id="85015" name="Freeform 3">
              <a:extLst>
                <a:ext uri="{FF2B5EF4-FFF2-40B4-BE49-F238E27FC236}">
                  <a16:creationId xmlns:a16="http://schemas.microsoft.com/office/drawing/2014/main" id="{FBD1FE50-83CC-78BD-30C1-4CAB2652A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2304"/>
              <a:ext cx="1086" cy="1355"/>
            </a:xfrm>
            <a:custGeom>
              <a:avLst/>
              <a:gdLst>
                <a:gd name="T0" fmla="*/ 552 w 4553"/>
                <a:gd name="T1" fmla="*/ 1355 h 5650"/>
                <a:gd name="T2" fmla="*/ 778 w 4553"/>
                <a:gd name="T3" fmla="*/ 1340 h 5650"/>
                <a:gd name="T4" fmla="*/ 935 w 4553"/>
                <a:gd name="T5" fmla="*/ 1297 h 5650"/>
                <a:gd name="T6" fmla="*/ 1032 w 4553"/>
                <a:gd name="T7" fmla="*/ 1153 h 5650"/>
                <a:gd name="T8" fmla="*/ 1073 w 4553"/>
                <a:gd name="T9" fmla="*/ 885 h 5650"/>
                <a:gd name="T10" fmla="*/ 1073 w 4553"/>
                <a:gd name="T11" fmla="*/ 453 h 5650"/>
                <a:gd name="T12" fmla="*/ 996 w 4553"/>
                <a:gd name="T13" fmla="*/ 286 h 5650"/>
                <a:gd name="T14" fmla="*/ 730 w 4553"/>
                <a:gd name="T15" fmla="*/ 194 h 5650"/>
                <a:gd name="T16" fmla="*/ 656 w 4553"/>
                <a:gd name="T17" fmla="*/ 182 h 5650"/>
                <a:gd name="T18" fmla="*/ 644 w 4553"/>
                <a:gd name="T19" fmla="*/ 151 h 5650"/>
                <a:gd name="T20" fmla="*/ 601 w 4553"/>
                <a:gd name="T21" fmla="*/ 22 h 5650"/>
                <a:gd name="T22" fmla="*/ 515 w 4553"/>
                <a:gd name="T23" fmla="*/ 22 h 5650"/>
                <a:gd name="T24" fmla="*/ 472 w 4553"/>
                <a:gd name="T25" fmla="*/ 151 h 5650"/>
                <a:gd name="T26" fmla="*/ 466 w 4553"/>
                <a:gd name="T27" fmla="*/ 182 h 5650"/>
                <a:gd name="T28" fmla="*/ 398 w 4553"/>
                <a:gd name="T29" fmla="*/ 196 h 5650"/>
                <a:gd name="T30" fmla="*/ 123 w 4553"/>
                <a:gd name="T31" fmla="*/ 279 h 5650"/>
                <a:gd name="T32" fmla="*/ 19 w 4553"/>
                <a:gd name="T33" fmla="*/ 455 h 5650"/>
                <a:gd name="T34" fmla="*/ 8 w 4553"/>
                <a:gd name="T35" fmla="*/ 887 h 5650"/>
                <a:gd name="T36" fmla="*/ 44 w 4553"/>
                <a:gd name="T37" fmla="*/ 1164 h 5650"/>
                <a:gd name="T38" fmla="*/ 126 w 4553"/>
                <a:gd name="T39" fmla="*/ 1279 h 5650"/>
                <a:gd name="T40" fmla="*/ 259 w 4553"/>
                <a:gd name="T41" fmla="*/ 1337 h 5650"/>
                <a:gd name="T42" fmla="*/ 552 w 4553"/>
                <a:gd name="T43" fmla="*/ 1355 h 56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553" h="5650">
                  <a:moveTo>
                    <a:pt x="2315" y="5648"/>
                  </a:moveTo>
                  <a:cubicBezTo>
                    <a:pt x="2677" y="5650"/>
                    <a:pt x="2993" y="5628"/>
                    <a:pt x="3260" y="5588"/>
                  </a:cubicBezTo>
                  <a:cubicBezTo>
                    <a:pt x="3527" y="5548"/>
                    <a:pt x="3743" y="5538"/>
                    <a:pt x="3920" y="5408"/>
                  </a:cubicBezTo>
                  <a:cubicBezTo>
                    <a:pt x="4097" y="5278"/>
                    <a:pt x="4229" y="5094"/>
                    <a:pt x="4325" y="4808"/>
                  </a:cubicBezTo>
                  <a:cubicBezTo>
                    <a:pt x="4421" y="4522"/>
                    <a:pt x="4470" y="4176"/>
                    <a:pt x="4499" y="3690"/>
                  </a:cubicBezTo>
                  <a:cubicBezTo>
                    <a:pt x="4528" y="3204"/>
                    <a:pt x="4553" y="2306"/>
                    <a:pt x="4499" y="1890"/>
                  </a:cubicBezTo>
                  <a:cubicBezTo>
                    <a:pt x="4445" y="1474"/>
                    <a:pt x="4415" y="1373"/>
                    <a:pt x="4175" y="1193"/>
                  </a:cubicBezTo>
                  <a:cubicBezTo>
                    <a:pt x="3935" y="1013"/>
                    <a:pt x="3296" y="882"/>
                    <a:pt x="3059" y="810"/>
                  </a:cubicBezTo>
                  <a:cubicBezTo>
                    <a:pt x="2822" y="738"/>
                    <a:pt x="2810" y="788"/>
                    <a:pt x="2750" y="758"/>
                  </a:cubicBezTo>
                  <a:cubicBezTo>
                    <a:pt x="2690" y="728"/>
                    <a:pt x="2737" y="741"/>
                    <a:pt x="2699" y="630"/>
                  </a:cubicBezTo>
                  <a:cubicBezTo>
                    <a:pt x="2661" y="519"/>
                    <a:pt x="2609" y="180"/>
                    <a:pt x="2519" y="90"/>
                  </a:cubicBezTo>
                  <a:cubicBezTo>
                    <a:pt x="2429" y="0"/>
                    <a:pt x="2249" y="0"/>
                    <a:pt x="2159" y="90"/>
                  </a:cubicBezTo>
                  <a:cubicBezTo>
                    <a:pt x="2069" y="180"/>
                    <a:pt x="2013" y="519"/>
                    <a:pt x="1979" y="630"/>
                  </a:cubicBezTo>
                  <a:cubicBezTo>
                    <a:pt x="1945" y="741"/>
                    <a:pt x="2006" y="727"/>
                    <a:pt x="1955" y="758"/>
                  </a:cubicBezTo>
                  <a:cubicBezTo>
                    <a:pt x="1904" y="789"/>
                    <a:pt x="1910" y="751"/>
                    <a:pt x="1670" y="818"/>
                  </a:cubicBezTo>
                  <a:cubicBezTo>
                    <a:pt x="1430" y="885"/>
                    <a:pt x="780" y="983"/>
                    <a:pt x="515" y="1163"/>
                  </a:cubicBezTo>
                  <a:cubicBezTo>
                    <a:pt x="250" y="1343"/>
                    <a:pt x="160" y="1476"/>
                    <a:pt x="80" y="1898"/>
                  </a:cubicBezTo>
                  <a:cubicBezTo>
                    <a:pt x="0" y="2320"/>
                    <a:pt x="17" y="3205"/>
                    <a:pt x="35" y="3698"/>
                  </a:cubicBezTo>
                  <a:cubicBezTo>
                    <a:pt x="53" y="4191"/>
                    <a:pt x="103" y="4581"/>
                    <a:pt x="185" y="4853"/>
                  </a:cubicBezTo>
                  <a:cubicBezTo>
                    <a:pt x="267" y="5125"/>
                    <a:pt x="380" y="5213"/>
                    <a:pt x="530" y="5333"/>
                  </a:cubicBezTo>
                  <a:cubicBezTo>
                    <a:pt x="680" y="5453"/>
                    <a:pt x="787" y="5521"/>
                    <a:pt x="1085" y="5573"/>
                  </a:cubicBezTo>
                  <a:cubicBezTo>
                    <a:pt x="1383" y="5625"/>
                    <a:pt x="1953" y="5646"/>
                    <a:pt x="2315" y="5648"/>
                  </a:cubicBezTo>
                  <a:close/>
                </a:path>
              </a:pathLst>
            </a:custGeom>
            <a:solidFill>
              <a:srgbClr val="FFCC99">
                <a:alpha val="50195"/>
              </a:srgbClr>
            </a:solidFill>
            <a:ln w="25400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16" name="Freeform 4">
              <a:extLst>
                <a:ext uri="{FF2B5EF4-FFF2-40B4-BE49-F238E27FC236}">
                  <a16:creationId xmlns:a16="http://schemas.microsoft.com/office/drawing/2014/main" id="{20C2C619-01C9-6955-A9B2-222200D99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3599"/>
              <a:ext cx="1968" cy="97"/>
            </a:xfrm>
            <a:custGeom>
              <a:avLst/>
              <a:gdLst>
                <a:gd name="T0" fmla="*/ 0 w 8248"/>
                <a:gd name="T1" fmla="*/ 41 h 405"/>
                <a:gd name="T2" fmla="*/ 254 w 8248"/>
                <a:gd name="T3" fmla="*/ 4 h 405"/>
                <a:gd name="T4" fmla="*/ 547 w 8248"/>
                <a:gd name="T5" fmla="*/ 65 h 405"/>
                <a:gd name="T6" fmla="*/ 798 w 8248"/>
                <a:gd name="T7" fmla="*/ 97 h 405"/>
                <a:gd name="T8" fmla="*/ 1145 w 8248"/>
                <a:gd name="T9" fmla="*/ 97 h 405"/>
                <a:gd name="T10" fmla="*/ 1381 w 8248"/>
                <a:gd name="T11" fmla="*/ 68 h 405"/>
                <a:gd name="T12" fmla="*/ 1696 w 8248"/>
                <a:gd name="T13" fmla="*/ 0 h 405"/>
                <a:gd name="T14" fmla="*/ 1968 w 8248"/>
                <a:gd name="T15" fmla="*/ 38 h 4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248" h="405">
                  <a:moveTo>
                    <a:pt x="0" y="172"/>
                  </a:moveTo>
                  <a:lnTo>
                    <a:pt x="1063" y="15"/>
                  </a:lnTo>
                  <a:lnTo>
                    <a:pt x="2293" y="270"/>
                  </a:lnTo>
                  <a:lnTo>
                    <a:pt x="3343" y="405"/>
                  </a:lnTo>
                  <a:lnTo>
                    <a:pt x="4798" y="405"/>
                  </a:lnTo>
                  <a:lnTo>
                    <a:pt x="5788" y="285"/>
                  </a:lnTo>
                  <a:lnTo>
                    <a:pt x="7108" y="0"/>
                  </a:lnTo>
                  <a:lnTo>
                    <a:pt x="8248" y="160"/>
                  </a:lnTo>
                </a:path>
              </a:pathLst>
            </a:custGeom>
            <a:noFill/>
            <a:ln w="1905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17" name="Freeform 5">
              <a:extLst>
                <a:ext uri="{FF2B5EF4-FFF2-40B4-BE49-F238E27FC236}">
                  <a16:creationId xmlns:a16="http://schemas.microsoft.com/office/drawing/2014/main" id="{4E944FB9-B4FC-1500-99E3-73C7748DC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2865"/>
              <a:ext cx="1367" cy="767"/>
            </a:xfrm>
            <a:custGeom>
              <a:avLst/>
              <a:gdLst>
                <a:gd name="T0" fmla="*/ 0 w 5730"/>
                <a:gd name="T1" fmla="*/ 747 h 3197"/>
                <a:gd name="T2" fmla="*/ 26 w 5730"/>
                <a:gd name="T3" fmla="*/ 714 h 3197"/>
                <a:gd name="T4" fmla="*/ 137 w 5730"/>
                <a:gd name="T5" fmla="*/ 430 h 3197"/>
                <a:gd name="T6" fmla="*/ 308 w 5730"/>
                <a:gd name="T7" fmla="*/ 228 h 3197"/>
                <a:gd name="T8" fmla="*/ 605 w 5730"/>
                <a:gd name="T9" fmla="*/ 45 h 3197"/>
                <a:gd name="T10" fmla="*/ 649 w 5730"/>
                <a:gd name="T11" fmla="*/ 18 h 3197"/>
                <a:gd name="T12" fmla="*/ 677 w 5730"/>
                <a:gd name="T13" fmla="*/ 9 h 3197"/>
                <a:gd name="T14" fmla="*/ 703 w 5730"/>
                <a:gd name="T15" fmla="*/ 8 h 3197"/>
                <a:gd name="T16" fmla="*/ 724 w 5730"/>
                <a:gd name="T17" fmla="*/ 9 h 3197"/>
                <a:gd name="T18" fmla="*/ 795 w 5730"/>
                <a:gd name="T19" fmla="*/ 38 h 3197"/>
                <a:gd name="T20" fmla="*/ 1092 w 5730"/>
                <a:gd name="T21" fmla="*/ 236 h 3197"/>
                <a:gd name="T22" fmla="*/ 1246 w 5730"/>
                <a:gd name="T23" fmla="*/ 412 h 3197"/>
                <a:gd name="T24" fmla="*/ 1338 w 5730"/>
                <a:gd name="T25" fmla="*/ 697 h 3197"/>
                <a:gd name="T26" fmla="*/ 1367 w 5730"/>
                <a:gd name="T27" fmla="*/ 737 h 31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730" h="3197">
                  <a:moveTo>
                    <a:pt x="0" y="3115"/>
                  </a:moveTo>
                  <a:cubicBezTo>
                    <a:pt x="15" y="3089"/>
                    <a:pt x="13" y="3197"/>
                    <a:pt x="108" y="2977"/>
                  </a:cubicBezTo>
                  <a:cubicBezTo>
                    <a:pt x="203" y="2757"/>
                    <a:pt x="376" y="2129"/>
                    <a:pt x="573" y="1792"/>
                  </a:cubicBezTo>
                  <a:cubicBezTo>
                    <a:pt x="770" y="1455"/>
                    <a:pt x="966" y="1220"/>
                    <a:pt x="1293" y="952"/>
                  </a:cubicBezTo>
                  <a:cubicBezTo>
                    <a:pt x="1620" y="684"/>
                    <a:pt x="2298" y="332"/>
                    <a:pt x="2536" y="186"/>
                  </a:cubicBezTo>
                  <a:cubicBezTo>
                    <a:pt x="2774" y="40"/>
                    <a:pt x="2668" y="101"/>
                    <a:pt x="2719" y="76"/>
                  </a:cubicBezTo>
                  <a:cubicBezTo>
                    <a:pt x="2770" y="51"/>
                    <a:pt x="2801" y="44"/>
                    <a:pt x="2839" y="37"/>
                  </a:cubicBezTo>
                  <a:cubicBezTo>
                    <a:pt x="2877" y="30"/>
                    <a:pt x="2915" y="34"/>
                    <a:pt x="2947" y="34"/>
                  </a:cubicBezTo>
                  <a:cubicBezTo>
                    <a:pt x="2979" y="34"/>
                    <a:pt x="2969" y="17"/>
                    <a:pt x="3033" y="37"/>
                  </a:cubicBezTo>
                  <a:cubicBezTo>
                    <a:pt x="3097" y="57"/>
                    <a:pt x="3076" y="0"/>
                    <a:pt x="3333" y="157"/>
                  </a:cubicBezTo>
                  <a:cubicBezTo>
                    <a:pt x="3590" y="314"/>
                    <a:pt x="4263" y="722"/>
                    <a:pt x="4578" y="982"/>
                  </a:cubicBezTo>
                  <a:cubicBezTo>
                    <a:pt x="4893" y="1242"/>
                    <a:pt x="5051" y="1397"/>
                    <a:pt x="5223" y="1717"/>
                  </a:cubicBezTo>
                  <a:cubicBezTo>
                    <a:pt x="5395" y="2037"/>
                    <a:pt x="5526" y="2680"/>
                    <a:pt x="5610" y="2905"/>
                  </a:cubicBezTo>
                  <a:cubicBezTo>
                    <a:pt x="5694" y="3130"/>
                    <a:pt x="5705" y="3036"/>
                    <a:pt x="5730" y="3070"/>
                  </a:cubicBezTo>
                </a:path>
              </a:pathLst>
            </a:custGeom>
            <a:noFill/>
            <a:ln w="31750" cap="flat" cmpd="sng">
              <a:solidFill>
                <a:srgbClr val="99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18" name="Rectangle 6">
              <a:extLst>
                <a:ext uri="{FF2B5EF4-FFF2-40B4-BE49-F238E27FC236}">
                  <a16:creationId xmlns:a16="http://schemas.microsoft.com/office/drawing/2014/main" id="{AFA37463-88ED-7AD1-C84C-38F08EFCF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839"/>
              <a:ext cx="96" cy="1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5019" name="Text Box 7">
              <a:extLst>
                <a:ext uri="{FF2B5EF4-FFF2-40B4-BE49-F238E27FC236}">
                  <a16:creationId xmlns:a16="http://schemas.microsoft.com/office/drawing/2014/main" id="{C564D072-C3D0-1012-010D-1CF5B8C1B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3107"/>
              <a:ext cx="48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000"/>
                <a:t>telo</a:t>
              </a:r>
            </a:p>
          </p:txBody>
        </p:sp>
        <p:sp>
          <p:nvSpPr>
            <p:cNvPr id="85020" name="Text Box 8">
              <a:extLst>
                <a:ext uri="{FF2B5EF4-FFF2-40B4-BE49-F238E27FC236}">
                  <a16:creationId xmlns:a16="http://schemas.microsoft.com/office/drawing/2014/main" id="{FC1BF316-E033-9F47-0EEC-74B946279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2518"/>
              <a:ext cx="624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000"/>
                <a:t>Sezione testa</a:t>
              </a:r>
            </a:p>
          </p:txBody>
        </p:sp>
        <p:sp>
          <p:nvSpPr>
            <p:cNvPr id="85021" name="Line 9">
              <a:extLst>
                <a:ext uri="{FF2B5EF4-FFF2-40B4-BE49-F238E27FC236}">
                  <a16:creationId xmlns:a16="http://schemas.microsoft.com/office/drawing/2014/main" id="{63D6EEFE-8FFB-0E0D-346D-8C9445C5B0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321"/>
              <a:ext cx="240" cy="1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22" name="Line 10">
              <a:extLst>
                <a:ext uri="{FF2B5EF4-FFF2-40B4-BE49-F238E27FC236}">
                  <a16:creationId xmlns:a16="http://schemas.microsoft.com/office/drawing/2014/main" id="{699DE9F8-961C-1033-7701-260853171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786"/>
              <a:ext cx="240" cy="2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</p:grpSp>
      <p:sp>
        <p:nvSpPr>
          <p:cNvPr id="84996" name="Text Box 11">
            <a:extLst>
              <a:ext uri="{FF2B5EF4-FFF2-40B4-BE49-F238E27FC236}">
                <a16:creationId xmlns:a16="http://schemas.microsoft.com/office/drawing/2014/main" id="{66DF75BF-A597-FC93-99A2-D28244CB5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Ipotesi di formazione dell’immagine:</a:t>
            </a:r>
            <a:endParaRPr lang="it-IT" altLang="it-IT" b="1"/>
          </a:p>
        </p:txBody>
      </p:sp>
      <p:sp>
        <p:nvSpPr>
          <p:cNvPr id="84997" name="Text Box 12">
            <a:extLst>
              <a:ext uri="{FF2B5EF4-FFF2-40B4-BE49-F238E27FC236}">
                <a16:creationId xmlns:a16="http://schemas.microsoft.com/office/drawing/2014/main" id="{592B5612-9701-890E-B1CD-F8840195A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763000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b="1"/>
              <a:t>Dato che l’immagine corporea non è ancora scientificamente spiegabile, sono state fatte varie ipotesi. John Jackson afferma: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- </a:t>
            </a:r>
            <a:r>
              <a:rPr lang="it-IT" altLang="it-IT" b="1"/>
              <a:t>Il corpo umano è sorgente volumetrica della radiazione (?).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-</a:t>
            </a:r>
            <a:r>
              <a:rPr lang="it-IT" altLang="it-IT" b="1"/>
              <a:t> Il corpo è meccanicamente trasparente (?).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-</a:t>
            </a:r>
            <a:r>
              <a:rPr lang="it-IT" altLang="it-IT" b="1"/>
              <a:t> L’immagine si è formata durante la caduta per gravità del telo.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-</a:t>
            </a:r>
            <a:r>
              <a:rPr lang="it-IT" altLang="it-IT" b="1"/>
              <a:t> La radiazione provoca la codifica dell’immagine sul telo.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-</a:t>
            </a:r>
            <a:r>
              <a:rPr lang="it-IT" altLang="it-IT" b="1"/>
              <a:t> La radiazione è  altamente assorbita nel mezzo.</a:t>
            </a:r>
          </a:p>
        </p:txBody>
      </p:sp>
      <p:sp>
        <p:nvSpPr>
          <p:cNvPr id="84998" name="Text Box 13">
            <a:extLst>
              <a:ext uri="{FF2B5EF4-FFF2-40B4-BE49-F238E27FC236}">
                <a16:creationId xmlns:a16="http://schemas.microsoft.com/office/drawing/2014/main" id="{CFBBDF7E-097C-6DFD-B880-55315B80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9144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Corpo meccanicamente trasparente           Effetto della radiazione sul telo </a:t>
            </a:r>
          </a:p>
        </p:txBody>
      </p:sp>
      <p:sp>
        <p:nvSpPr>
          <p:cNvPr id="84999" name="Freeform 14">
            <a:extLst>
              <a:ext uri="{FF2B5EF4-FFF2-40B4-BE49-F238E27FC236}">
                <a16:creationId xmlns:a16="http://schemas.microsoft.com/office/drawing/2014/main" id="{CEA2A5EA-017F-17FB-3486-DD182F4A68A4}"/>
              </a:ext>
            </a:extLst>
          </p:cNvPr>
          <p:cNvSpPr>
            <a:spLocks/>
          </p:cNvSpPr>
          <p:nvPr/>
        </p:nvSpPr>
        <p:spPr bwMode="auto">
          <a:xfrm>
            <a:off x="2362200" y="4572000"/>
            <a:ext cx="3962400" cy="420688"/>
          </a:xfrm>
          <a:custGeom>
            <a:avLst/>
            <a:gdLst>
              <a:gd name="T0" fmla="*/ 0 w 2552"/>
              <a:gd name="T1" fmla="*/ 0 h 337"/>
              <a:gd name="T2" fmla="*/ 3962400 w 2552"/>
              <a:gd name="T3" fmla="*/ 420688 h 3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552" h="337">
                <a:moveTo>
                  <a:pt x="0" y="0"/>
                </a:moveTo>
                <a:lnTo>
                  <a:pt x="2552" y="337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/>
          <a:p>
            <a:endParaRPr lang="it-IT"/>
          </a:p>
        </p:txBody>
      </p:sp>
      <p:grpSp>
        <p:nvGrpSpPr>
          <p:cNvPr id="85000" name="Group 15">
            <a:extLst>
              <a:ext uri="{FF2B5EF4-FFF2-40B4-BE49-F238E27FC236}">
                <a16:creationId xmlns:a16="http://schemas.microsoft.com/office/drawing/2014/main" id="{ED9D1725-2B39-DC3C-1E3D-191C8D6842E7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733800"/>
            <a:ext cx="2590800" cy="1981200"/>
            <a:chOff x="3792" y="2352"/>
            <a:chExt cx="1632" cy="1248"/>
          </a:xfrm>
        </p:grpSpPr>
        <p:sp>
          <p:nvSpPr>
            <p:cNvPr id="85001" name="Rectangle 16">
              <a:extLst>
                <a:ext uri="{FF2B5EF4-FFF2-40B4-BE49-F238E27FC236}">
                  <a16:creationId xmlns:a16="http://schemas.microsoft.com/office/drawing/2014/main" id="{4C20FA39-A1B4-5C96-6BB9-C65543DC3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352"/>
              <a:ext cx="1248" cy="1248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5002" name="Text Box 17">
              <a:extLst>
                <a:ext uri="{FF2B5EF4-FFF2-40B4-BE49-F238E27FC236}">
                  <a16:creationId xmlns:a16="http://schemas.microsoft.com/office/drawing/2014/main" id="{EC8C0E29-8BAC-0ED4-092D-A908D25F1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424"/>
              <a:ext cx="1632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it-IT" altLang="it-IT"/>
            </a:p>
          </p:txBody>
        </p:sp>
        <p:sp>
          <p:nvSpPr>
            <p:cNvPr id="85003" name="Freeform 18">
              <a:extLst>
                <a:ext uri="{FF2B5EF4-FFF2-40B4-BE49-F238E27FC236}">
                  <a16:creationId xmlns:a16="http://schemas.microsoft.com/office/drawing/2014/main" id="{2AF9601C-5BE6-0263-6163-35CD5F92E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2808"/>
              <a:ext cx="1296" cy="488"/>
            </a:xfrm>
            <a:custGeom>
              <a:avLst/>
              <a:gdLst>
                <a:gd name="T0" fmla="*/ 40 w 1296"/>
                <a:gd name="T1" fmla="*/ 488 h 488"/>
                <a:gd name="T2" fmla="*/ 43 w 1296"/>
                <a:gd name="T3" fmla="*/ 90 h 488"/>
                <a:gd name="T4" fmla="*/ 127 w 1296"/>
                <a:gd name="T5" fmla="*/ 27 h 488"/>
                <a:gd name="T6" fmla="*/ 807 w 1296"/>
                <a:gd name="T7" fmla="*/ 0 h 488"/>
                <a:gd name="T8" fmla="*/ 1296 w 1296"/>
                <a:gd name="T9" fmla="*/ 24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6" h="488">
                  <a:moveTo>
                    <a:pt x="40" y="488"/>
                  </a:moveTo>
                  <a:cubicBezTo>
                    <a:pt x="40" y="422"/>
                    <a:pt x="29" y="167"/>
                    <a:pt x="43" y="90"/>
                  </a:cubicBezTo>
                  <a:cubicBezTo>
                    <a:pt x="57" y="13"/>
                    <a:pt x="0" y="42"/>
                    <a:pt x="127" y="27"/>
                  </a:cubicBezTo>
                  <a:cubicBezTo>
                    <a:pt x="254" y="12"/>
                    <a:pt x="612" y="0"/>
                    <a:pt x="807" y="0"/>
                  </a:cubicBezTo>
                  <a:cubicBezTo>
                    <a:pt x="1002" y="0"/>
                    <a:pt x="1194" y="19"/>
                    <a:pt x="1296" y="24"/>
                  </a:cubicBezTo>
                </a:path>
              </a:pathLst>
            </a:custGeom>
            <a:solidFill>
              <a:srgbClr val="993300">
                <a:alpha val="50195"/>
              </a:srgbClr>
            </a:solidFill>
            <a:ln w="25400" cap="flat" cmpd="sng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04" name="Freeform 19">
              <a:extLst>
                <a:ext uri="{FF2B5EF4-FFF2-40B4-BE49-F238E27FC236}">
                  <a16:creationId xmlns:a16="http://schemas.microsoft.com/office/drawing/2014/main" id="{25D3A2A1-3A33-47F3-A922-4C63F43D8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832"/>
              <a:ext cx="1266" cy="456"/>
            </a:xfrm>
            <a:custGeom>
              <a:avLst/>
              <a:gdLst>
                <a:gd name="T0" fmla="*/ 0 w 1266"/>
                <a:gd name="T1" fmla="*/ 456 h 456"/>
                <a:gd name="T2" fmla="*/ 192 w 1266"/>
                <a:gd name="T3" fmla="*/ 408 h 456"/>
                <a:gd name="T4" fmla="*/ 480 w 1266"/>
                <a:gd name="T5" fmla="*/ 368 h 456"/>
                <a:gd name="T6" fmla="*/ 904 w 1266"/>
                <a:gd name="T7" fmla="*/ 360 h 456"/>
                <a:gd name="T8" fmla="*/ 1209 w 1266"/>
                <a:gd name="T9" fmla="*/ 402 h 456"/>
                <a:gd name="T10" fmla="*/ 1245 w 1266"/>
                <a:gd name="T11" fmla="*/ 378 h 456"/>
                <a:gd name="T12" fmla="*/ 1251 w 1266"/>
                <a:gd name="T13" fmla="*/ 0 h 4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6" h="456">
                  <a:moveTo>
                    <a:pt x="0" y="456"/>
                  </a:moveTo>
                  <a:cubicBezTo>
                    <a:pt x="32" y="448"/>
                    <a:pt x="112" y="423"/>
                    <a:pt x="192" y="408"/>
                  </a:cubicBezTo>
                  <a:cubicBezTo>
                    <a:pt x="272" y="393"/>
                    <a:pt x="361" y="376"/>
                    <a:pt x="480" y="368"/>
                  </a:cubicBezTo>
                  <a:cubicBezTo>
                    <a:pt x="599" y="360"/>
                    <a:pt x="782" y="354"/>
                    <a:pt x="904" y="360"/>
                  </a:cubicBezTo>
                  <a:cubicBezTo>
                    <a:pt x="1026" y="366"/>
                    <a:pt x="1152" y="399"/>
                    <a:pt x="1209" y="402"/>
                  </a:cubicBezTo>
                  <a:cubicBezTo>
                    <a:pt x="1266" y="405"/>
                    <a:pt x="1238" y="445"/>
                    <a:pt x="1245" y="378"/>
                  </a:cubicBezTo>
                  <a:cubicBezTo>
                    <a:pt x="1252" y="311"/>
                    <a:pt x="1250" y="79"/>
                    <a:pt x="1251" y="0"/>
                  </a:cubicBezTo>
                </a:path>
              </a:pathLst>
            </a:custGeom>
            <a:solidFill>
              <a:srgbClr val="993300">
                <a:alpha val="50195"/>
              </a:srgbClr>
            </a:solidFill>
            <a:ln w="25400" cap="flat" cmpd="sng">
              <a:solidFill>
                <a:srgbClr val="99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05" name="Freeform 20">
              <a:extLst>
                <a:ext uri="{FF2B5EF4-FFF2-40B4-BE49-F238E27FC236}">
                  <a16:creationId xmlns:a16="http://schemas.microsoft.com/office/drawing/2014/main" id="{AF7E7816-11DB-6A14-1A1B-54CD6A128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98"/>
              <a:ext cx="471" cy="288"/>
            </a:xfrm>
            <a:custGeom>
              <a:avLst/>
              <a:gdLst>
                <a:gd name="T0" fmla="*/ 468 w 471"/>
                <a:gd name="T1" fmla="*/ 0 h 288"/>
                <a:gd name="T2" fmla="*/ 465 w 471"/>
                <a:gd name="T3" fmla="*/ 93 h 288"/>
                <a:gd name="T4" fmla="*/ 429 w 471"/>
                <a:gd name="T5" fmla="*/ 189 h 288"/>
                <a:gd name="T6" fmla="*/ 366 w 471"/>
                <a:gd name="T7" fmla="*/ 245 h 288"/>
                <a:gd name="T8" fmla="*/ 270 w 471"/>
                <a:gd name="T9" fmla="*/ 285 h 288"/>
                <a:gd name="T10" fmla="*/ 141 w 471"/>
                <a:gd name="T11" fmla="*/ 266 h 288"/>
                <a:gd name="T12" fmla="*/ 45 w 471"/>
                <a:gd name="T13" fmla="*/ 186 h 288"/>
                <a:gd name="T14" fmla="*/ 0 w 471"/>
                <a:gd name="T15" fmla="*/ 75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1" h="288">
                  <a:moveTo>
                    <a:pt x="468" y="0"/>
                  </a:moveTo>
                  <a:cubicBezTo>
                    <a:pt x="468" y="15"/>
                    <a:pt x="471" y="62"/>
                    <a:pt x="465" y="93"/>
                  </a:cubicBezTo>
                  <a:cubicBezTo>
                    <a:pt x="459" y="124"/>
                    <a:pt x="446" y="164"/>
                    <a:pt x="429" y="189"/>
                  </a:cubicBezTo>
                  <a:cubicBezTo>
                    <a:pt x="412" y="214"/>
                    <a:pt x="392" y="229"/>
                    <a:pt x="366" y="245"/>
                  </a:cubicBezTo>
                  <a:cubicBezTo>
                    <a:pt x="340" y="260"/>
                    <a:pt x="307" y="282"/>
                    <a:pt x="270" y="285"/>
                  </a:cubicBezTo>
                  <a:cubicBezTo>
                    <a:pt x="233" y="288"/>
                    <a:pt x="178" y="283"/>
                    <a:pt x="141" y="266"/>
                  </a:cubicBezTo>
                  <a:cubicBezTo>
                    <a:pt x="104" y="250"/>
                    <a:pt x="68" y="218"/>
                    <a:pt x="45" y="186"/>
                  </a:cubicBezTo>
                  <a:cubicBezTo>
                    <a:pt x="22" y="154"/>
                    <a:pt x="10" y="98"/>
                    <a:pt x="0" y="75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06" name="Freeform 21">
              <a:extLst>
                <a:ext uri="{FF2B5EF4-FFF2-40B4-BE49-F238E27FC236}">
                  <a16:creationId xmlns:a16="http://schemas.microsoft.com/office/drawing/2014/main" id="{38D0E1FB-E828-D617-DE39-79887EFE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2521"/>
              <a:ext cx="531" cy="302"/>
            </a:xfrm>
            <a:custGeom>
              <a:avLst/>
              <a:gdLst>
                <a:gd name="T0" fmla="*/ 0 w 531"/>
                <a:gd name="T1" fmla="*/ 284 h 302"/>
                <a:gd name="T2" fmla="*/ 16 w 531"/>
                <a:gd name="T3" fmla="*/ 185 h 302"/>
                <a:gd name="T4" fmla="*/ 80 w 531"/>
                <a:gd name="T5" fmla="*/ 78 h 302"/>
                <a:gd name="T6" fmla="*/ 227 w 531"/>
                <a:gd name="T7" fmla="*/ 5 h 302"/>
                <a:gd name="T8" fmla="*/ 416 w 531"/>
                <a:gd name="T9" fmla="*/ 48 h 302"/>
                <a:gd name="T10" fmla="*/ 512 w 531"/>
                <a:gd name="T11" fmla="*/ 171 h 302"/>
                <a:gd name="T12" fmla="*/ 531 w 531"/>
                <a:gd name="T13" fmla="*/ 302 h 3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1" h="302">
                  <a:moveTo>
                    <a:pt x="0" y="284"/>
                  </a:moveTo>
                  <a:cubicBezTo>
                    <a:pt x="2" y="268"/>
                    <a:pt x="3" y="219"/>
                    <a:pt x="16" y="185"/>
                  </a:cubicBezTo>
                  <a:cubicBezTo>
                    <a:pt x="29" y="151"/>
                    <a:pt x="45" y="108"/>
                    <a:pt x="80" y="78"/>
                  </a:cubicBezTo>
                  <a:cubicBezTo>
                    <a:pt x="115" y="48"/>
                    <a:pt x="172" y="10"/>
                    <a:pt x="227" y="5"/>
                  </a:cubicBezTo>
                  <a:cubicBezTo>
                    <a:pt x="283" y="0"/>
                    <a:pt x="369" y="21"/>
                    <a:pt x="416" y="48"/>
                  </a:cubicBezTo>
                  <a:cubicBezTo>
                    <a:pt x="463" y="76"/>
                    <a:pt x="493" y="129"/>
                    <a:pt x="512" y="171"/>
                  </a:cubicBezTo>
                  <a:cubicBezTo>
                    <a:pt x="531" y="213"/>
                    <a:pt x="527" y="275"/>
                    <a:pt x="531" y="30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07" name="Oval 22">
              <a:extLst>
                <a:ext uri="{FF2B5EF4-FFF2-40B4-BE49-F238E27FC236}">
                  <a16:creationId xmlns:a16="http://schemas.microsoft.com/office/drawing/2014/main" id="{6730E89D-71B7-2039-97AA-D2F71263E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3192"/>
              <a:ext cx="48" cy="4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5008" name="Oval 23">
              <a:extLst>
                <a:ext uri="{FF2B5EF4-FFF2-40B4-BE49-F238E27FC236}">
                  <a16:creationId xmlns:a16="http://schemas.microsoft.com/office/drawing/2014/main" id="{3D593935-E7F6-7801-3A83-7232EAF4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808"/>
              <a:ext cx="48" cy="4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5009" name="Freeform 24">
              <a:extLst>
                <a:ext uri="{FF2B5EF4-FFF2-40B4-BE49-F238E27FC236}">
                  <a16:creationId xmlns:a16="http://schemas.microsoft.com/office/drawing/2014/main" id="{90432A5F-9EB1-5053-0A09-25888E622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595"/>
              <a:ext cx="165" cy="192"/>
            </a:xfrm>
            <a:custGeom>
              <a:avLst/>
              <a:gdLst>
                <a:gd name="T0" fmla="*/ 0 w 165"/>
                <a:gd name="T1" fmla="*/ 0 h 192"/>
                <a:gd name="T2" fmla="*/ 165 w 165"/>
                <a:gd name="T3" fmla="*/ 192 h 1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5" h="192">
                  <a:moveTo>
                    <a:pt x="0" y="0"/>
                  </a:moveTo>
                  <a:lnTo>
                    <a:pt x="165" y="19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10" name="Freeform 25">
              <a:extLst>
                <a:ext uri="{FF2B5EF4-FFF2-40B4-BE49-F238E27FC236}">
                  <a16:creationId xmlns:a16="http://schemas.microsoft.com/office/drawing/2014/main" id="{E52FB1C7-C7C3-0F04-2526-B051FFDA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2532"/>
              <a:ext cx="1" cy="255"/>
            </a:xfrm>
            <a:custGeom>
              <a:avLst/>
              <a:gdLst>
                <a:gd name="T0" fmla="*/ 0 w 1"/>
                <a:gd name="T1" fmla="*/ 0 h 255"/>
                <a:gd name="T2" fmla="*/ 0 w 1"/>
                <a:gd name="T3" fmla="*/ 255 h 25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55">
                  <a:moveTo>
                    <a:pt x="0" y="0"/>
                  </a:moveTo>
                  <a:lnTo>
                    <a:pt x="0" y="255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11" name="Freeform 26">
              <a:extLst>
                <a:ext uri="{FF2B5EF4-FFF2-40B4-BE49-F238E27FC236}">
                  <a16:creationId xmlns:a16="http://schemas.microsoft.com/office/drawing/2014/main" id="{3E03EC70-A8E0-5EA4-FD7E-96A04D747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2772"/>
              <a:ext cx="237" cy="36"/>
            </a:xfrm>
            <a:custGeom>
              <a:avLst/>
              <a:gdLst>
                <a:gd name="T0" fmla="*/ 237 w 237"/>
                <a:gd name="T1" fmla="*/ 0 h 36"/>
                <a:gd name="T2" fmla="*/ 0 w 237"/>
                <a:gd name="T3" fmla="*/ 36 h 3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7" h="36">
                  <a:moveTo>
                    <a:pt x="237" y="0"/>
                  </a:moveTo>
                  <a:lnTo>
                    <a:pt x="0" y="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12" name="Freeform 27">
              <a:extLst>
                <a:ext uri="{FF2B5EF4-FFF2-40B4-BE49-F238E27FC236}">
                  <a16:creationId xmlns:a16="http://schemas.microsoft.com/office/drawing/2014/main" id="{025C962F-48E6-3744-B02E-CE86E55C6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" y="2583"/>
              <a:ext cx="138" cy="216"/>
            </a:xfrm>
            <a:custGeom>
              <a:avLst/>
              <a:gdLst>
                <a:gd name="T0" fmla="*/ 138 w 138"/>
                <a:gd name="T1" fmla="*/ 0 h 216"/>
                <a:gd name="T2" fmla="*/ 0 w 138"/>
                <a:gd name="T3" fmla="*/ 216 h 2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8" h="216">
                  <a:moveTo>
                    <a:pt x="138" y="0"/>
                  </a:moveTo>
                  <a:lnTo>
                    <a:pt x="0" y="21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13" name="Freeform 28">
              <a:extLst>
                <a:ext uri="{FF2B5EF4-FFF2-40B4-BE49-F238E27FC236}">
                  <a16:creationId xmlns:a16="http://schemas.microsoft.com/office/drawing/2014/main" id="{A9885D51-FE3A-0FB0-24B3-C36EEEE5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" y="2757"/>
              <a:ext cx="222" cy="45"/>
            </a:xfrm>
            <a:custGeom>
              <a:avLst/>
              <a:gdLst>
                <a:gd name="T0" fmla="*/ 0 w 222"/>
                <a:gd name="T1" fmla="*/ 0 h 45"/>
                <a:gd name="T2" fmla="*/ 222 w 222"/>
                <a:gd name="T3" fmla="*/ 45 h 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2" h="45">
                  <a:moveTo>
                    <a:pt x="0" y="0"/>
                  </a:moveTo>
                  <a:lnTo>
                    <a:pt x="222" y="45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/>
            <a:p>
              <a:endParaRPr lang="it-IT"/>
            </a:p>
          </p:txBody>
        </p:sp>
        <p:sp>
          <p:nvSpPr>
            <p:cNvPr id="85014" name="Text Box 29">
              <a:extLst>
                <a:ext uri="{FF2B5EF4-FFF2-40B4-BE49-F238E27FC236}">
                  <a16:creationId xmlns:a16="http://schemas.microsoft.com/office/drawing/2014/main" id="{C13DB972-ABCB-E73C-EFC5-5D84B03E8E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520"/>
              <a:ext cx="1200" cy="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400" b="1"/>
                <a:t>CORPO</a:t>
              </a:r>
            </a:p>
            <a:p>
              <a:pPr>
                <a:spcBef>
                  <a:spcPct val="50000"/>
                </a:spcBef>
              </a:pPr>
              <a:endParaRPr lang="it-IT" altLang="it-IT" sz="1400" b="1"/>
            </a:p>
            <a:p>
              <a:pPr>
                <a:spcBef>
                  <a:spcPct val="50000"/>
                </a:spcBef>
              </a:pPr>
              <a:r>
                <a:rPr lang="it-IT" altLang="it-IT" sz="1400" b="1"/>
                <a:t>            TELO</a:t>
              </a:r>
            </a:p>
            <a:p>
              <a:pPr>
                <a:spcBef>
                  <a:spcPct val="50000"/>
                </a:spcBef>
              </a:pPr>
              <a:endParaRPr lang="it-IT" altLang="it-IT" sz="1400" b="1"/>
            </a:p>
            <a:p>
              <a:pPr>
                <a:spcBef>
                  <a:spcPct val="50000"/>
                </a:spcBef>
              </a:pPr>
              <a:r>
                <a:rPr lang="it-IT" altLang="it-IT" sz="1400" b="1"/>
                <a:t>                      CORPO</a:t>
              </a:r>
              <a:endParaRPr lang="it-IT" altLang="it-IT" sz="140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egnaposto numero diapositiva 3">
            <a:extLst>
              <a:ext uri="{FF2B5EF4-FFF2-40B4-BE49-F238E27FC236}">
                <a16:creationId xmlns:a16="http://schemas.microsoft.com/office/drawing/2014/main" id="{E04A9554-4905-AAC5-DC41-58ECE675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5ECC72-B07C-462C-940F-3ABA407F8A27}" type="slidenum">
              <a:rPr lang="it-IT" altLang="it-IT" sz="1400"/>
              <a:pPr/>
              <a:t>40</a:t>
            </a:fld>
            <a:endParaRPr lang="it-IT" altLang="it-IT" sz="1400"/>
          </a:p>
        </p:txBody>
      </p:sp>
      <p:sp>
        <p:nvSpPr>
          <p:cNvPr id="227330" name="Text Box 2">
            <a:extLst>
              <a:ext uri="{FF2B5EF4-FFF2-40B4-BE49-F238E27FC236}">
                <a16:creationId xmlns:a16="http://schemas.microsoft.com/office/drawing/2014/main" id="{36093969-43FB-48E7-A149-1B50CD0F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ANALISI QUANTITATIVA</a:t>
            </a:r>
          </a:p>
        </p:txBody>
      </p:sp>
      <p:grpSp>
        <p:nvGrpSpPr>
          <p:cNvPr id="123908" name="Group 3">
            <a:extLst>
              <a:ext uri="{FF2B5EF4-FFF2-40B4-BE49-F238E27FC236}">
                <a16:creationId xmlns:a16="http://schemas.microsoft.com/office/drawing/2014/main" id="{E00AA18F-63DD-640C-FAC1-9D9D45DA75B7}"/>
              </a:ext>
            </a:extLst>
          </p:cNvPr>
          <p:cNvGrpSpPr>
            <a:grpSpLocks/>
          </p:cNvGrpSpPr>
          <p:nvPr/>
        </p:nvGrpSpPr>
        <p:grpSpPr bwMode="auto">
          <a:xfrm>
            <a:off x="2273300" y="762000"/>
            <a:ext cx="6642100" cy="2971800"/>
            <a:chOff x="1432" y="480"/>
            <a:chExt cx="4184" cy="1872"/>
          </a:xfrm>
        </p:grpSpPr>
        <p:pic>
          <p:nvPicPr>
            <p:cNvPr id="123928" name="Picture 4" descr="Lambertiana semplice">
              <a:extLst>
                <a:ext uri="{FF2B5EF4-FFF2-40B4-BE49-F238E27FC236}">
                  <a16:creationId xmlns:a16="http://schemas.microsoft.com/office/drawing/2014/main" id="{D70F543F-C0C5-F30A-318A-9D2909013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480"/>
              <a:ext cx="1344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929" name="Group 5">
              <a:extLst>
                <a:ext uri="{FF2B5EF4-FFF2-40B4-BE49-F238E27FC236}">
                  <a16:creationId xmlns:a16="http://schemas.microsoft.com/office/drawing/2014/main" id="{93B793FA-C2A4-DF98-9D55-6707805BBF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2" y="1680"/>
              <a:ext cx="1344" cy="672"/>
              <a:chOff x="6534" y="5817"/>
              <a:chExt cx="3960" cy="1980"/>
            </a:xfrm>
          </p:grpSpPr>
          <p:sp>
            <p:nvSpPr>
              <p:cNvPr id="123976" name="Rectangle 6">
                <a:extLst>
                  <a:ext uri="{FF2B5EF4-FFF2-40B4-BE49-F238E27FC236}">
                    <a16:creationId xmlns:a16="http://schemas.microsoft.com/office/drawing/2014/main" id="{A9B0F449-5BFD-6516-0F82-E1D21BBFA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4" y="5817"/>
                <a:ext cx="3960" cy="19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23977" name="Freeform 7">
                <a:extLst>
                  <a:ext uri="{FF2B5EF4-FFF2-40B4-BE49-F238E27FC236}">
                    <a16:creationId xmlns:a16="http://schemas.microsoft.com/office/drawing/2014/main" id="{67EC9926-2B8F-6A5B-767F-59EE60232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1" y="6807"/>
                <a:ext cx="3093" cy="630"/>
              </a:xfrm>
              <a:custGeom>
                <a:avLst/>
                <a:gdLst>
                  <a:gd name="T0" fmla="*/ 0 w 7380"/>
                  <a:gd name="T1" fmla="*/ 540 h 1260"/>
                  <a:gd name="T2" fmla="*/ 377 w 7380"/>
                  <a:gd name="T3" fmla="*/ 270 h 1260"/>
                  <a:gd name="T4" fmla="*/ 754 w 7380"/>
                  <a:gd name="T5" fmla="*/ 90 h 1260"/>
                  <a:gd name="T6" fmla="*/ 1433 w 7380"/>
                  <a:gd name="T7" fmla="*/ 0 h 1260"/>
                  <a:gd name="T8" fmla="*/ 2263 w 7380"/>
                  <a:gd name="T9" fmla="*/ 90 h 1260"/>
                  <a:gd name="T10" fmla="*/ 2791 w 7380"/>
                  <a:gd name="T11" fmla="*/ 360 h 1260"/>
                  <a:gd name="T12" fmla="*/ 3093 w 7380"/>
                  <a:gd name="T13" fmla="*/ 630 h 12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80" h="1260">
                    <a:moveTo>
                      <a:pt x="0" y="1080"/>
                    </a:moveTo>
                    <a:cubicBezTo>
                      <a:pt x="300" y="885"/>
                      <a:pt x="600" y="690"/>
                      <a:pt x="900" y="540"/>
                    </a:cubicBezTo>
                    <a:cubicBezTo>
                      <a:pt x="1200" y="390"/>
                      <a:pt x="1380" y="270"/>
                      <a:pt x="1800" y="180"/>
                    </a:cubicBezTo>
                    <a:cubicBezTo>
                      <a:pt x="2220" y="90"/>
                      <a:pt x="2820" y="0"/>
                      <a:pt x="3420" y="0"/>
                    </a:cubicBezTo>
                    <a:cubicBezTo>
                      <a:pt x="4020" y="0"/>
                      <a:pt x="4860" y="60"/>
                      <a:pt x="5400" y="180"/>
                    </a:cubicBezTo>
                    <a:cubicBezTo>
                      <a:pt x="5940" y="300"/>
                      <a:pt x="6330" y="540"/>
                      <a:pt x="6660" y="720"/>
                    </a:cubicBezTo>
                    <a:cubicBezTo>
                      <a:pt x="6990" y="900"/>
                      <a:pt x="7185" y="1080"/>
                      <a:pt x="7380" y="126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78" name="Line 8">
                <a:extLst>
                  <a:ext uri="{FF2B5EF4-FFF2-40B4-BE49-F238E27FC236}">
                    <a16:creationId xmlns:a16="http://schemas.microsoft.com/office/drawing/2014/main" id="{9ED95583-BE80-BC9A-AA3A-F1D8E1A1E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9" y="6177"/>
                <a:ext cx="181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79" name="Line 9">
                <a:extLst>
                  <a:ext uri="{FF2B5EF4-FFF2-40B4-BE49-F238E27FC236}">
                    <a16:creationId xmlns:a16="http://schemas.microsoft.com/office/drawing/2014/main" id="{A853983C-9F66-A039-9A13-92E8D2D1D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19" y="6177"/>
                <a:ext cx="1886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0" name="Line 10">
                <a:extLst>
                  <a:ext uri="{FF2B5EF4-FFF2-40B4-BE49-F238E27FC236}">
                    <a16:creationId xmlns:a16="http://schemas.microsoft.com/office/drawing/2014/main" id="{94CBC6E1-015D-7C53-1DE8-C70945AC0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60" y="6357"/>
                <a:ext cx="494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lg"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1" name="Line 11">
                <a:extLst>
                  <a:ext uri="{FF2B5EF4-FFF2-40B4-BE49-F238E27FC236}">
                    <a16:creationId xmlns:a16="http://schemas.microsoft.com/office/drawing/2014/main" id="{3D614DB7-6FE5-B009-CC7D-5B19C585C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63" y="6267"/>
                <a:ext cx="76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23982" name="Group 12">
                <a:extLst>
                  <a:ext uri="{FF2B5EF4-FFF2-40B4-BE49-F238E27FC236}">
                    <a16:creationId xmlns:a16="http://schemas.microsoft.com/office/drawing/2014/main" id="{ACFA82D4-10F2-46EA-C0A6-244A3291AA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98" y="6357"/>
                <a:ext cx="748" cy="488"/>
                <a:chOff x="7898" y="6451"/>
                <a:chExt cx="748" cy="488"/>
              </a:xfrm>
            </p:grpSpPr>
            <p:grpSp>
              <p:nvGrpSpPr>
                <p:cNvPr id="123989" name="Group 13">
                  <a:extLst>
                    <a:ext uri="{FF2B5EF4-FFF2-40B4-BE49-F238E27FC236}">
                      <a16:creationId xmlns:a16="http://schemas.microsoft.com/office/drawing/2014/main" id="{9CED612D-1B37-DF31-035F-9830F2673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98" y="6451"/>
                  <a:ext cx="390" cy="488"/>
                  <a:chOff x="4569" y="10057"/>
                  <a:chExt cx="930" cy="975"/>
                </a:xfrm>
              </p:grpSpPr>
              <p:sp>
                <p:nvSpPr>
                  <p:cNvPr id="123994" name="Line 14">
                    <a:extLst>
                      <a:ext uri="{FF2B5EF4-FFF2-40B4-BE49-F238E27FC236}">
                        <a16:creationId xmlns:a16="http://schemas.microsoft.com/office/drawing/2014/main" id="{EF3236D7-81AD-CB63-7E46-885366A220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54" y="10057"/>
                    <a:ext cx="0" cy="90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23995" name="Line 15">
                    <a:extLst>
                      <a:ext uri="{FF2B5EF4-FFF2-40B4-BE49-F238E27FC236}">
                        <a16:creationId xmlns:a16="http://schemas.microsoft.com/office/drawing/2014/main" id="{4CB31E02-91E7-87FA-5AD3-27A5D927E0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7705163" flipV="1">
                    <a:off x="5048" y="10298"/>
                    <a:ext cx="1" cy="90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23996" name="Line 16">
                    <a:extLst>
                      <a:ext uri="{FF2B5EF4-FFF2-40B4-BE49-F238E27FC236}">
                        <a16:creationId xmlns:a16="http://schemas.microsoft.com/office/drawing/2014/main" id="{F15459EA-3B84-CC11-1030-8B430514F2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9688567" flipV="1">
                    <a:off x="5229" y="10132"/>
                    <a:ext cx="1" cy="90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23997" name="Line 17">
                    <a:extLst>
                      <a:ext uri="{FF2B5EF4-FFF2-40B4-BE49-F238E27FC236}">
                        <a16:creationId xmlns:a16="http://schemas.microsoft.com/office/drawing/2014/main" id="{19C4DC2F-9B10-C47C-8689-8E2C8EFAF0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10507" flipH="1">
                    <a:off x="4569" y="10912"/>
                    <a:ext cx="885" cy="1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23990" name="Group 18">
                  <a:extLst>
                    <a:ext uri="{FF2B5EF4-FFF2-40B4-BE49-F238E27FC236}">
                      <a16:creationId xmlns:a16="http://schemas.microsoft.com/office/drawing/2014/main" id="{7E2E80FD-9848-C7CC-4778-3B4FBE9941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256" y="6489"/>
                  <a:ext cx="390" cy="450"/>
                  <a:chOff x="5814" y="10132"/>
                  <a:chExt cx="930" cy="900"/>
                </a:xfrm>
              </p:grpSpPr>
              <p:sp>
                <p:nvSpPr>
                  <p:cNvPr id="123991" name="Line 19">
                    <a:extLst>
                      <a:ext uri="{FF2B5EF4-FFF2-40B4-BE49-F238E27FC236}">
                        <a16:creationId xmlns:a16="http://schemas.microsoft.com/office/drawing/2014/main" id="{BFE70992-89D9-5310-F14D-7F0A927F3A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3894837" flipH="1" flipV="1">
                    <a:off x="6263" y="10298"/>
                    <a:ext cx="1" cy="90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23992" name="Line 20">
                    <a:extLst>
                      <a:ext uri="{FF2B5EF4-FFF2-40B4-BE49-F238E27FC236}">
                        <a16:creationId xmlns:a16="http://schemas.microsoft.com/office/drawing/2014/main" id="{523D762E-9828-22DB-0508-09C0FF3C9A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911433" flipH="1" flipV="1">
                    <a:off x="6083" y="10132"/>
                    <a:ext cx="1" cy="90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23993" name="Line 21">
                    <a:extLst>
                      <a:ext uri="{FF2B5EF4-FFF2-40B4-BE49-F238E27FC236}">
                        <a16:creationId xmlns:a16="http://schemas.microsoft.com/office/drawing/2014/main" id="{AD67A625-524D-567B-5002-12018EFDC6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310507">
                    <a:off x="5859" y="10912"/>
                    <a:ext cx="885" cy="15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123983" name="Line 22">
                <a:extLst>
                  <a:ext uri="{FF2B5EF4-FFF2-40B4-BE49-F238E27FC236}">
                    <a16:creationId xmlns:a16="http://schemas.microsoft.com/office/drawing/2014/main" id="{68F57E1A-701C-BB38-5D8E-C947F200A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12503" flipV="1">
                <a:off x="9323" y="6476"/>
                <a:ext cx="0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4" name="Line 23">
                <a:extLst>
                  <a:ext uri="{FF2B5EF4-FFF2-40B4-BE49-F238E27FC236}">
                    <a16:creationId xmlns:a16="http://schemas.microsoft.com/office/drawing/2014/main" id="{D4192659-FA6B-599E-35EA-D9F4342FB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707340" flipH="1">
                <a:off x="9366" y="6801"/>
                <a:ext cx="20" cy="2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5" name="Line 24">
                <a:extLst>
                  <a:ext uri="{FF2B5EF4-FFF2-40B4-BE49-F238E27FC236}">
                    <a16:creationId xmlns:a16="http://schemas.microsoft.com/office/drawing/2014/main" id="{ED4B81EB-CA05-3142-9D80-D6404D06B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317354" flipH="1">
                <a:off x="9360" y="6636"/>
                <a:ext cx="44" cy="32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6" name="Line 25">
                <a:extLst>
                  <a:ext uri="{FF2B5EF4-FFF2-40B4-BE49-F238E27FC236}">
                    <a16:creationId xmlns:a16="http://schemas.microsoft.com/office/drawing/2014/main" id="{150C1AC0-8B30-610D-C1DA-D83508D9F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642820">
                <a:off x="9164" y="6746"/>
                <a:ext cx="19" cy="2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7" name="Line 26">
                <a:extLst>
                  <a:ext uri="{FF2B5EF4-FFF2-40B4-BE49-F238E27FC236}">
                    <a16:creationId xmlns:a16="http://schemas.microsoft.com/office/drawing/2014/main" id="{12664AF2-0C70-C486-D64A-671F8F23D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032805">
                <a:off x="9197" y="6594"/>
                <a:ext cx="44" cy="32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8" name="Line 27">
                <a:extLst>
                  <a:ext uri="{FF2B5EF4-FFF2-40B4-BE49-F238E27FC236}">
                    <a16:creationId xmlns:a16="http://schemas.microsoft.com/office/drawing/2014/main" id="{7A90F032-FCAD-95AB-04A3-CD4AD746F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28" y="6537"/>
                <a:ext cx="0" cy="8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pic>
          <p:nvPicPr>
            <p:cNvPr id="123930" name="Picture 28" descr="Verticalità primo telo">
              <a:extLst>
                <a:ext uri="{FF2B5EF4-FFF2-40B4-BE49-F238E27FC236}">
                  <a16:creationId xmlns:a16="http://schemas.microsoft.com/office/drawing/2014/main" id="{6119F70C-5431-AA2B-3025-2007FB9DE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" y="480"/>
              <a:ext cx="1344" cy="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931" name="Group 29">
              <a:extLst>
                <a:ext uri="{FF2B5EF4-FFF2-40B4-BE49-F238E27FC236}">
                  <a16:creationId xmlns:a16="http://schemas.microsoft.com/office/drawing/2014/main" id="{47FD0034-B498-4687-71A8-BBEDE7CDDB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2" y="1680"/>
              <a:ext cx="1344" cy="672"/>
              <a:chOff x="6534" y="5911"/>
              <a:chExt cx="3960" cy="1980"/>
            </a:xfrm>
          </p:grpSpPr>
          <p:sp>
            <p:nvSpPr>
              <p:cNvPr id="123955" name="Rectangle 30">
                <a:extLst>
                  <a:ext uri="{FF2B5EF4-FFF2-40B4-BE49-F238E27FC236}">
                    <a16:creationId xmlns:a16="http://schemas.microsoft.com/office/drawing/2014/main" id="{4D6B837A-DBA3-8CA9-E770-46C0E9910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4" y="5911"/>
                <a:ext cx="3960" cy="19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23956" name="Freeform 31">
                <a:extLst>
                  <a:ext uri="{FF2B5EF4-FFF2-40B4-BE49-F238E27FC236}">
                    <a16:creationId xmlns:a16="http://schemas.microsoft.com/office/drawing/2014/main" id="{4C44BE77-1546-268E-8A5C-6F3DB3CD1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1" y="6901"/>
                <a:ext cx="3093" cy="630"/>
              </a:xfrm>
              <a:custGeom>
                <a:avLst/>
                <a:gdLst>
                  <a:gd name="T0" fmla="*/ 0 w 7380"/>
                  <a:gd name="T1" fmla="*/ 540 h 1260"/>
                  <a:gd name="T2" fmla="*/ 377 w 7380"/>
                  <a:gd name="T3" fmla="*/ 270 h 1260"/>
                  <a:gd name="T4" fmla="*/ 754 w 7380"/>
                  <a:gd name="T5" fmla="*/ 90 h 1260"/>
                  <a:gd name="T6" fmla="*/ 1433 w 7380"/>
                  <a:gd name="T7" fmla="*/ 0 h 1260"/>
                  <a:gd name="T8" fmla="*/ 2263 w 7380"/>
                  <a:gd name="T9" fmla="*/ 90 h 1260"/>
                  <a:gd name="T10" fmla="*/ 2791 w 7380"/>
                  <a:gd name="T11" fmla="*/ 360 h 1260"/>
                  <a:gd name="T12" fmla="*/ 3093 w 7380"/>
                  <a:gd name="T13" fmla="*/ 630 h 12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80" h="1260">
                    <a:moveTo>
                      <a:pt x="0" y="1080"/>
                    </a:moveTo>
                    <a:cubicBezTo>
                      <a:pt x="300" y="885"/>
                      <a:pt x="600" y="690"/>
                      <a:pt x="900" y="540"/>
                    </a:cubicBezTo>
                    <a:cubicBezTo>
                      <a:pt x="1200" y="390"/>
                      <a:pt x="1380" y="270"/>
                      <a:pt x="1800" y="180"/>
                    </a:cubicBezTo>
                    <a:cubicBezTo>
                      <a:pt x="2220" y="90"/>
                      <a:pt x="2820" y="0"/>
                      <a:pt x="3420" y="0"/>
                    </a:cubicBezTo>
                    <a:cubicBezTo>
                      <a:pt x="4020" y="0"/>
                      <a:pt x="4860" y="60"/>
                      <a:pt x="5400" y="180"/>
                    </a:cubicBezTo>
                    <a:cubicBezTo>
                      <a:pt x="5940" y="300"/>
                      <a:pt x="6330" y="540"/>
                      <a:pt x="6660" y="720"/>
                    </a:cubicBezTo>
                    <a:cubicBezTo>
                      <a:pt x="6990" y="900"/>
                      <a:pt x="7185" y="1080"/>
                      <a:pt x="7380" y="126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57" name="Line 32">
                <a:extLst>
                  <a:ext uri="{FF2B5EF4-FFF2-40B4-BE49-F238E27FC236}">
                    <a16:creationId xmlns:a16="http://schemas.microsoft.com/office/drawing/2014/main" id="{2DA0A02E-E210-79D4-BBC9-1A693C7A1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9" y="6271"/>
                <a:ext cx="181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58" name="Line 33">
                <a:extLst>
                  <a:ext uri="{FF2B5EF4-FFF2-40B4-BE49-F238E27FC236}">
                    <a16:creationId xmlns:a16="http://schemas.microsoft.com/office/drawing/2014/main" id="{89A254B5-CAF0-4B1A-068D-1C8B4B311F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19" y="6271"/>
                <a:ext cx="1886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59" name="Line 34">
                <a:extLst>
                  <a:ext uri="{FF2B5EF4-FFF2-40B4-BE49-F238E27FC236}">
                    <a16:creationId xmlns:a16="http://schemas.microsoft.com/office/drawing/2014/main" id="{D025A005-216C-D79E-7DA1-D98DF8FC2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60" y="6451"/>
                <a:ext cx="494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lg"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60" name="Line 35">
                <a:extLst>
                  <a:ext uri="{FF2B5EF4-FFF2-40B4-BE49-F238E27FC236}">
                    <a16:creationId xmlns:a16="http://schemas.microsoft.com/office/drawing/2014/main" id="{DEFB3F76-4913-2405-DBC5-2CCD810FF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363" y="6361"/>
                <a:ext cx="76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23961" name="Group 36">
                <a:extLst>
                  <a:ext uri="{FF2B5EF4-FFF2-40B4-BE49-F238E27FC236}">
                    <a16:creationId xmlns:a16="http://schemas.microsoft.com/office/drawing/2014/main" id="{70119D8F-A698-96B8-02CF-EB93B0B958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98" y="6451"/>
                <a:ext cx="390" cy="488"/>
                <a:chOff x="4569" y="10057"/>
                <a:chExt cx="930" cy="975"/>
              </a:xfrm>
            </p:grpSpPr>
            <p:sp>
              <p:nvSpPr>
                <p:cNvPr id="123972" name="Line 37">
                  <a:extLst>
                    <a:ext uri="{FF2B5EF4-FFF2-40B4-BE49-F238E27FC236}">
                      <a16:creationId xmlns:a16="http://schemas.microsoft.com/office/drawing/2014/main" id="{6A77E41A-D4A3-1029-702C-CFE488D3EF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54" y="10057"/>
                  <a:ext cx="0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73" name="Line 38">
                  <a:extLst>
                    <a:ext uri="{FF2B5EF4-FFF2-40B4-BE49-F238E27FC236}">
                      <a16:creationId xmlns:a16="http://schemas.microsoft.com/office/drawing/2014/main" id="{FEF04FAB-3937-4E9D-A51E-07DE33BD07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7705163" flipV="1">
                  <a:off x="5048" y="10298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74" name="Line 39">
                  <a:extLst>
                    <a:ext uri="{FF2B5EF4-FFF2-40B4-BE49-F238E27FC236}">
                      <a16:creationId xmlns:a16="http://schemas.microsoft.com/office/drawing/2014/main" id="{087C455E-9EA0-91F7-6248-65861A2D21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688567" flipV="1">
                  <a:off x="5229" y="10132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75" name="Line 40">
                  <a:extLst>
                    <a:ext uri="{FF2B5EF4-FFF2-40B4-BE49-F238E27FC236}">
                      <a16:creationId xmlns:a16="http://schemas.microsoft.com/office/drawing/2014/main" id="{9BB6E5CC-E24B-C884-102B-8A43202126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10507" flipH="1">
                  <a:off x="4569" y="10912"/>
                  <a:ext cx="885" cy="1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23962" name="Group 41">
                <a:extLst>
                  <a:ext uri="{FF2B5EF4-FFF2-40B4-BE49-F238E27FC236}">
                    <a16:creationId xmlns:a16="http://schemas.microsoft.com/office/drawing/2014/main" id="{613B3AED-B9AF-A628-787B-FDEC7263DE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" y="6489"/>
                <a:ext cx="390" cy="450"/>
                <a:chOff x="5814" y="10132"/>
                <a:chExt cx="930" cy="900"/>
              </a:xfrm>
            </p:grpSpPr>
            <p:sp>
              <p:nvSpPr>
                <p:cNvPr id="123969" name="Line 42">
                  <a:extLst>
                    <a:ext uri="{FF2B5EF4-FFF2-40B4-BE49-F238E27FC236}">
                      <a16:creationId xmlns:a16="http://schemas.microsoft.com/office/drawing/2014/main" id="{FD036272-F5D0-F65C-A1BC-E91F06698E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894837" flipH="1" flipV="1">
                  <a:off x="6263" y="10298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70" name="Line 43">
                  <a:extLst>
                    <a:ext uri="{FF2B5EF4-FFF2-40B4-BE49-F238E27FC236}">
                      <a16:creationId xmlns:a16="http://schemas.microsoft.com/office/drawing/2014/main" id="{D18A0C1E-5C5B-C57A-66CD-10E7BEB06D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11433" flipH="1" flipV="1">
                  <a:off x="6083" y="10132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71" name="Line 44">
                  <a:extLst>
                    <a:ext uri="{FF2B5EF4-FFF2-40B4-BE49-F238E27FC236}">
                      <a16:creationId xmlns:a16="http://schemas.microsoft.com/office/drawing/2014/main" id="{220C5AB7-C9A7-C12A-9241-0CC2BE0A1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310507">
                  <a:off x="5859" y="10912"/>
                  <a:ext cx="885" cy="1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23963" name="Line 45">
                <a:extLst>
                  <a:ext uri="{FF2B5EF4-FFF2-40B4-BE49-F238E27FC236}">
                    <a16:creationId xmlns:a16="http://schemas.microsoft.com/office/drawing/2014/main" id="{EE8CB788-FE62-4E17-42AA-2E8E0496B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12503" flipV="1">
                <a:off x="9323" y="6570"/>
                <a:ext cx="0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64" name="Line 46">
                <a:extLst>
                  <a:ext uri="{FF2B5EF4-FFF2-40B4-BE49-F238E27FC236}">
                    <a16:creationId xmlns:a16="http://schemas.microsoft.com/office/drawing/2014/main" id="{9BBE65D6-84F6-8270-8DBD-EB5395339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707340" flipH="1">
                <a:off x="9366" y="6895"/>
                <a:ext cx="20" cy="2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65" name="Line 47">
                <a:extLst>
                  <a:ext uri="{FF2B5EF4-FFF2-40B4-BE49-F238E27FC236}">
                    <a16:creationId xmlns:a16="http://schemas.microsoft.com/office/drawing/2014/main" id="{46289C93-AFC0-22D0-488D-77341397B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317354" flipH="1">
                <a:off x="9360" y="6730"/>
                <a:ext cx="44" cy="32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66" name="Line 48">
                <a:extLst>
                  <a:ext uri="{FF2B5EF4-FFF2-40B4-BE49-F238E27FC236}">
                    <a16:creationId xmlns:a16="http://schemas.microsoft.com/office/drawing/2014/main" id="{20822EA4-F58D-3523-EAF6-9C01CA03F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642820">
                <a:off x="9164" y="6840"/>
                <a:ext cx="19" cy="2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67" name="Line 49">
                <a:extLst>
                  <a:ext uri="{FF2B5EF4-FFF2-40B4-BE49-F238E27FC236}">
                    <a16:creationId xmlns:a16="http://schemas.microsoft.com/office/drawing/2014/main" id="{AA974BDD-E7CB-FD6F-E93B-8A7AEB7F8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032805">
                <a:off x="9197" y="6688"/>
                <a:ext cx="44" cy="32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68" name="Line 50">
                <a:extLst>
                  <a:ext uri="{FF2B5EF4-FFF2-40B4-BE49-F238E27FC236}">
                    <a16:creationId xmlns:a16="http://schemas.microsoft.com/office/drawing/2014/main" id="{3294A82B-36EE-65BA-98C3-07B3887A2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28" y="6631"/>
                <a:ext cx="0" cy="81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pic>
          <p:nvPicPr>
            <p:cNvPr id="123932" name="Picture 51" descr="OrtoCorpo primo telo">
              <a:extLst>
                <a:ext uri="{FF2B5EF4-FFF2-40B4-BE49-F238E27FC236}">
                  <a16:creationId xmlns:a16="http://schemas.microsoft.com/office/drawing/2014/main" id="{756D3AAB-B891-248C-27A0-14308CD1B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" y="480"/>
              <a:ext cx="1289" cy="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933" name="Group 52">
              <a:extLst>
                <a:ext uri="{FF2B5EF4-FFF2-40B4-BE49-F238E27FC236}">
                  <a16:creationId xmlns:a16="http://schemas.microsoft.com/office/drawing/2014/main" id="{6AB1260E-9F67-0719-D1E3-B75EF4F05D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0" y="1672"/>
              <a:ext cx="1278" cy="680"/>
              <a:chOff x="6799" y="5266"/>
              <a:chExt cx="3376" cy="1920"/>
            </a:xfrm>
          </p:grpSpPr>
          <p:sp>
            <p:nvSpPr>
              <p:cNvPr id="123934" name="Rectangle 53">
                <a:extLst>
                  <a:ext uri="{FF2B5EF4-FFF2-40B4-BE49-F238E27FC236}">
                    <a16:creationId xmlns:a16="http://schemas.microsoft.com/office/drawing/2014/main" id="{AEFC4C88-86B3-C6B9-0BA7-514705545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9" y="5266"/>
                <a:ext cx="3376" cy="19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123935" name="Freeform 54">
                <a:extLst>
                  <a:ext uri="{FF2B5EF4-FFF2-40B4-BE49-F238E27FC236}">
                    <a16:creationId xmlns:a16="http://schemas.microsoft.com/office/drawing/2014/main" id="{B9D83C28-A0EC-C318-64E0-D3412DA93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1" y="6226"/>
                <a:ext cx="2636" cy="611"/>
              </a:xfrm>
              <a:custGeom>
                <a:avLst/>
                <a:gdLst>
                  <a:gd name="T0" fmla="*/ 0 w 7380"/>
                  <a:gd name="T1" fmla="*/ 524 h 1260"/>
                  <a:gd name="T2" fmla="*/ 321 w 7380"/>
                  <a:gd name="T3" fmla="*/ 262 h 1260"/>
                  <a:gd name="T4" fmla="*/ 643 w 7380"/>
                  <a:gd name="T5" fmla="*/ 87 h 1260"/>
                  <a:gd name="T6" fmla="*/ 1222 w 7380"/>
                  <a:gd name="T7" fmla="*/ 0 h 1260"/>
                  <a:gd name="T8" fmla="*/ 1929 w 7380"/>
                  <a:gd name="T9" fmla="*/ 87 h 1260"/>
                  <a:gd name="T10" fmla="*/ 2379 w 7380"/>
                  <a:gd name="T11" fmla="*/ 349 h 1260"/>
                  <a:gd name="T12" fmla="*/ 2636 w 7380"/>
                  <a:gd name="T13" fmla="*/ 611 h 12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80" h="1260">
                    <a:moveTo>
                      <a:pt x="0" y="1080"/>
                    </a:moveTo>
                    <a:cubicBezTo>
                      <a:pt x="300" y="885"/>
                      <a:pt x="600" y="690"/>
                      <a:pt x="900" y="540"/>
                    </a:cubicBezTo>
                    <a:cubicBezTo>
                      <a:pt x="1200" y="390"/>
                      <a:pt x="1380" y="270"/>
                      <a:pt x="1800" y="180"/>
                    </a:cubicBezTo>
                    <a:cubicBezTo>
                      <a:pt x="2220" y="90"/>
                      <a:pt x="2820" y="0"/>
                      <a:pt x="3420" y="0"/>
                    </a:cubicBezTo>
                    <a:cubicBezTo>
                      <a:pt x="4020" y="0"/>
                      <a:pt x="4860" y="60"/>
                      <a:pt x="5400" y="180"/>
                    </a:cubicBezTo>
                    <a:cubicBezTo>
                      <a:pt x="5940" y="300"/>
                      <a:pt x="6330" y="540"/>
                      <a:pt x="6660" y="720"/>
                    </a:cubicBezTo>
                    <a:cubicBezTo>
                      <a:pt x="6990" y="900"/>
                      <a:pt x="7185" y="1080"/>
                      <a:pt x="7380" y="126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36" name="Line 55">
                <a:extLst>
                  <a:ext uri="{FF2B5EF4-FFF2-40B4-BE49-F238E27FC236}">
                    <a16:creationId xmlns:a16="http://schemas.microsoft.com/office/drawing/2014/main" id="{E36AE5F3-D045-A204-C7E4-5E33DE5B2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63" y="5615"/>
                <a:ext cx="1543" cy="1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37" name="Line 56">
                <a:extLst>
                  <a:ext uri="{FF2B5EF4-FFF2-40B4-BE49-F238E27FC236}">
                    <a16:creationId xmlns:a16="http://schemas.microsoft.com/office/drawing/2014/main" id="{17719322-9CEB-A136-FBD3-282223DB5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06" y="5615"/>
                <a:ext cx="1608" cy="4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38" name="Line 57">
                <a:extLst>
                  <a:ext uri="{FF2B5EF4-FFF2-40B4-BE49-F238E27FC236}">
                    <a16:creationId xmlns:a16="http://schemas.microsoft.com/office/drawing/2014/main" id="{4D4154D1-16EF-8EA8-6D30-B7F9CEA53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91" y="5790"/>
                <a:ext cx="422" cy="69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lg"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39" name="Line 58">
                <a:extLst>
                  <a:ext uri="{FF2B5EF4-FFF2-40B4-BE49-F238E27FC236}">
                    <a16:creationId xmlns:a16="http://schemas.microsoft.com/office/drawing/2014/main" id="{B67567A7-B32F-C24A-0F2B-F8298D8E6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506" y="5702"/>
                <a:ext cx="65" cy="69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23940" name="Group 59">
                <a:extLst>
                  <a:ext uri="{FF2B5EF4-FFF2-40B4-BE49-F238E27FC236}">
                    <a16:creationId xmlns:a16="http://schemas.microsoft.com/office/drawing/2014/main" id="{E93F9374-DF85-DE5D-B1CD-8D44263801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62" y="5790"/>
                <a:ext cx="332" cy="473"/>
                <a:chOff x="4569" y="10057"/>
                <a:chExt cx="930" cy="975"/>
              </a:xfrm>
            </p:grpSpPr>
            <p:sp>
              <p:nvSpPr>
                <p:cNvPr id="123951" name="Line 60">
                  <a:extLst>
                    <a:ext uri="{FF2B5EF4-FFF2-40B4-BE49-F238E27FC236}">
                      <a16:creationId xmlns:a16="http://schemas.microsoft.com/office/drawing/2014/main" id="{3F6399CC-F5A3-B43C-7A8C-DE48CF4CEA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54" y="10057"/>
                  <a:ext cx="0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52" name="Line 61">
                  <a:extLst>
                    <a:ext uri="{FF2B5EF4-FFF2-40B4-BE49-F238E27FC236}">
                      <a16:creationId xmlns:a16="http://schemas.microsoft.com/office/drawing/2014/main" id="{949AFDE3-7822-1EDD-FCA2-3E2C7EC55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7705163" flipV="1">
                  <a:off x="5048" y="10298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53" name="Line 62">
                  <a:extLst>
                    <a:ext uri="{FF2B5EF4-FFF2-40B4-BE49-F238E27FC236}">
                      <a16:creationId xmlns:a16="http://schemas.microsoft.com/office/drawing/2014/main" id="{2ED3BD14-A12B-71CB-CCE2-23C8C11BC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688567" flipV="1">
                  <a:off x="5229" y="10132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54" name="Line 63">
                  <a:extLst>
                    <a:ext uri="{FF2B5EF4-FFF2-40B4-BE49-F238E27FC236}">
                      <a16:creationId xmlns:a16="http://schemas.microsoft.com/office/drawing/2014/main" id="{E7B00586-8F63-D6B8-EB7F-2970BAD500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10507" flipH="1">
                  <a:off x="4569" y="10912"/>
                  <a:ext cx="885" cy="1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23941" name="Group 64">
                <a:extLst>
                  <a:ext uri="{FF2B5EF4-FFF2-40B4-BE49-F238E27FC236}">
                    <a16:creationId xmlns:a16="http://schemas.microsoft.com/office/drawing/2014/main" id="{65610381-B92C-A877-F5ED-8D354C5B8D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67" y="5826"/>
                <a:ext cx="332" cy="437"/>
                <a:chOff x="5814" y="10132"/>
                <a:chExt cx="930" cy="900"/>
              </a:xfrm>
            </p:grpSpPr>
            <p:sp>
              <p:nvSpPr>
                <p:cNvPr id="123948" name="Line 65">
                  <a:extLst>
                    <a:ext uri="{FF2B5EF4-FFF2-40B4-BE49-F238E27FC236}">
                      <a16:creationId xmlns:a16="http://schemas.microsoft.com/office/drawing/2014/main" id="{247A6D48-69C2-0446-F70F-7949C67168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3894837" flipH="1" flipV="1">
                  <a:off x="6263" y="10298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49" name="Line 66">
                  <a:extLst>
                    <a:ext uri="{FF2B5EF4-FFF2-40B4-BE49-F238E27FC236}">
                      <a16:creationId xmlns:a16="http://schemas.microsoft.com/office/drawing/2014/main" id="{162E4FE8-DDFE-D7E7-DD67-68485FD5D4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11433" flipH="1" flipV="1">
                  <a:off x="6083" y="10132"/>
                  <a:ext cx="1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3950" name="Line 67">
                  <a:extLst>
                    <a:ext uri="{FF2B5EF4-FFF2-40B4-BE49-F238E27FC236}">
                      <a16:creationId xmlns:a16="http://schemas.microsoft.com/office/drawing/2014/main" id="{6FFED47E-C01C-2F4D-98D6-4607C8CCD6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310507">
                  <a:off x="5859" y="10912"/>
                  <a:ext cx="885" cy="1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123942" name="Line 68">
                <a:extLst>
                  <a:ext uri="{FF2B5EF4-FFF2-40B4-BE49-F238E27FC236}">
                    <a16:creationId xmlns:a16="http://schemas.microsoft.com/office/drawing/2014/main" id="{D181B2AF-FDED-F458-4700-35EC64D6B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12503" flipV="1">
                <a:off x="9177" y="5905"/>
                <a:ext cx="0" cy="4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43" name="Line 69">
                <a:extLst>
                  <a:ext uri="{FF2B5EF4-FFF2-40B4-BE49-F238E27FC236}">
                    <a16:creationId xmlns:a16="http://schemas.microsoft.com/office/drawing/2014/main" id="{8212A387-700E-3C3E-0022-DE2559466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707340" flipH="1">
                <a:off x="9212" y="6232"/>
                <a:ext cx="20" cy="1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44" name="Line 70">
                <a:extLst>
                  <a:ext uri="{FF2B5EF4-FFF2-40B4-BE49-F238E27FC236}">
                    <a16:creationId xmlns:a16="http://schemas.microsoft.com/office/drawing/2014/main" id="{74B27F44-EAE7-B94E-E37F-AFEF494E9A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317354" flipH="1">
                <a:off x="9209" y="6060"/>
                <a:ext cx="37" cy="3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45" name="Line 71">
                <a:extLst>
                  <a:ext uri="{FF2B5EF4-FFF2-40B4-BE49-F238E27FC236}">
                    <a16:creationId xmlns:a16="http://schemas.microsoft.com/office/drawing/2014/main" id="{1F39C452-FF21-571B-B793-A32EC2242B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642820">
                <a:off x="9040" y="6179"/>
                <a:ext cx="19" cy="1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46" name="Line 72">
                <a:extLst>
                  <a:ext uri="{FF2B5EF4-FFF2-40B4-BE49-F238E27FC236}">
                    <a16:creationId xmlns:a16="http://schemas.microsoft.com/office/drawing/2014/main" id="{D9EABCA0-57DA-38CC-1180-153B29F75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032805">
                <a:off x="9069" y="6019"/>
                <a:ext cx="38" cy="31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47" name="Line 73">
                <a:extLst>
                  <a:ext uri="{FF2B5EF4-FFF2-40B4-BE49-F238E27FC236}">
                    <a16:creationId xmlns:a16="http://schemas.microsoft.com/office/drawing/2014/main" id="{BBEA3FB2-25B7-9C86-5BAE-3C01C2AC1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92" y="5964"/>
                <a:ext cx="0" cy="7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23909" name="Group 74">
            <a:extLst>
              <a:ext uri="{FF2B5EF4-FFF2-40B4-BE49-F238E27FC236}">
                <a16:creationId xmlns:a16="http://schemas.microsoft.com/office/drawing/2014/main" id="{4A9DD8BC-6917-C47A-5941-E4746E23A42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762000"/>
            <a:ext cx="1981200" cy="1878013"/>
            <a:chOff x="96" y="480"/>
            <a:chExt cx="1248" cy="1183"/>
          </a:xfrm>
        </p:grpSpPr>
        <p:pic>
          <p:nvPicPr>
            <p:cNvPr id="123926" name="Picture 75">
              <a:extLst>
                <a:ext uri="{FF2B5EF4-FFF2-40B4-BE49-F238E27FC236}">
                  <a16:creationId xmlns:a16="http://schemas.microsoft.com/office/drawing/2014/main" id="{05702228-F0C4-314E-CED7-9A6A7D99C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5" t="4877" r="26501" b="9154"/>
            <a:stretch>
              <a:fillRect/>
            </a:stretch>
          </p:blipFill>
          <p:spPr bwMode="auto">
            <a:xfrm>
              <a:off x="96" y="480"/>
              <a:ext cx="1248" cy="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27" name="Line 76">
              <a:extLst>
                <a:ext uri="{FF2B5EF4-FFF2-40B4-BE49-F238E27FC236}">
                  <a16:creationId xmlns:a16="http://schemas.microsoft.com/office/drawing/2014/main" id="{8B46F39D-FB69-0AF7-F12E-9CA3345467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720"/>
              <a:ext cx="624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3910" name="Line 77">
            <a:extLst>
              <a:ext uri="{FF2B5EF4-FFF2-40B4-BE49-F238E27FC236}">
                <a16:creationId xmlns:a16="http://schemas.microsoft.com/office/drawing/2014/main" id="{F13A1E82-A0B4-D67F-9835-C2E719360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7575" y="1447800"/>
            <a:ext cx="809625" cy="914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911" name="Picture 78">
            <a:extLst>
              <a:ext uri="{FF2B5EF4-FFF2-40B4-BE49-F238E27FC236}">
                <a16:creationId xmlns:a16="http://schemas.microsoft.com/office/drawing/2014/main" id="{DD982584-8C9B-B013-C1C1-8E09BB38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2057400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2" name="Line 79">
            <a:extLst>
              <a:ext uri="{FF2B5EF4-FFF2-40B4-BE49-F238E27FC236}">
                <a16:creationId xmlns:a16="http://schemas.microsoft.com/office/drawing/2014/main" id="{96251A18-0EEC-3C30-3A6F-30E5399FA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8700" y="1485900"/>
            <a:ext cx="876300" cy="10287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913" name="Picture 80">
            <a:extLst>
              <a:ext uri="{FF2B5EF4-FFF2-40B4-BE49-F238E27FC236}">
                <a16:creationId xmlns:a16="http://schemas.microsoft.com/office/drawing/2014/main" id="{CA6539CF-50C2-5B89-7899-8780949C5E2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2133600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4" name="Line 81">
            <a:extLst>
              <a:ext uri="{FF2B5EF4-FFF2-40B4-BE49-F238E27FC236}">
                <a16:creationId xmlns:a16="http://schemas.microsoft.com/office/drawing/2014/main" id="{CA7D80FC-EFBF-243F-16C6-16DCEF5C2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5238" y="1506538"/>
            <a:ext cx="969962" cy="1008062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915" name="Picture 82">
            <a:extLst>
              <a:ext uri="{FF2B5EF4-FFF2-40B4-BE49-F238E27FC236}">
                <a16:creationId xmlns:a16="http://schemas.microsoft.com/office/drawing/2014/main" id="{FDB4E5CD-79D0-2253-8D59-FAB919BE1A1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873500"/>
            <a:ext cx="2170113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6" name="Text Box 83">
            <a:extLst>
              <a:ext uri="{FF2B5EF4-FFF2-40B4-BE49-F238E27FC236}">
                <a16:creationId xmlns:a16="http://schemas.microsoft.com/office/drawing/2014/main" id="{D3A69E96-0FA8-6402-B9C2-7B2CC6E72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1371600" cy="78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 b="1"/>
              <a:t>Valori di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800" b="1"/>
              <a:t>luminanza</a:t>
            </a:r>
          </a:p>
        </p:txBody>
      </p:sp>
      <p:sp>
        <p:nvSpPr>
          <p:cNvPr id="123917" name="Text Box 84">
            <a:extLst>
              <a:ext uri="{FF2B5EF4-FFF2-40B4-BE49-F238E27FC236}">
                <a16:creationId xmlns:a16="http://schemas.microsoft.com/office/drawing/2014/main" id="{44BCB9C7-940F-41CE-9B1C-6FD62E7E5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19400"/>
            <a:ext cx="1371600" cy="78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 b="1"/>
              <a:t>Tipo di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800" b="1"/>
              <a:t>radiazione</a:t>
            </a:r>
          </a:p>
        </p:txBody>
      </p:sp>
      <p:sp>
        <p:nvSpPr>
          <p:cNvPr id="123918" name="Text Box 85">
            <a:extLst>
              <a:ext uri="{FF2B5EF4-FFF2-40B4-BE49-F238E27FC236}">
                <a16:creationId xmlns:a16="http://schemas.microsoft.com/office/drawing/2014/main" id="{13EFAC99-44A9-F0D9-A473-5BBB91CC4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5611813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/>
              <a:t>Template Matching</a:t>
            </a:r>
          </a:p>
        </p:txBody>
      </p:sp>
      <p:sp>
        <p:nvSpPr>
          <p:cNvPr id="123919" name="Text Box 86">
            <a:extLst>
              <a:ext uri="{FF2B5EF4-FFF2-40B4-BE49-F238E27FC236}">
                <a16:creationId xmlns:a16="http://schemas.microsoft.com/office/drawing/2014/main" id="{D9F9B54E-EEFA-ED8B-FCA2-FF743E34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59436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/>
              <a:t>TM = 2,26</a:t>
            </a:r>
          </a:p>
        </p:txBody>
      </p:sp>
      <p:sp>
        <p:nvSpPr>
          <p:cNvPr id="123920" name="Text Box 87">
            <a:extLst>
              <a:ext uri="{FF2B5EF4-FFF2-40B4-BE49-F238E27FC236}">
                <a16:creationId xmlns:a16="http://schemas.microsoft.com/office/drawing/2014/main" id="{C8DAE907-67AF-7BA1-9F93-7AE4304E8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59436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/>
              <a:t>TM = 1,28</a:t>
            </a:r>
          </a:p>
        </p:txBody>
      </p:sp>
      <p:sp>
        <p:nvSpPr>
          <p:cNvPr id="123921" name="Text Box 88">
            <a:extLst>
              <a:ext uri="{FF2B5EF4-FFF2-40B4-BE49-F238E27FC236}">
                <a16:creationId xmlns:a16="http://schemas.microsoft.com/office/drawing/2014/main" id="{5959B017-109A-6391-6724-05BDC4D1A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9436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/>
              <a:t>TM = 0,91</a:t>
            </a:r>
          </a:p>
        </p:txBody>
      </p:sp>
      <p:sp>
        <p:nvSpPr>
          <p:cNvPr id="123922" name="Rectangle 89">
            <a:extLst>
              <a:ext uri="{FF2B5EF4-FFF2-40B4-BE49-F238E27FC236}">
                <a16:creationId xmlns:a16="http://schemas.microsoft.com/office/drawing/2014/main" id="{12864B33-A8C8-831F-E946-97536F2E9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263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123923" name="Object 90">
            <a:extLst>
              <a:ext uri="{FF2B5EF4-FFF2-40B4-BE49-F238E27FC236}">
                <a16:creationId xmlns:a16="http://schemas.microsoft.com/office/drawing/2014/main" id="{8C6F0F8B-3C7D-E8C6-7EAC-4B110EC629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5995988"/>
          <a:ext cx="20574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892300" imgH="571500" progId="Equation.3">
                  <p:embed/>
                </p:oleObj>
              </mc:Choice>
              <mc:Fallback>
                <p:oleObj r:id="rId9" imgW="1892300" imgH="571500" progId="Equation.3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995988"/>
                        <a:ext cx="2057400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24" name="Rectangle 91">
            <a:extLst>
              <a:ext uri="{FF2B5EF4-FFF2-40B4-BE49-F238E27FC236}">
                <a16:creationId xmlns:a16="http://schemas.microsoft.com/office/drawing/2014/main" id="{59C563CA-1B74-CEB3-0A08-8241934BA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638800"/>
            <a:ext cx="22098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3925" name="Text Box 92">
            <a:extLst>
              <a:ext uri="{FF2B5EF4-FFF2-40B4-BE49-F238E27FC236}">
                <a16:creationId xmlns:a16="http://schemas.microsoft.com/office/drawing/2014/main" id="{F2226FEE-E77F-3A19-FA92-D8DEB8B1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200" y="6537325"/>
            <a:ext cx="457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500">
                <a:solidFill>
                  <a:srgbClr val="0000FF"/>
                </a:solidFill>
              </a:rPr>
              <a:t>12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egnaposto numero diapositiva 3">
            <a:extLst>
              <a:ext uri="{FF2B5EF4-FFF2-40B4-BE49-F238E27FC236}">
                <a16:creationId xmlns:a16="http://schemas.microsoft.com/office/drawing/2014/main" id="{5671E390-AF51-C77F-04F9-826C53C8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84FFED-F757-4174-8E85-5BD56424289C}" type="slidenum">
              <a:rPr lang="it-IT" altLang="it-IT" sz="1400"/>
              <a:pPr/>
              <a:t>41</a:t>
            </a:fld>
            <a:endParaRPr lang="it-IT" altLang="it-IT" sz="1400"/>
          </a:p>
        </p:txBody>
      </p:sp>
      <p:sp>
        <p:nvSpPr>
          <p:cNvPr id="228354" name="Text Box 2">
            <a:extLst>
              <a:ext uri="{FF2B5EF4-FFF2-40B4-BE49-F238E27FC236}">
                <a16:creationId xmlns:a16="http://schemas.microsoft.com/office/drawing/2014/main" id="{B70CC8AA-8535-4452-A1ED-4AA8005F1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0963"/>
            <a:ext cx="8686800" cy="528637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CONCLUSIONI</a:t>
            </a:r>
          </a:p>
        </p:txBody>
      </p:sp>
      <p:sp>
        <p:nvSpPr>
          <p:cNvPr id="124932" name="Text Box 3">
            <a:extLst>
              <a:ext uri="{FF2B5EF4-FFF2-40B4-BE49-F238E27FC236}">
                <a16:creationId xmlns:a16="http://schemas.microsoft.com/office/drawing/2014/main" id="{0295977F-7149-17FE-EFA9-2D9E5FD30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84588"/>
            <a:ext cx="67056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b="1"/>
              <a:t>  </a:t>
            </a:r>
            <a:r>
              <a:rPr lang="it-IT" altLang="it-IT" sz="2300" b="1"/>
              <a:t>La radiazione diffusiva provoca un’immagine sfuocata e poco definita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300" b="1"/>
              <a:t>  La radiazione ortogonale forma un’immagine maggiormente dettaglita.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2300" b="1"/>
              <a:t>  La radiazione ortogonale può essere giustificata fisicamente: radiazione particellare di tipo </a:t>
            </a:r>
            <a:r>
              <a:rPr lang="it-IT" altLang="it-IT" sz="2300" b="1"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it-IT" altLang="it-IT" sz="2300" b="1"/>
              <a:t> </a:t>
            </a:r>
          </a:p>
        </p:txBody>
      </p:sp>
      <p:sp>
        <p:nvSpPr>
          <p:cNvPr id="124933" name="Text Box 4">
            <a:extLst>
              <a:ext uri="{FF2B5EF4-FFF2-40B4-BE49-F238E27FC236}">
                <a16:creationId xmlns:a16="http://schemas.microsoft.com/office/drawing/2014/main" id="{1B1DDDEF-5D41-2864-1D58-DFE8C7CD3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36600"/>
            <a:ext cx="7848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300" b="1"/>
              <a:t>E’ stato costruito un nuovo software che studia i fenomeni radiativi tra superfici di forma complessa.</a:t>
            </a:r>
          </a:p>
        </p:txBody>
      </p:sp>
      <p:sp>
        <p:nvSpPr>
          <p:cNvPr id="124934" name="Text Box 5">
            <a:extLst>
              <a:ext uri="{FF2B5EF4-FFF2-40B4-BE49-F238E27FC236}">
                <a16:creationId xmlns:a16="http://schemas.microsoft.com/office/drawing/2014/main" id="{A14389A6-3F79-DF9B-798E-6CD0CDEE2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7848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300" b="1"/>
              <a:t>Il nuovo software è stato tarato confrontandolo con l’applicativo Esarad.</a:t>
            </a:r>
          </a:p>
        </p:txBody>
      </p:sp>
      <p:sp>
        <p:nvSpPr>
          <p:cNvPr id="124935" name="Text Box 6">
            <a:extLst>
              <a:ext uri="{FF2B5EF4-FFF2-40B4-BE49-F238E27FC236}">
                <a16:creationId xmlns:a16="http://schemas.microsoft.com/office/drawing/2014/main" id="{6A544E89-2793-F489-AD2B-27412776C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62250"/>
            <a:ext cx="7848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300" b="1"/>
              <a:t>L’applicazione del nuovo software all’immagine impressa sulla Sindone di Torino ha fornito i seguenti risultati:</a:t>
            </a:r>
          </a:p>
        </p:txBody>
      </p:sp>
      <p:pic>
        <p:nvPicPr>
          <p:cNvPr id="124936" name="Picture 7" descr="Lambertiana Primo telo">
            <a:extLst>
              <a:ext uri="{FF2B5EF4-FFF2-40B4-BE49-F238E27FC236}">
                <a16:creationId xmlns:a16="http://schemas.microsoft.com/office/drawing/2014/main" id="{680EAC9E-95D0-3A34-ADE2-896B2123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29000"/>
            <a:ext cx="9144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7" name="Picture 8">
            <a:extLst>
              <a:ext uri="{FF2B5EF4-FFF2-40B4-BE49-F238E27FC236}">
                <a16:creationId xmlns:a16="http://schemas.microsoft.com/office/drawing/2014/main" id="{D4427E6D-16A3-8F7F-4F64-B7FC23A3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577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8" name="Picture 9">
            <a:extLst>
              <a:ext uri="{FF2B5EF4-FFF2-40B4-BE49-F238E27FC236}">
                <a16:creationId xmlns:a16="http://schemas.microsoft.com/office/drawing/2014/main" id="{F8DC4571-50CA-0A13-9911-73C5B81D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4877" r="26501" b="9154"/>
          <a:stretch>
            <a:fillRect/>
          </a:stretch>
        </p:blipFill>
        <p:spPr bwMode="auto">
          <a:xfrm>
            <a:off x="7543800" y="5486400"/>
            <a:ext cx="9144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9" name="Rectangle 10">
            <a:extLst>
              <a:ext uri="{FF2B5EF4-FFF2-40B4-BE49-F238E27FC236}">
                <a16:creationId xmlns:a16="http://schemas.microsoft.com/office/drawing/2014/main" id="{65C08128-1E20-05DB-898A-ABDACF58A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3200"/>
            <a:ext cx="8305800" cy="3886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4940" name="Rectangle 11">
            <a:extLst>
              <a:ext uri="{FF2B5EF4-FFF2-40B4-BE49-F238E27FC236}">
                <a16:creationId xmlns:a16="http://schemas.microsoft.com/office/drawing/2014/main" id="{69106FA0-232E-05A4-1863-122E4C2B6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52600"/>
            <a:ext cx="8305800" cy="838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24941" name="Rectangle 12">
            <a:extLst>
              <a:ext uri="{FF2B5EF4-FFF2-40B4-BE49-F238E27FC236}">
                <a16:creationId xmlns:a16="http://schemas.microsoft.com/office/drawing/2014/main" id="{91C0F3DF-47C2-9870-12D0-3D3CA3BA5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11200"/>
            <a:ext cx="8305800" cy="838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numero diapositiva 3">
            <a:extLst>
              <a:ext uri="{FF2B5EF4-FFF2-40B4-BE49-F238E27FC236}">
                <a16:creationId xmlns:a16="http://schemas.microsoft.com/office/drawing/2014/main" id="{443370DF-41DA-76BF-5A8D-02D391FC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CE0844-B4C3-4EA2-B32F-CCD3ABF38F84}" type="slidenum">
              <a:rPr lang="it-IT" altLang="it-IT" sz="1400"/>
              <a:pPr/>
              <a:t>5</a:t>
            </a:fld>
            <a:endParaRPr lang="it-IT" altLang="it-IT" sz="1400"/>
          </a:p>
        </p:txBody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511FF01C-D466-D7F8-9A1E-CD2BED119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Il metodo di calcolo: la sfera di attenuazione</a:t>
            </a:r>
            <a:r>
              <a:rPr lang="it-IT" altLang="it-IT" sz="32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86020" name="Text Box 3">
            <a:extLst>
              <a:ext uri="{FF2B5EF4-FFF2-40B4-BE49-F238E27FC236}">
                <a16:creationId xmlns:a16="http://schemas.microsoft.com/office/drawing/2014/main" id="{D3E49C45-CCF1-4672-99D0-D741043A5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384550"/>
            <a:ext cx="495300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b="1"/>
              <a:t>La sfera di attenuazione è definita dalla distanza massima dalla quale la radiazione giunge al telo.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b="1"/>
              <a:t>L’elemento di telo assorbe la radiazione emessa dal corpo.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b="1"/>
              <a:t>Il telo dell’immagine frontale limita superiormente la sfera. </a:t>
            </a:r>
          </a:p>
        </p:txBody>
      </p:sp>
      <p:sp>
        <p:nvSpPr>
          <p:cNvPr id="86021" name="Freeform 4">
            <a:extLst>
              <a:ext uri="{FF2B5EF4-FFF2-40B4-BE49-F238E27FC236}">
                <a16:creationId xmlns:a16="http://schemas.microsoft.com/office/drawing/2014/main" id="{FB8615A6-7AF8-B4BE-363D-639B49ACC069}"/>
              </a:ext>
            </a:extLst>
          </p:cNvPr>
          <p:cNvSpPr>
            <a:spLocks/>
          </p:cNvSpPr>
          <p:nvPr/>
        </p:nvSpPr>
        <p:spPr bwMode="auto">
          <a:xfrm>
            <a:off x="152400" y="685800"/>
            <a:ext cx="3517900" cy="1549400"/>
          </a:xfrm>
          <a:custGeom>
            <a:avLst/>
            <a:gdLst>
              <a:gd name="T0" fmla="*/ 0 w 2216"/>
              <a:gd name="T1" fmla="*/ 1549400 h 976"/>
              <a:gd name="T2" fmla="*/ 317500 w 2216"/>
              <a:gd name="T3" fmla="*/ 1308100 h 976"/>
              <a:gd name="T4" fmla="*/ 1384300 w 2216"/>
              <a:gd name="T5" fmla="*/ 736600 h 976"/>
              <a:gd name="T6" fmla="*/ 2514600 w 2216"/>
              <a:gd name="T7" fmla="*/ 228600 h 976"/>
              <a:gd name="T8" fmla="*/ 3517900 w 2216"/>
              <a:gd name="T9" fmla="*/ 0 h 9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16" h="976">
                <a:moveTo>
                  <a:pt x="0" y="976"/>
                </a:moveTo>
                <a:cubicBezTo>
                  <a:pt x="33" y="951"/>
                  <a:pt x="55" y="909"/>
                  <a:pt x="200" y="824"/>
                </a:cubicBezTo>
                <a:cubicBezTo>
                  <a:pt x="345" y="739"/>
                  <a:pt x="641" y="577"/>
                  <a:pt x="872" y="464"/>
                </a:cubicBezTo>
                <a:cubicBezTo>
                  <a:pt x="1103" y="351"/>
                  <a:pt x="1360" y="221"/>
                  <a:pt x="1584" y="144"/>
                </a:cubicBezTo>
                <a:cubicBezTo>
                  <a:pt x="1808" y="67"/>
                  <a:pt x="2084" y="30"/>
                  <a:pt x="2216" y="0"/>
                </a:cubicBezTo>
              </a:path>
            </a:pathLst>
          </a:custGeom>
          <a:noFill/>
          <a:ln w="444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86022" name="Group 5">
            <a:extLst>
              <a:ext uri="{FF2B5EF4-FFF2-40B4-BE49-F238E27FC236}">
                <a16:creationId xmlns:a16="http://schemas.microsoft.com/office/drawing/2014/main" id="{2CC07D68-419E-77A3-D0A2-FD9759A79CA0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85800"/>
            <a:ext cx="5029200" cy="2282825"/>
            <a:chOff x="240" y="432"/>
            <a:chExt cx="3168" cy="1438"/>
          </a:xfrm>
        </p:grpSpPr>
        <p:sp>
          <p:nvSpPr>
            <p:cNvPr id="86049" name="Text Box 6">
              <a:extLst>
                <a:ext uri="{FF2B5EF4-FFF2-40B4-BE49-F238E27FC236}">
                  <a16:creationId xmlns:a16="http://schemas.microsoft.com/office/drawing/2014/main" id="{648573AF-2295-82DD-9178-36EB50F2F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528"/>
              <a:ext cx="120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000"/>
                <a:t>Elemento di telo</a:t>
              </a:r>
              <a:endParaRPr lang="it-IT" altLang="it-IT"/>
            </a:p>
          </p:txBody>
        </p:sp>
        <p:grpSp>
          <p:nvGrpSpPr>
            <p:cNvPr id="86050" name="Group 7">
              <a:extLst>
                <a:ext uri="{FF2B5EF4-FFF2-40B4-BE49-F238E27FC236}">
                  <a16:creationId xmlns:a16="http://schemas.microsoft.com/office/drawing/2014/main" id="{44DF6F26-3694-0CAA-715F-597BD8D4B1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432"/>
              <a:ext cx="2304" cy="1438"/>
              <a:chOff x="240" y="432"/>
              <a:chExt cx="2304" cy="1438"/>
            </a:xfrm>
          </p:grpSpPr>
          <p:sp>
            <p:nvSpPr>
              <p:cNvPr id="86051" name="Text Box 8">
                <a:extLst>
                  <a:ext uri="{FF2B5EF4-FFF2-40B4-BE49-F238E27FC236}">
                    <a16:creationId xmlns:a16="http://schemas.microsoft.com/office/drawing/2014/main" id="{C60CC1F4-AD04-9D07-DF64-6F01D91B5C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816"/>
                <a:ext cx="2256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2701074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it-IT" altLang="it-IT"/>
              </a:p>
            </p:txBody>
          </p:sp>
          <p:sp>
            <p:nvSpPr>
              <p:cNvPr id="86052" name="Rectangle 9">
                <a:extLst>
                  <a:ext uri="{FF2B5EF4-FFF2-40B4-BE49-F238E27FC236}">
                    <a16:creationId xmlns:a16="http://schemas.microsoft.com/office/drawing/2014/main" id="{32526EB9-B951-9754-8031-23D461CAF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432"/>
                <a:ext cx="2208" cy="1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it-IT" altLang="it-IT"/>
                  <a:t>  dA</a:t>
                </a:r>
                <a:r>
                  <a:rPr lang="it-IT" altLang="it-IT" baseline="-25000"/>
                  <a:t>2</a:t>
                </a:r>
                <a:r>
                  <a:rPr lang="it-IT" altLang="it-IT"/>
                  <a:t>              </a:t>
                </a:r>
              </a:p>
              <a:p>
                <a:r>
                  <a:rPr lang="it-IT" altLang="it-IT"/>
                  <a:t>          </a:t>
                </a:r>
              </a:p>
              <a:p>
                <a:r>
                  <a:rPr lang="it-IT" altLang="it-IT"/>
                  <a:t>                                </a:t>
                </a:r>
                <a:r>
                  <a:rPr lang="it-IT" altLang="it-IT" b="1"/>
                  <a:t>r</a:t>
                </a:r>
              </a:p>
              <a:p>
                <a:r>
                  <a:rPr lang="it-IT" altLang="it-IT"/>
                  <a:t>                 </a:t>
                </a:r>
                <a:r>
                  <a:rPr lang="it-IT" altLang="it-IT" b="1">
                    <a:latin typeface="GreekS" pitchFamily="2" charset="0"/>
                  </a:rPr>
                  <a:t>f</a:t>
                </a:r>
                <a:r>
                  <a:rPr lang="it-IT" altLang="it-IT" b="1" baseline="-25000"/>
                  <a:t>2</a:t>
                </a:r>
              </a:p>
              <a:p>
                <a:endParaRPr lang="it-IT" altLang="it-IT" b="1"/>
              </a:p>
              <a:p>
                <a:r>
                  <a:rPr lang="it-IT" altLang="it-IT"/>
                  <a:t>Verticale              N</a:t>
                </a:r>
                <a:r>
                  <a:rPr lang="it-IT" altLang="it-IT" baseline="-25000"/>
                  <a:t>2</a:t>
                </a:r>
              </a:p>
            </p:txBody>
          </p:sp>
          <p:sp>
            <p:nvSpPr>
              <p:cNvPr id="86053" name="Freeform 10">
                <a:extLst>
                  <a:ext uri="{FF2B5EF4-FFF2-40B4-BE49-F238E27FC236}">
                    <a16:creationId xmlns:a16="http://schemas.microsoft.com/office/drawing/2014/main" id="{6A19BCC8-F522-94C1-ADB4-F60BDF25F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" y="432"/>
                <a:ext cx="1552" cy="781"/>
              </a:xfrm>
              <a:custGeom>
                <a:avLst/>
                <a:gdLst>
                  <a:gd name="T0" fmla="*/ 1552 w 1552"/>
                  <a:gd name="T1" fmla="*/ 51 h 781"/>
                  <a:gd name="T2" fmla="*/ 1216 w 1552"/>
                  <a:gd name="T3" fmla="*/ 41 h 781"/>
                  <a:gd name="T4" fmla="*/ 676 w 1552"/>
                  <a:gd name="T5" fmla="*/ 235 h 781"/>
                  <a:gd name="T6" fmla="*/ 238 w 1552"/>
                  <a:gd name="T7" fmla="*/ 523 h 781"/>
                  <a:gd name="T8" fmla="*/ 68 w 1552"/>
                  <a:gd name="T9" fmla="*/ 765 h 781"/>
                  <a:gd name="T10" fmla="*/ 644 w 1552"/>
                  <a:gd name="T11" fmla="*/ 621 h 781"/>
                  <a:gd name="T12" fmla="*/ 1216 w 1552"/>
                  <a:gd name="T13" fmla="*/ 347 h 781"/>
                  <a:gd name="T14" fmla="*/ 1552 w 1552"/>
                  <a:gd name="T15" fmla="*/ 51 h 7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52" h="781">
                    <a:moveTo>
                      <a:pt x="1552" y="51"/>
                    </a:moveTo>
                    <a:cubicBezTo>
                      <a:pt x="1552" y="0"/>
                      <a:pt x="1362" y="10"/>
                      <a:pt x="1216" y="41"/>
                    </a:cubicBezTo>
                    <a:cubicBezTo>
                      <a:pt x="1070" y="72"/>
                      <a:pt x="839" y="155"/>
                      <a:pt x="676" y="235"/>
                    </a:cubicBezTo>
                    <a:cubicBezTo>
                      <a:pt x="512" y="315"/>
                      <a:pt x="339" y="434"/>
                      <a:pt x="238" y="523"/>
                    </a:cubicBezTo>
                    <a:cubicBezTo>
                      <a:pt x="136" y="611"/>
                      <a:pt x="0" y="748"/>
                      <a:pt x="68" y="765"/>
                    </a:cubicBezTo>
                    <a:cubicBezTo>
                      <a:pt x="135" y="781"/>
                      <a:pt x="452" y="690"/>
                      <a:pt x="644" y="621"/>
                    </a:cubicBezTo>
                    <a:cubicBezTo>
                      <a:pt x="835" y="551"/>
                      <a:pt x="1065" y="442"/>
                      <a:pt x="1216" y="347"/>
                    </a:cubicBezTo>
                    <a:cubicBezTo>
                      <a:pt x="1367" y="252"/>
                      <a:pt x="1552" y="102"/>
                      <a:pt x="1552" y="51"/>
                    </a:cubicBezTo>
                    <a:close/>
                  </a:path>
                </a:pathLst>
              </a:custGeom>
              <a:solidFill>
                <a:srgbClr val="993300">
                  <a:alpha val="50195"/>
                </a:srgbClr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54" name="Freeform 11">
                <a:extLst>
                  <a:ext uri="{FF2B5EF4-FFF2-40B4-BE49-F238E27FC236}">
                    <a16:creationId xmlns:a16="http://schemas.microsoft.com/office/drawing/2014/main" id="{1A747B80-BEA3-0A99-D533-657F63B2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480"/>
                <a:ext cx="1582" cy="1104"/>
              </a:xfrm>
              <a:custGeom>
                <a:avLst/>
                <a:gdLst>
                  <a:gd name="T0" fmla="*/ 1505 w 1582"/>
                  <a:gd name="T1" fmla="*/ 16 h 1104"/>
                  <a:gd name="T2" fmla="*/ 1313 w 1582"/>
                  <a:gd name="T3" fmla="*/ 200 h 1104"/>
                  <a:gd name="T4" fmla="*/ 1065 w 1582"/>
                  <a:gd name="T5" fmla="*/ 352 h 1104"/>
                  <a:gd name="T6" fmla="*/ 729 w 1582"/>
                  <a:gd name="T7" fmla="*/ 512 h 1104"/>
                  <a:gd name="T8" fmla="*/ 441 w 1582"/>
                  <a:gd name="T9" fmla="*/ 616 h 1104"/>
                  <a:gd name="T10" fmla="*/ 105 w 1582"/>
                  <a:gd name="T11" fmla="*/ 696 h 1104"/>
                  <a:gd name="T12" fmla="*/ 1 w 1582"/>
                  <a:gd name="T13" fmla="*/ 712 h 1104"/>
                  <a:gd name="T14" fmla="*/ 97 w 1582"/>
                  <a:gd name="T15" fmla="*/ 840 h 1104"/>
                  <a:gd name="T16" fmla="*/ 240 w 1582"/>
                  <a:gd name="T17" fmla="*/ 954 h 1104"/>
                  <a:gd name="T18" fmla="*/ 357 w 1582"/>
                  <a:gd name="T19" fmla="*/ 1020 h 1104"/>
                  <a:gd name="T20" fmla="*/ 555 w 1582"/>
                  <a:gd name="T21" fmla="*/ 1088 h 1104"/>
                  <a:gd name="T22" fmla="*/ 720 w 1582"/>
                  <a:gd name="T23" fmla="*/ 1104 h 1104"/>
                  <a:gd name="T24" fmla="*/ 888 w 1582"/>
                  <a:gd name="T25" fmla="*/ 1092 h 1104"/>
                  <a:gd name="T26" fmla="*/ 1020 w 1582"/>
                  <a:gd name="T27" fmla="*/ 1056 h 1104"/>
                  <a:gd name="T28" fmla="*/ 1170 w 1582"/>
                  <a:gd name="T29" fmla="*/ 990 h 1104"/>
                  <a:gd name="T30" fmla="*/ 1293 w 1582"/>
                  <a:gd name="T31" fmla="*/ 902 h 1104"/>
                  <a:gd name="T32" fmla="*/ 1392 w 1582"/>
                  <a:gd name="T33" fmla="*/ 807 h 1104"/>
                  <a:gd name="T34" fmla="*/ 1503 w 1582"/>
                  <a:gd name="T35" fmla="*/ 636 h 1104"/>
                  <a:gd name="T36" fmla="*/ 1572 w 1582"/>
                  <a:gd name="T37" fmla="*/ 435 h 1104"/>
                  <a:gd name="T38" fmla="*/ 1561 w 1582"/>
                  <a:gd name="T39" fmla="*/ 176 h 1104"/>
                  <a:gd name="T40" fmla="*/ 1513 w 1582"/>
                  <a:gd name="T41" fmla="*/ 0 h 1104"/>
                  <a:gd name="T42" fmla="*/ 1505 w 1582"/>
                  <a:gd name="T43" fmla="*/ 16 h 11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82" h="1104">
                    <a:moveTo>
                      <a:pt x="1505" y="16"/>
                    </a:moveTo>
                    <a:cubicBezTo>
                      <a:pt x="1473" y="47"/>
                      <a:pt x="1386" y="144"/>
                      <a:pt x="1313" y="200"/>
                    </a:cubicBezTo>
                    <a:cubicBezTo>
                      <a:pt x="1240" y="256"/>
                      <a:pt x="1162" y="300"/>
                      <a:pt x="1065" y="352"/>
                    </a:cubicBezTo>
                    <a:cubicBezTo>
                      <a:pt x="968" y="404"/>
                      <a:pt x="833" y="468"/>
                      <a:pt x="729" y="512"/>
                    </a:cubicBezTo>
                    <a:cubicBezTo>
                      <a:pt x="625" y="556"/>
                      <a:pt x="545" y="585"/>
                      <a:pt x="441" y="616"/>
                    </a:cubicBezTo>
                    <a:cubicBezTo>
                      <a:pt x="337" y="647"/>
                      <a:pt x="178" y="680"/>
                      <a:pt x="105" y="696"/>
                    </a:cubicBezTo>
                    <a:cubicBezTo>
                      <a:pt x="32" y="712"/>
                      <a:pt x="2" y="688"/>
                      <a:pt x="1" y="712"/>
                    </a:cubicBezTo>
                    <a:cubicBezTo>
                      <a:pt x="0" y="736"/>
                      <a:pt x="57" y="800"/>
                      <a:pt x="97" y="840"/>
                    </a:cubicBezTo>
                    <a:cubicBezTo>
                      <a:pt x="137" y="880"/>
                      <a:pt x="197" y="924"/>
                      <a:pt x="240" y="954"/>
                    </a:cubicBezTo>
                    <a:cubicBezTo>
                      <a:pt x="283" y="984"/>
                      <a:pt x="305" y="997"/>
                      <a:pt x="357" y="1020"/>
                    </a:cubicBezTo>
                    <a:cubicBezTo>
                      <a:pt x="410" y="1042"/>
                      <a:pt x="495" y="1074"/>
                      <a:pt x="555" y="1088"/>
                    </a:cubicBezTo>
                    <a:cubicBezTo>
                      <a:pt x="616" y="1102"/>
                      <a:pt x="665" y="1103"/>
                      <a:pt x="720" y="1104"/>
                    </a:cubicBezTo>
                    <a:cubicBezTo>
                      <a:pt x="776" y="1104"/>
                      <a:pt x="838" y="1100"/>
                      <a:pt x="888" y="1092"/>
                    </a:cubicBezTo>
                    <a:cubicBezTo>
                      <a:pt x="938" y="1084"/>
                      <a:pt x="973" y="1072"/>
                      <a:pt x="1020" y="1056"/>
                    </a:cubicBezTo>
                    <a:cubicBezTo>
                      <a:pt x="1067" y="1039"/>
                      <a:pt x="1125" y="1015"/>
                      <a:pt x="1170" y="990"/>
                    </a:cubicBezTo>
                    <a:cubicBezTo>
                      <a:pt x="1216" y="964"/>
                      <a:pt x="1257" y="933"/>
                      <a:pt x="1293" y="902"/>
                    </a:cubicBezTo>
                    <a:cubicBezTo>
                      <a:pt x="1330" y="872"/>
                      <a:pt x="1357" y="851"/>
                      <a:pt x="1392" y="807"/>
                    </a:cubicBezTo>
                    <a:cubicBezTo>
                      <a:pt x="1427" y="762"/>
                      <a:pt x="1473" y="698"/>
                      <a:pt x="1503" y="636"/>
                    </a:cubicBezTo>
                    <a:cubicBezTo>
                      <a:pt x="1533" y="574"/>
                      <a:pt x="1562" y="512"/>
                      <a:pt x="1572" y="435"/>
                    </a:cubicBezTo>
                    <a:cubicBezTo>
                      <a:pt x="1582" y="358"/>
                      <a:pt x="1571" y="248"/>
                      <a:pt x="1561" y="176"/>
                    </a:cubicBezTo>
                    <a:cubicBezTo>
                      <a:pt x="1551" y="104"/>
                      <a:pt x="1523" y="37"/>
                      <a:pt x="1513" y="0"/>
                    </a:cubicBezTo>
                    <a:cubicBezTo>
                      <a:pt x="1513" y="0"/>
                      <a:pt x="1505" y="16"/>
                      <a:pt x="1505" y="16"/>
                    </a:cubicBezTo>
                    <a:close/>
                  </a:path>
                </a:pathLst>
              </a:custGeom>
              <a:solidFill>
                <a:srgbClr val="C0C0C0">
                  <a:alpha val="50195"/>
                </a:srgbClr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55" name="AutoShape 12">
                <a:extLst>
                  <a:ext uri="{FF2B5EF4-FFF2-40B4-BE49-F238E27FC236}">
                    <a16:creationId xmlns:a16="http://schemas.microsoft.com/office/drawing/2014/main" id="{24EDF9B6-EE34-ACEE-66A8-888E61695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720"/>
                <a:ext cx="240" cy="144"/>
              </a:xfrm>
              <a:prstGeom prst="parallelogram">
                <a:avLst>
                  <a:gd name="adj" fmla="val 41667"/>
                </a:avLst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86056" name="Line 13">
                <a:extLst>
                  <a:ext uri="{FF2B5EF4-FFF2-40B4-BE49-F238E27FC236}">
                    <a16:creationId xmlns:a16="http://schemas.microsoft.com/office/drawing/2014/main" id="{8059E03E-AC49-ED21-EC96-7F727006C0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816"/>
                <a:ext cx="0" cy="91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lg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57" name="Line 14">
                <a:extLst>
                  <a:ext uri="{FF2B5EF4-FFF2-40B4-BE49-F238E27FC236}">
                    <a16:creationId xmlns:a16="http://schemas.microsoft.com/office/drawing/2014/main" id="{74CA4648-5159-31C0-3D09-8D65CD79F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816"/>
                <a:ext cx="196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58" name="Line 15">
                <a:extLst>
                  <a:ext uri="{FF2B5EF4-FFF2-40B4-BE49-F238E27FC236}">
                    <a16:creationId xmlns:a16="http://schemas.microsoft.com/office/drawing/2014/main" id="{28F56D6D-0F18-FE4E-1F4E-E53FB7862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432"/>
                <a:ext cx="0" cy="12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59" name="Freeform 16">
                <a:extLst>
                  <a:ext uri="{FF2B5EF4-FFF2-40B4-BE49-F238E27FC236}">
                    <a16:creationId xmlns:a16="http://schemas.microsoft.com/office/drawing/2014/main" id="{F625A288-3136-AFEC-DA9B-45C383BE2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816"/>
                <a:ext cx="570" cy="836"/>
              </a:xfrm>
              <a:custGeom>
                <a:avLst/>
                <a:gdLst>
                  <a:gd name="T0" fmla="*/ 0 w 1425"/>
                  <a:gd name="T1" fmla="*/ 0 h 2090"/>
                  <a:gd name="T2" fmla="*/ 570 w 1425"/>
                  <a:gd name="T3" fmla="*/ 836 h 209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25" h="2090">
                    <a:moveTo>
                      <a:pt x="0" y="0"/>
                    </a:moveTo>
                    <a:lnTo>
                      <a:pt x="1425" y="209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60" name="Freeform 17">
                <a:extLst>
                  <a:ext uri="{FF2B5EF4-FFF2-40B4-BE49-F238E27FC236}">
                    <a16:creationId xmlns:a16="http://schemas.microsoft.com/office/drawing/2014/main" id="{F08681DA-610B-97AF-7D82-E525C224D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1296"/>
                <a:ext cx="338" cy="190"/>
              </a:xfrm>
              <a:custGeom>
                <a:avLst/>
                <a:gdLst>
                  <a:gd name="T0" fmla="*/ 0 w 846"/>
                  <a:gd name="T1" fmla="*/ 190 h 474"/>
                  <a:gd name="T2" fmla="*/ 203 w 846"/>
                  <a:gd name="T3" fmla="*/ 138 h 474"/>
                  <a:gd name="T4" fmla="*/ 338 w 846"/>
                  <a:gd name="T5" fmla="*/ 0 h 4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46" h="474">
                    <a:moveTo>
                      <a:pt x="0" y="474"/>
                    </a:moveTo>
                    <a:cubicBezTo>
                      <a:pt x="85" y="452"/>
                      <a:pt x="368" y="423"/>
                      <a:pt x="509" y="344"/>
                    </a:cubicBezTo>
                    <a:cubicBezTo>
                      <a:pt x="650" y="265"/>
                      <a:pt x="776" y="72"/>
                      <a:pt x="846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061" name="Line 18">
                <a:extLst>
                  <a:ext uri="{FF2B5EF4-FFF2-40B4-BE49-F238E27FC236}">
                    <a16:creationId xmlns:a16="http://schemas.microsoft.com/office/drawing/2014/main" id="{5E5B31BA-B259-41F4-0B47-101608F1EA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1008"/>
                <a:ext cx="288" cy="9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2701074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6062" name="Line 19">
                <a:extLst>
                  <a:ext uri="{FF2B5EF4-FFF2-40B4-BE49-F238E27FC236}">
                    <a16:creationId xmlns:a16="http://schemas.microsoft.com/office/drawing/2014/main" id="{06CFCE44-5261-B8B7-6711-ECA8A8980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624"/>
                <a:ext cx="336" cy="1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2701074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6063" name="Line 20">
                <a:extLst>
                  <a:ext uri="{FF2B5EF4-FFF2-40B4-BE49-F238E27FC236}">
                    <a16:creationId xmlns:a16="http://schemas.microsoft.com/office/drawing/2014/main" id="{7D8E8554-CB86-DAB9-3F1D-6E2A81F1E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816"/>
                <a:ext cx="768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2701074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6064" name="Line 21">
                <a:extLst>
                  <a:ext uri="{FF2B5EF4-FFF2-40B4-BE49-F238E27FC236}">
                    <a16:creationId xmlns:a16="http://schemas.microsoft.com/office/drawing/2014/main" id="{3001EA80-5F97-7831-08D1-11F8C5A9F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12" y="528"/>
                <a:ext cx="96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0">
                <a:spAutoFit/>
              </a:bodyPr>
              <a:lstStyle/>
              <a:p>
                <a:endParaRPr lang="it-IT"/>
              </a:p>
            </p:txBody>
          </p:sp>
        </p:grpSp>
      </p:grpSp>
      <p:grpSp>
        <p:nvGrpSpPr>
          <p:cNvPr id="86023" name="Group 22">
            <a:extLst>
              <a:ext uri="{FF2B5EF4-FFF2-40B4-BE49-F238E27FC236}">
                <a16:creationId xmlns:a16="http://schemas.microsoft.com/office/drawing/2014/main" id="{2BB77A57-D8E7-A090-697E-0D7B47533691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4495800"/>
            <a:ext cx="5181600" cy="2133600"/>
            <a:chOff x="2208" y="2832"/>
            <a:chExt cx="3264" cy="1344"/>
          </a:xfrm>
        </p:grpSpPr>
        <p:sp>
          <p:nvSpPr>
            <p:cNvPr id="86039" name="Text Box 23">
              <a:extLst>
                <a:ext uri="{FF2B5EF4-FFF2-40B4-BE49-F238E27FC236}">
                  <a16:creationId xmlns:a16="http://schemas.microsoft.com/office/drawing/2014/main" id="{EF84B510-5ACC-D534-D5BA-6E9DDF826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832"/>
              <a:ext cx="3072" cy="1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701074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/>
                <a:t>       A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d  </a:t>
              </a:r>
              <a:r>
                <a:rPr lang="it-IT" altLang="it-IT" sz="1800">
                  <a:latin typeface="GreekS" pitchFamily="2" charset="0"/>
                </a:rPr>
                <a:t>f</a:t>
              </a:r>
              <a:r>
                <a:rPr lang="it-IT" altLang="it-IT" sz="1800" baseline="-25000"/>
                <a:t>2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B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         N</a:t>
              </a:r>
              <a:r>
                <a:rPr lang="it-IT" altLang="it-IT" baseline="-25000"/>
                <a:t>2</a:t>
              </a:r>
            </a:p>
          </p:txBody>
        </p:sp>
        <p:sp>
          <p:nvSpPr>
            <p:cNvPr id="86040" name="Freeform 24">
              <a:extLst>
                <a:ext uri="{FF2B5EF4-FFF2-40B4-BE49-F238E27FC236}">
                  <a16:creationId xmlns:a16="http://schemas.microsoft.com/office/drawing/2014/main" id="{F71B727B-0165-D486-55F4-A0B881183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" y="2976"/>
              <a:ext cx="0" cy="1069"/>
            </a:xfrm>
            <a:custGeom>
              <a:avLst/>
              <a:gdLst>
                <a:gd name="T0" fmla="*/ 0 w 1"/>
                <a:gd name="T1" fmla="*/ 0 h 4395"/>
                <a:gd name="T2" fmla="*/ 0 w 1"/>
                <a:gd name="T3" fmla="*/ 1069 h 43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4395">
                  <a:moveTo>
                    <a:pt x="0" y="0"/>
                  </a:moveTo>
                  <a:lnTo>
                    <a:pt x="0" y="4395"/>
                  </a:ln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41" name="Oval 25">
              <a:extLst>
                <a:ext uri="{FF2B5EF4-FFF2-40B4-BE49-F238E27FC236}">
                  <a16:creationId xmlns:a16="http://schemas.microsoft.com/office/drawing/2014/main" id="{8C512D01-FEC0-AA69-EED7-7331ED0E3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" y="3064"/>
              <a:ext cx="45" cy="44"/>
            </a:xfrm>
            <a:prstGeom prst="ellipse">
              <a:avLst/>
            </a:prstGeom>
            <a:noFill/>
            <a:ln w="1143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6042" name="Freeform 26">
              <a:extLst>
                <a:ext uri="{FF2B5EF4-FFF2-40B4-BE49-F238E27FC236}">
                  <a16:creationId xmlns:a16="http://schemas.microsoft.com/office/drawing/2014/main" id="{8F9A9E7A-1808-3A44-488C-1C32A1CF1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" y="3086"/>
              <a:ext cx="893" cy="898"/>
            </a:xfrm>
            <a:custGeom>
              <a:avLst/>
              <a:gdLst>
                <a:gd name="T0" fmla="*/ 888 w 3518"/>
                <a:gd name="T1" fmla="*/ 0 h 3691"/>
                <a:gd name="T2" fmla="*/ 885 w 3518"/>
                <a:gd name="T3" fmla="*/ 71 h 3691"/>
                <a:gd name="T4" fmla="*/ 839 w 3518"/>
                <a:gd name="T5" fmla="*/ 286 h 3691"/>
                <a:gd name="T6" fmla="*/ 773 w 3518"/>
                <a:gd name="T7" fmla="*/ 436 h 3691"/>
                <a:gd name="T8" fmla="*/ 656 w 3518"/>
                <a:gd name="T9" fmla="*/ 596 h 3691"/>
                <a:gd name="T10" fmla="*/ 496 w 3518"/>
                <a:gd name="T11" fmla="*/ 727 h 3691"/>
                <a:gd name="T12" fmla="*/ 311 w 3518"/>
                <a:gd name="T13" fmla="*/ 833 h 3691"/>
                <a:gd name="T14" fmla="*/ 127 w 3518"/>
                <a:gd name="T15" fmla="*/ 887 h 3691"/>
                <a:gd name="T16" fmla="*/ 0 w 3518"/>
                <a:gd name="T17" fmla="*/ 896 h 36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18" h="3691">
                  <a:moveTo>
                    <a:pt x="3498" y="0"/>
                  </a:moveTo>
                  <a:cubicBezTo>
                    <a:pt x="3496" y="49"/>
                    <a:pt x="3518" y="97"/>
                    <a:pt x="3486" y="293"/>
                  </a:cubicBezTo>
                  <a:cubicBezTo>
                    <a:pt x="3454" y="489"/>
                    <a:pt x="3380" y="925"/>
                    <a:pt x="3307" y="1175"/>
                  </a:cubicBezTo>
                  <a:cubicBezTo>
                    <a:pt x="3234" y="1425"/>
                    <a:pt x="3167" y="1582"/>
                    <a:pt x="3046" y="1794"/>
                  </a:cubicBezTo>
                  <a:cubicBezTo>
                    <a:pt x="2926" y="2006"/>
                    <a:pt x="2767" y="2250"/>
                    <a:pt x="2585" y="2448"/>
                  </a:cubicBezTo>
                  <a:cubicBezTo>
                    <a:pt x="2403" y="2646"/>
                    <a:pt x="2179" y="2827"/>
                    <a:pt x="1953" y="2989"/>
                  </a:cubicBezTo>
                  <a:cubicBezTo>
                    <a:pt x="1728" y="3151"/>
                    <a:pt x="1469" y="3312"/>
                    <a:pt x="1227" y="3422"/>
                  </a:cubicBezTo>
                  <a:cubicBezTo>
                    <a:pt x="985" y="3532"/>
                    <a:pt x="706" y="3603"/>
                    <a:pt x="501" y="3647"/>
                  </a:cubicBezTo>
                  <a:cubicBezTo>
                    <a:pt x="296" y="3691"/>
                    <a:pt x="104" y="3676"/>
                    <a:pt x="0" y="368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43" name="Freeform 27">
              <a:extLst>
                <a:ext uri="{FF2B5EF4-FFF2-40B4-BE49-F238E27FC236}">
                  <a16:creationId xmlns:a16="http://schemas.microsoft.com/office/drawing/2014/main" id="{BE26DBAF-C599-ED04-93AB-19F090DAA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3086"/>
              <a:ext cx="935" cy="898"/>
            </a:xfrm>
            <a:custGeom>
              <a:avLst/>
              <a:gdLst>
                <a:gd name="T0" fmla="*/ 0 w 3684"/>
                <a:gd name="T1" fmla="*/ 0 h 3691"/>
                <a:gd name="T2" fmla="*/ 9 w 3684"/>
                <a:gd name="T3" fmla="*/ 126 h 3691"/>
                <a:gd name="T4" fmla="*/ 55 w 3684"/>
                <a:gd name="T5" fmla="*/ 286 h 3691"/>
                <a:gd name="T6" fmla="*/ 127 w 3684"/>
                <a:gd name="T7" fmla="*/ 437 h 3691"/>
                <a:gd name="T8" fmla="*/ 249 w 3684"/>
                <a:gd name="T9" fmla="*/ 594 h 3691"/>
                <a:gd name="T10" fmla="*/ 439 w 3684"/>
                <a:gd name="T11" fmla="*/ 745 h 3691"/>
                <a:gd name="T12" fmla="*/ 661 w 3684"/>
                <a:gd name="T13" fmla="*/ 848 h 3691"/>
                <a:gd name="T14" fmla="*/ 831 w 3684"/>
                <a:gd name="T15" fmla="*/ 890 h 3691"/>
                <a:gd name="T16" fmla="*/ 935 w 3684"/>
                <a:gd name="T17" fmla="*/ 896 h 36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84" h="3691">
                  <a:moveTo>
                    <a:pt x="0" y="0"/>
                  </a:moveTo>
                  <a:cubicBezTo>
                    <a:pt x="6" y="86"/>
                    <a:pt x="1" y="321"/>
                    <a:pt x="37" y="517"/>
                  </a:cubicBezTo>
                  <a:cubicBezTo>
                    <a:pt x="73" y="713"/>
                    <a:pt x="137" y="964"/>
                    <a:pt x="215" y="1177"/>
                  </a:cubicBezTo>
                  <a:cubicBezTo>
                    <a:pt x="293" y="1391"/>
                    <a:pt x="372" y="1584"/>
                    <a:pt x="500" y="1796"/>
                  </a:cubicBezTo>
                  <a:cubicBezTo>
                    <a:pt x="628" y="2007"/>
                    <a:pt x="775" y="2231"/>
                    <a:pt x="981" y="2442"/>
                  </a:cubicBezTo>
                  <a:cubicBezTo>
                    <a:pt x="1187" y="2654"/>
                    <a:pt x="1458" y="2890"/>
                    <a:pt x="1730" y="3064"/>
                  </a:cubicBezTo>
                  <a:cubicBezTo>
                    <a:pt x="2001" y="3238"/>
                    <a:pt x="2348" y="3387"/>
                    <a:pt x="2604" y="3487"/>
                  </a:cubicBezTo>
                  <a:cubicBezTo>
                    <a:pt x="2861" y="3584"/>
                    <a:pt x="3095" y="3625"/>
                    <a:pt x="3275" y="3658"/>
                  </a:cubicBezTo>
                  <a:cubicBezTo>
                    <a:pt x="3455" y="3691"/>
                    <a:pt x="3599" y="3678"/>
                    <a:pt x="3684" y="368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44" name="Freeform 28">
              <a:extLst>
                <a:ext uri="{FF2B5EF4-FFF2-40B4-BE49-F238E27FC236}">
                  <a16:creationId xmlns:a16="http://schemas.microsoft.com/office/drawing/2014/main" id="{F7F842C4-D117-3291-39BD-47D42B876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3087"/>
              <a:ext cx="2064" cy="1"/>
            </a:xfrm>
            <a:custGeom>
              <a:avLst/>
              <a:gdLst>
                <a:gd name="T0" fmla="*/ 0 w 8135"/>
                <a:gd name="T1" fmla="*/ 0 h 6"/>
                <a:gd name="T2" fmla="*/ 2064 w 8135"/>
                <a:gd name="T3" fmla="*/ 1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135" h="6">
                  <a:moveTo>
                    <a:pt x="0" y="0"/>
                  </a:moveTo>
                  <a:lnTo>
                    <a:pt x="8135" y="6"/>
                  </a:ln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45" name="Oval 29">
              <a:extLst>
                <a:ext uri="{FF2B5EF4-FFF2-40B4-BE49-F238E27FC236}">
                  <a16:creationId xmlns:a16="http://schemas.microsoft.com/office/drawing/2014/main" id="{7B630953-7CF1-E53E-916C-599FDE03E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6" y="3545"/>
              <a:ext cx="46" cy="44"/>
            </a:xfrm>
            <a:prstGeom prst="ellipse">
              <a:avLst/>
            </a:prstGeom>
            <a:noFill/>
            <a:ln w="1143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6046" name="Freeform 30">
              <a:extLst>
                <a:ext uri="{FF2B5EF4-FFF2-40B4-BE49-F238E27FC236}">
                  <a16:creationId xmlns:a16="http://schemas.microsoft.com/office/drawing/2014/main" id="{631A0D44-B615-718E-AE92-69CCF25CE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3088"/>
              <a:ext cx="457" cy="483"/>
            </a:xfrm>
            <a:custGeom>
              <a:avLst/>
              <a:gdLst>
                <a:gd name="T0" fmla="*/ 457 w 1803"/>
                <a:gd name="T1" fmla="*/ 0 h 1989"/>
                <a:gd name="T2" fmla="*/ 0 w 1803"/>
                <a:gd name="T3" fmla="*/ 483 h 198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03" h="1989">
                  <a:moveTo>
                    <a:pt x="1803" y="0"/>
                  </a:moveTo>
                  <a:lnTo>
                    <a:pt x="0" y="1989"/>
                  </a:lnTo>
                </a:path>
              </a:pathLst>
            </a:custGeom>
            <a:noFill/>
            <a:ln w="19050" cap="flat" cmpd="sng">
              <a:solidFill>
                <a:srgbClr val="3399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47" name="Freeform 31">
              <a:extLst>
                <a:ext uri="{FF2B5EF4-FFF2-40B4-BE49-F238E27FC236}">
                  <a16:creationId xmlns:a16="http://schemas.microsoft.com/office/drawing/2014/main" id="{BE5C6F6D-1E7E-CA12-F15E-A5CAD6DF0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" y="3386"/>
              <a:ext cx="297" cy="94"/>
            </a:xfrm>
            <a:custGeom>
              <a:avLst/>
              <a:gdLst>
                <a:gd name="T0" fmla="*/ 297 w 1173"/>
                <a:gd name="T1" fmla="*/ 94 h 384"/>
                <a:gd name="T2" fmla="*/ 139 w 1173"/>
                <a:gd name="T3" fmla="*/ 68 h 384"/>
                <a:gd name="T4" fmla="*/ 0 w 1173"/>
                <a:gd name="T5" fmla="*/ 0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3" h="384">
                  <a:moveTo>
                    <a:pt x="1173" y="384"/>
                  </a:moveTo>
                  <a:cubicBezTo>
                    <a:pt x="1070" y="367"/>
                    <a:pt x="744" y="343"/>
                    <a:pt x="549" y="279"/>
                  </a:cubicBezTo>
                  <a:cubicBezTo>
                    <a:pt x="354" y="215"/>
                    <a:pt x="115" y="5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48" name="Freeform 32">
              <a:extLst>
                <a:ext uri="{FF2B5EF4-FFF2-40B4-BE49-F238E27FC236}">
                  <a16:creationId xmlns:a16="http://schemas.microsoft.com/office/drawing/2014/main" id="{A783162C-0C05-A119-4CE0-0863C52D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" y="3088"/>
              <a:ext cx="1" cy="1088"/>
            </a:xfrm>
            <a:custGeom>
              <a:avLst/>
              <a:gdLst>
                <a:gd name="T0" fmla="*/ 1 w 1"/>
                <a:gd name="T1" fmla="*/ 0 h 4471"/>
                <a:gd name="T2" fmla="*/ 0 w 1"/>
                <a:gd name="T3" fmla="*/ 1088 h 447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4471">
                  <a:moveTo>
                    <a:pt x="1" y="0"/>
                  </a:moveTo>
                  <a:lnTo>
                    <a:pt x="0" y="4471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6024" name="Group 33">
            <a:extLst>
              <a:ext uri="{FF2B5EF4-FFF2-40B4-BE49-F238E27FC236}">
                <a16:creationId xmlns:a16="http://schemas.microsoft.com/office/drawing/2014/main" id="{BF484666-966C-8901-370C-4A357D02442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533400"/>
            <a:ext cx="4495800" cy="4191000"/>
            <a:chOff x="3120" y="240"/>
            <a:chExt cx="2832" cy="2640"/>
          </a:xfrm>
        </p:grpSpPr>
        <p:sp>
          <p:nvSpPr>
            <p:cNvPr id="86025" name="Freeform 34">
              <a:extLst>
                <a:ext uri="{FF2B5EF4-FFF2-40B4-BE49-F238E27FC236}">
                  <a16:creationId xmlns:a16="http://schemas.microsoft.com/office/drawing/2014/main" id="{98F67F7E-0CC6-BCD2-DD12-B2D543D60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1152"/>
              <a:ext cx="2490" cy="678"/>
            </a:xfrm>
            <a:custGeom>
              <a:avLst/>
              <a:gdLst>
                <a:gd name="T0" fmla="*/ 2490 w 6225"/>
                <a:gd name="T1" fmla="*/ 678 h 1695"/>
                <a:gd name="T2" fmla="*/ 0 w 6225"/>
                <a:gd name="T3" fmla="*/ 0 h 16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25" h="1695">
                  <a:moveTo>
                    <a:pt x="6225" y="1695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26" name="Freeform 35">
              <a:extLst>
                <a:ext uri="{FF2B5EF4-FFF2-40B4-BE49-F238E27FC236}">
                  <a16:creationId xmlns:a16="http://schemas.microsoft.com/office/drawing/2014/main" id="{5C619B9A-856E-C411-6CF5-888D4C773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488"/>
              <a:ext cx="2591" cy="2"/>
            </a:xfrm>
            <a:custGeom>
              <a:avLst/>
              <a:gdLst>
                <a:gd name="T0" fmla="*/ 0 w 6478"/>
                <a:gd name="T1" fmla="*/ 0 h 6"/>
                <a:gd name="T2" fmla="*/ 2591 w 6478"/>
                <a:gd name="T3" fmla="*/ 2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478" h="6">
                  <a:moveTo>
                    <a:pt x="0" y="0"/>
                  </a:moveTo>
                  <a:lnTo>
                    <a:pt x="6478" y="6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27" name="Freeform 36">
              <a:extLst>
                <a:ext uri="{FF2B5EF4-FFF2-40B4-BE49-F238E27FC236}">
                  <a16:creationId xmlns:a16="http://schemas.microsoft.com/office/drawing/2014/main" id="{337599EE-41BB-1804-A2E6-103B4A6B7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1168"/>
              <a:ext cx="2456" cy="686"/>
            </a:xfrm>
            <a:custGeom>
              <a:avLst/>
              <a:gdLst>
                <a:gd name="T0" fmla="*/ 2456 w 2456"/>
                <a:gd name="T1" fmla="*/ 0 h 686"/>
                <a:gd name="T2" fmla="*/ 0 w 2456"/>
                <a:gd name="T3" fmla="*/ 686 h 68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56" h="686">
                  <a:moveTo>
                    <a:pt x="2456" y="0"/>
                  </a:moveTo>
                  <a:lnTo>
                    <a:pt x="0" y="686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28" name="Oval 37">
              <a:extLst>
                <a:ext uri="{FF2B5EF4-FFF2-40B4-BE49-F238E27FC236}">
                  <a16:creationId xmlns:a16="http://schemas.microsoft.com/office/drawing/2014/main" id="{2780E525-B3B6-15EA-224E-E3767FFD1A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64" y="432"/>
              <a:ext cx="2268" cy="214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6029" name="Freeform 38">
              <a:extLst>
                <a:ext uri="{FF2B5EF4-FFF2-40B4-BE49-F238E27FC236}">
                  <a16:creationId xmlns:a16="http://schemas.microsoft.com/office/drawing/2014/main" id="{92702B62-F8A5-E856-238E-E87CB339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336"/>
              <a:ext cx="1" cy="2388"/>
            </a:xfrm>
            <a:custGeom>
              <a:avLst/>
              <a:gdLst>
                <a:gd name="T0" fmla="*/ 1 w 3"/>
                <a:gd name="T1" fmla="*/ 0 h 5970"/>
                <a:gd name="T2" fmla="*/ 0 w 3"/>
                <a:gd name="T3" fmla="*/ 2388 h 597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5970">
                  <a:moveTo>
                    <a:pt x="3" y="0"/>
                  </a:moveTo>
                  <a:lnTo>
                    <a:pt x="0" y="597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0" name="Freeform 39">
              <a:extLst>
                <a:ext uri="{FF2B5EF4-FFF2-40B4-BE49-F238E27FC236}">
                  <a16:creationId xmlns:a16="http://schemas.microsoft.com/office/drawing/2014/main" id="{DAC423F7-B8E0-6C70-8BDF-E56772387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88"/>
              <a:ext cx="642" cy="2394"/>
            </a:xfrm>
            <a:custGeom>
              <a:avLst/>
              <a:gdLst>
                <a:gd name="T0" fmla="*/ 642 w 1605"/>
                <a:gd name="T1" fmla="*/ 2394 h 5985"/>
                <a:gd name="T2" fmla="*/ 0 w 1605"/>
                <a:gd name="T3" fmla="*/ 0 h 598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05" h="5985">
                  <a:moveTo>
                    <a:pt x="1605" y="5985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1" name="Freeform 40">
              <a:extLst>
                <a:ext uri="{FF2B5EF4-FFF2-40B4-BE49-F238E27FC236}">
                  <a16:creationId xmlns:a16="http://schemas.microsoft.com/office/drawing/2014/main" id="{4E1B941D-E7F5-4F99-0EB8-B02919FE2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" y="432"/>
              <a:ext cx="1296" cy="2232"/>
            </a:xfrm>
            <a:custGeom>
              <a:avLst/>
              <a:gdLst>
                <a:gd name="T0" fmla="*/ 1296 w 1296"/>
                <a:gd name="T1" fmla="*/ 2232 h 2232"/>
                <a:gd name="T2" fmla="*/ 0 w 1296"/>
                <a:gd name="T3" fmla="*/ 0 h 223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96" h="2232">
                  <a:moveTo>
                    <a:pt x="1296" y="2232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2" name="Freeform 41">
              <a:extLst>
                <a:ext uri="{FF2B5EF4-FFF2-40B4-BE49-F238E27FC236}">
                  <a16:creationId xmlns:a16="http://schemas.microsoft.com/office/drawing/2014/main" id="{D109CFA2-2889-9BBD-8F98-09A0F8BDC43C}"/>
                </a:ext>
              </a:extLst>
            </p:cNvPr>
            <p:cNvSpPr>
              <a:spLocks/>
            </p:cNvSpPr>
            <p:nvPr/>
          </p:nvSpPr>
          <p:spPr bwMode="auto">
            <a:xfrm rot="8100000">
              <a:off x="4416" y="240"/>
              <a:ext cx="0" cy="2472"/>
            </a:xfrm>
            <a:custGeom>
              <a:avLst/>
              <a:gdLst>
                <a:gd name="T0" fmla="*/ 0 w 1"/>
                <a:gd name="T1" fmla="*/ 0 h 6180"/>
                <a:gd name="T2" fmla="*/ 0 w 1"/>
                <a:gd name="T3" fmla="*/ 2472 h 61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6180">
                  <a:moveTo>
                    <a:pt x="0" y="0"/>
                  </a:moveTo>
                  <a:lnTo>
                    <a:pt x="0" y="618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3" name="Freeform 42">
              <a:extLst>
                <a:ext uri="{FF2B5EF4-FFF2-40B4-BE49-F238E27FC236}">
                  <a16:creationId xmlns:a16="http://schemas.microsoft.com/office/drawing/2014/main" id="{C4449336-734E-386D-ED7B-9BCE91790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864"/>
              <a:ext cx="2154" cy="1278"/>
            </a:xfrm>
            <a:custGeom>
              <a:avLst/>
              <a:gdLst>
                <a:gd name="T0" fmla="*/ 2154 w 5385"/>
                <a:gd name="T1" fmla="*/ 1278 h 3195"/>
                <a:gd name="T2" fmla="*/ 0 w 5385"/>
                <a:gd name="T3" fmla="*/ 0 h 31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385" h="3195">
                  <a:moveTo>
                    <a:pt x="5385" y="3195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4" name="Freeform 43">
              <a:extLst>
                <a:ext uri="{FF2B5EF4-FFF2-40B4-BE49-F238E27FC236}">
                  <a16:creationId xmlns:a16="http://schemas.microsoft.com/office/drawing/2014/main" id="{75F1EF6E-537E-C812-9B9A-F27B73D10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816"/>
              <a:ext cx="2304" cy="1338"/>
            </a:xfrm>
            <a:custGeom>
              <a:avLst/>
              <a:gdLst>
                <a:gd name="T0" fmla="*/ 2304 w 5430"/>
                <a:gd name="T1" fmla="*/ 0 h 3105"/>
                <a:gd name="T2" fmla="*/ 0 w 5430"/>
                <a:gd name="T3" fmla="*/ 1338 h 310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430" h="3105">
                  <a:moveTo>
                    <a:pt x="5430" y="0"/>
                  </a:moveTo>
                  <a:lnTo>
                    <a:pt x="0" y="3105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5" name="Freeform 44">
              <a:extLst>
                <a:ext uri="{FF2B5EF4-FFF2-40B4-BE49-F238E27FC236}">
                  <a16:creationId xmlns:a16="http://schemas.microsoft.com/office/drawing/2014/main" id="{47590081-8C3F-1C16-8768-E0CCD4A4D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488"/>
              <a:ext cx="1840" cy="1900"/>
            </a:xfrm>
            <a:custGeom>
              <a:avLst/>
              <a:gdLst>
                <a:gd name="T0" fmla="*/ 1840 w 1840"/>
                <a:gd name="T1" fmla="*/ 0 h 1900"/>
                <a:gd name="T2" fmla="*/ 0 w 1840"/>
                <a:gd name="T3" fmla="*/ 1900 h 19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40" h="1900">
                  <a:moveTo>
                    <a:pt x="1840" y="0"/>
                  </a:moveTo>
                  <a:lnTo>
                    <a:pt x="0" y="190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6" name="Freeform 45">
              <a:extLst>
                <a:ext uri="{FF2B5EF4-FFF2-40B4-BE49-F238E27FC236}">
                  <a16:creationId xmlns:a16="http://schemas.microsoft.com/office/drawing/2014/main" id="{E77F2142-5FEC-C933-54E5-410F2040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" y="432"/>
              <a:ext cx="1236" cy="2154"/>
            </a:xfrm>
            <a:custGeom>
              <a:avLst/>
              <a:gdLst>
                <a:gd name="T0" fmla="*/ 1236 w 3090"/>
                <a:gd name="T1" fmla="*/ 0 h 5385"/>
                <a:gd name="T2" fmla="*/ 0 w 3090"/>
                <a:gd name="T3" fmla="*/ 2154 h 538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90" h="5385">
                  <a:moveTo>
                    <a:pt x="3090" y="0"/>
                  </a:moveTo>
                  <a:lnTo>
                    <a:pt x="0" y="5385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7" name="Freeform 46">
              <a:extLst>
                <a:ext uri="{FF2B5EF4-FFF2-40B4-BE49-F238E27FC236}">
                  <a16:creationId xmlns:a16="http://schemas.microsoft.com/office/drawing/2014/main" id="{55BE9970-9A3F-D0DA-227B-AA957EA5A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336"/>
              <a:ext cx="642" cy="2376"/>
            </a:xfrm>
            <a:custGeom>
              <a:avLst/>
              <a:gdLst>
                <a:gd name="T0" fmla="*/ 642 w 1605"/>
                <a:gd name="T1" fmla="*/ 0 h 5940"/>
                <a:gd name="T2" fmla="*/ 0 w 1605"/>
                <a:gd name="T3" fmla="*/ 2376 h 594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05" h="5940">
                  <a:moveTo>
                    <a:pt x="1605" y="0"/>
                  </a:moveTo>
                  <a:lnTo>
                    <a:pt x="0" y="5940"/>
                  </a:ln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8" name="Text Box 47">
              <a:extLst>
                <a:ext uri="{FF2B5EF4-FFF2-40B4-BE49-F238E27FC236}">
                  <a16:creationId xmlns:a16="http://schemas.microsoft.com/office/drawing/2014/main" id="{C575B779-33B8-DC28-F53A-F4EFD8897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252"/>
              <a:ext cx="1584" cy="2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bIns="0"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/>
                <a:t>       12   11   10    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it-IT" altLang="it-IT"/>
                <a:t>                        9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it-IT" altLang="it-IT"/>
                <a:t>                          8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                        7 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                       6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                     5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                 4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1     2     3                         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numero diapositiva 3">
            <a:extLst>
              <a:ext uri="{FF2B5EF4-FFF2-40B4-BE49-F238E27FC236}">
                <a16:creationId xmlns:a16="http://schemas.microsoft.com/office/drawing/2014/main" id="{927B6AA2-2C03-0C30-04A0-6B42958B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C5EF69-DDFF-41D9-B561-4486B74904A5}" type="slidenum">
              <a:rPr lang="it-IT" altLang="it-IT" sz="1400"/>
              <a:pPr/>
              <a:t>6</a:t>
            </a:fld>
            <a:endParaRPr lang="it-IT" altLang="it-IT" sz="1400"/>
          </a:p>
        </p:txBody>
      </p:sp>
      <p:sp>
        <p:nvSpPr>
          <p:cNvPr id="87043" name="Text Box 2">
            <a:extLst>
              <a:ext uri="{FF2B5EF4-FFF2-40B4-BE49-F238E27FC236}">
                <a16:creationId xmlns:a16="http://schemas.microsoft.com/office/drawing/2014/main" id="{7008B6C3-2058-89A4-084D-097BD2751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19600"/>
            <a:ext cx="59436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it-IT" altLang="it-IT" b="1"/>
              <a:t> La discretizzazione degli elementi della sfera di emissione è fatta mediante piccole sfere.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it-IT" b="1"/>
              <a:t> L’attenuazione della radiazione avviene con la distanza ed in tutte le direzioni.</a:t>
            </a:r>
          </a:p>
        </p:txBody>
      </p:sp>
      <p:sp>
        <p:nvSpPr>
          <p:cNvPr id="87044" name="Text Box 3">
            <a:extLst>
              <a:ext uri="{FF2B5EF4-FFF2-40B4-BE49-F238E27FC236}">
                <a16:creationId xmlns:a16="http://schemas.microsoft.com/office/drawing/2014/main" id="{F09D8CF3-28A0-EB93-94EA-DF277F4F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7000"/>
            <a:ext cx="6858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Ipotesi applicative del metodo proposto: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- </a:t>
            </a:r>
            <a:r>
              <a:rPr lang="it-IT" altLang="it-IT" b="1"/>
              <a:t>La sorgente radiativa può essere: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b="1"/>
              <a:t>			(a) </a:t>
            </a:r>
            <a:r>
              <a:rPr lang="it-IT" altLang="it-IT" b="1">
                <a:solidFill>
                  <a:srgbClr val="3333FF"/>
                </a:solidFill>
              </a:rPr>
              <a:t>direzionale</a:t>
            </a:r>
            <a:r>
              <a:rPr lang="it-IT" altLang="it-IT" b="1"/>
              <a:t>      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b="1" i="1"/>
              <a:t>		oppure</a:t>
            </a:r>
            <a:r>
              <a:rPr lang="it-IT" altLang="it-IT" b="1" i="1" baseline="-25000"/>
              <a:t> </a:t>
            </a:r>
            <a:endParaRPr lang="it-IT" altLang="it-IT" b="1"/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b="1"/>
              <a:t>			(b) </a:t>
            </a:r>
            <a:r>
              <a:rPr lang="it-IT" altLang="it-IT" b="1">
                <a:solidFill>
                  <a:srgbClr val="3333FF"/>
                </a:solidFill>
              </a:rPr>
              <a:t>non direzionale</a:t>
            </a:r>
            <a:r>
              <a:rPr lang="it-IT" altLang="it-IT" b="1"/>
              <a:t>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b="1"/>
              <a:t>- La normale all’elemento di superficie del telo è costante nel tempo.</a:t>
            </a:r>
          </a:p>
        </p:txBody>
      </p:sp>
      <p:grpSp>
        <p:nvGrpSpPr>
          <p:cNvPr id="87045" name="Group 4">
            <a:extLst>
              <a:ext uri="{FF2B5EF4-FFF2-40B4-BE49-F238E27FC236}">
                <a16:creationId xmlns:a16="http://schemas.microsoft.com/office/drawing/2014/main" id="{B630CAA1-7D23-A7F5-EED1-6440B11D6E43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810000"/>
            <a:ext cx="3352800" cy="2332038"/>
            <a:chOff x="3648" y="2400"/>
            <a:chExt cx="2112" cy="1469"/>
          </a:xfrm>
        </p:grpSpPr>
        <p:grpSp>
          <p:nvGrpSpPr>
            <p:cNvPr id="87060" name="Group 5">
              <a:extLst>
                <a:ext uri="{FF2B5EF4-FFF2-40B4-BE49-F238E27FC236}">
                  <a16:creationId xmlns:a16="http://schemas.microsoft.com/office/drawing/2014/main" id="{9465B833-283D-AC76-05A6-A0C057FACA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400"/>
              <a:ext cx="1968" cy="1469"/>
              <a:chOff x="3792" y="2400"/>
              <a:chExt cx="1968" cy="1469"/>
            </a:xfrm>
          </p:grpSpPr>
          <p:graphicFrame>
            <p:nvGraphicFramePr>
              <p:cNvPr id="87064" name="Object 6">
                <a:extLst>
                  <a:ext uri="{FF2B5EF4-FFF2-40B4-BE49-F238E27FC236}">
                    <a16:creationId xmlns:a16="http://schemas.microsoft.com/office/drawing/2014/main" id="{6A1B2EB8-8299-3B59-F2EE-60D823E9E8B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2" y="2400"/>
              <a:ext cx="1968" cy="14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magine bitmap" r:id="rId2" imgW="6076190" imgH="4667902" progId="Paint.Picture">
                      <p:embed/>
                    </p:oleObj>
                  </mc:Choice>
                  <mc:Fallback>
                    <p:oleObj name="Immagine bitmap" r:id="rId2" imgW="6076190" imgH="4667902" progId="Paint.Picture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" y="2400"/>
                            <a:ext cx="1968" cy="14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7065" name="Rectangle 7">
                <a:extLst>
                  <a:ext uri="{FF2B5EF4-FFF2-40B4-BE49-F238E27FC236}">
                    <a16:creationId xmlns:a16="http://schemas.microsoft.com/office/drawing/2014/main" id="{BB583C92-E3B9-37F5-21A8-BDF66D32C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2784"/>
                <a:ext cx="119" cy="12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rgbClr val="99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87066" name="Freeform 8">
                <a:extLst>
                  <a:ext uri="{FF2B5EF4-FFF2-40B4-BE49-F238E27FC236}">
                    <a16:creationId xmlns:a16="http://schemas.microsoft.com/office/drawing/2014/main" id="{E561ED57-694D-AC4C-FFA0-BC23EA9AB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2848"/>
                <a:ext cx="1944" cy="1"/>
              </a:xfrm>
              <a:custGeom>
                <a:avLst/>
                <a:gdLst>
                  <a:gd name="T0" fmla="*/ 0 w 1944"/>
                  <a:gd name="T1" fmla="*/ 0 h 1"/>
                  <a:gd name="T2" fmla="*/ 1944 w 1944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44" h="1">
                    <a:moveTo>
                      <a:pt x="0" y="0"/>
                    </a:moveTo>
                    <a:lnTo>
                      <a:pt x="1944" y="0"/>
                    </a:lnTo>
                  </a:path>
                </a:pathLst>
              </a:custGeom>
              <a:noFill/>
              <a:ln w="4445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7061" name="Oval 9">
              <a:extLst>
                <a:ext uri="{FF2B5EF4-FFF2-40B4-BE49-F238E27FC236}">
                  <a16:creationId xmlns:a16="http://schemas.microsoft.com/office/drawing/2014/main" id="{F6719DD4-EF8A-12A2-5BE0-AA1E4B337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216"/>
              <a:ext cx="144" cy="144"/>
            </a:xfrm>
            <a:prstGeom prst="ellipse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7062" name="Oval 10">
              <a:extLst>
                <a:ext uri="{FF2B5EF4-FFF2-40B4-BE49-F238E27FC236}">
                  <a16:creationId xmlns:a16="http://schemas.microsoft.com/office/drawing/2014/main" id="{28BD781E-B288-352E-6784-6337A6DBB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216"/>
              <a:ext cx="144" cy="144"/>
            </a:xfrm>
            <a:prstGeom prst="ellipse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87063" name="Line 11">
              <a:extLst>
                <a:ext uri="{FF2B5EF4-FFF2-40B4-BE49-F238E27FC236}">
                  <a16:creationId xmlns:a16="http://schemas.microsoft.com/office/drawing/2014/main" id="{06481CE7-7A23-1FF3-3BFD-E30B92F3B1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3168"/>
              <a:ext cx="67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87046" name="Group 12">
            <a:extLst>
              <a:ext uri="{FF2B5EF4-FFF2-40B4-BE49-F238E27FC236}">
                <a16:creationId xmlns:a16="http://schemas.microsoft.com/office/drawing/2014/main" id="{73CDE343-D330-7605-8E27-84B90F20FD18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533400"/>
            <a:ext cx="3352800" cy="2514600"/>
            <a:chOff x="3552" y="336"/>
            <a:chExt cx="2112" cy="1584"/>
          </a:xfrm>
        </p:grpSpPr>
        <p:grpSp>
          <p:nvGrpSpPr>
            <p:cNvPr id="87047" name="Group 13">
              <a:extLst>
                <a:ext uri="{FF2B5EF4-FFF2-40B4-BE49-F238E27FC236}">
                  <a16:creationId xmlns:a16="http://schemas.microsoft.com/office/drawing/2014/main" id="{05E858FB-A9EF-2F8C-B922-2101EF1020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336"/>
              <a:ext cx="1728" cy="1584"/>
              <a:chOff x="3936" y="336"/>
              <a:chExt cx="1728" cy="1584"/>
            </a:xfrm>
          </p:grpSpPr>
          <p:sp>
            <p:nvSpPr>
              <p:cNvPr id="87052" name="Rectangle 14">
                <a:extLst>
                  <a:ext uri="{FF2B5EF4-FFF2-40B4-BE49-F238E27FC236}">
                    <a16:creationId xmlns:a16="http://schemas.microsoft.com/office/drawing/2014/main" id="{F2FB41DB-3B6D-90E4-4642-A316BA11E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9" y="336"/>
                <a:ext cx="76" cy="90"/>
              </a:xfrm>
              <a:prstGeom prst="rect">
                <a:avLst/>
              </a:prstGeom>
              <a:solidFill>
                <a:srgbClr val="9933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87053" name="Freeform 15">
                <a:extLst>
                  <a:ext uri="{FF2B5EF4-FFF2-40B4-BE49-F238E27FC236}">
                    <a16:creationId xmlns:a16="http://schemas.microsoft.com/office/drawing/2014/main" id="{EB133AEA-0550-DA58-BE33-78C4B5DF1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78"/>
                <a:ext cx="1705" cy="1396"/>
              </a:xfrm>
              <a:custGeom>
                <a:avLst/>
                <a:gdLst>
                  <a:gd name="T0" fmla="*/ 0 w 8175"/>
                  <a:gd name="T1" fmla="*/ 1389 h 5551"/>
                  <a:gd name="T2" fmla="*/ 91 w 8175"/>
                  <a:gd name="T3" fmla="*/ 1336 h 5551"/>
                  <a:gd name="T4" fmla="*/ 208 w 8175"/>
                  <a:gd name="T5" fmla="*/ 1032 h 5551"/>
                  <a:gd name="T6" fmla="*/ 295 w 8175"/>
                  <a:gd name="T7" fmla="*/ 749 h 5551"/>
                  <a:gd name="T8" fmla="*/ 392 w 8175"/>
                  <a:gd name="T9" fmla="*/ 451 h 5551"/>
                  <a:gd name="T10" fmla="*/ 542 w 8175"/>
                  <a:gd name="T11" fmla="*/ 239 h 5551"/>
                  <a:gd name="T12" fmla="*/ 801 w 8175"/>
                  <a:gd name="T13" fmla="*/ 47 h 5551"/>
                  <a:gd name="T14" fmla="*/ 839 w 8175"/>
                  <a:gd name="T15" fmla="*/ 19 h 5551"/>
                  <a:gd name="T16" fmla="*/ 864 w 8175"/>
                  <a:gd name="T17" fmla="*/ 9 h 5551"/>
                  <a:gd name="T18" fmla="*/ 887 w 8175"/>
                  <a:gd name="T19" fmla="*/ 9 h 5551"/>
                  <a:gd name="T20" fmla="*/ 905 w 8175"/>
                  <a:gd name="T21" fmla="*/ 9 h 5551"/>
                  <a:gd name="T22" fmla="*/ 967 w 8175"/>
                  <a:gd name="T23" fmla="*/ 39 h 5551"/>
                  <a:gd name="T24" fmla="*/ 1227 w 8175"/>
                  <a:gd name="T25" fmla="*/ 247 h 5551"/>
                  <a:gd name="T26" fmla="*/ 1361 w 8175"/>
                  <a:gd name="T27" fmla="*/ 432 h 5551"/>
                  <a:gd name="T28" fmla="*/ 1450 w 8175"/>
                  <a:gd name="T29" fmla="*/ 764 h 5551"/>
                  <a:gd name="T30" fmla="*/ 1512 w 8175"/>
                  <a:gd name="T31" fmla="*/ 1017 h 5551"/>
                  <a:gd name="T32" fmla="*/ 1583 w 8175"/>
                  <a:gd name="T33" fmla="*/ 1242 h 5551"/>
                  <a:gd name="T34" fmla="*/ 1642 w 8175"/>
                  <a:gd name="T35" fmla="*/ 1359 h 5551"/>
                  <a:gd name="T36" fmla="*/ 1705 w 8175"/>
                  <a:gd name="T37" fmla="*/ 1385 h 55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175" h="5551">
                    <a:moveTo>
                      <a:pt x="0" y="5524"/>
                    </a:moveTo>
                    <a:cubicBezTo>
                      <a:pt x="72" y="5489"/>
                      <a:pt x="269" y="5551"/>
                      <a:pt x="435" y="5314"/>
                    </a:cubicBezTo>
                    <a:cubicBezTo>
                      <a:pt x="601" y="5077"/>
                      <a:pt x="834" y="4493"/>
                      <a:pt x="997" y="4104"/>
                    </a:cubicBezTo>
                    <a:cubicBezTo>
                      <a:pt x="1160" y="3715"/>
                      <a:pt x="1266" y="3362"/>
                      <a:pt x="1413" y="2977"/>
                    </a:cubicBezTo>
                    <a:cubicBezTo>
                      <a:pt x="1560" y="2592"/>
                      <a:pt x="1681" y="2129"/>
                      <a:pt x="1878" y="1792"/>
                    </a:cubicBezTo>
                    <a:cubicBezTo>
                      <a:pt x="2075" y="1455"/>
                      <a:pt x="2271" y="1220"/>
                      <a:pt x="2598" y="952"/>
                    </a:cubicBezTo>
                    <a:cubicBezTo>
                      <a:pt x="2925" y="684"/>
                      <a:pt x="3603" y="332"/>
                      <a:pt x="3841" y="186"/>
                    </a:cubicBezTo>
                    <a:cubicBezTo>
                      <a:pt x="4079" y="40"/>
                      <a:pt x="3973" y="101"/>
                      <a:pt x="4024" y="76"/>
                    </a:cubicBezTo>
                    <a:cubicBezTo>
                      <a:pt x="4075" y="51"/>
                      <a:pt x="4106" y="44"/>
                      <a:pt x="4144" y="37"/>
                    </a:cubicBezTo>
                    <a:cubicBezTo>
                      <a:pt x="4182" y="30"/>
                      <a:pt x="4220" y="34"/>
                      <a:pt x="4252" y="34"/>
                    </a:cubicBezTo>
                    <a:cubicBezTo>
                      <a:pt x="4284" y="34"/>
                      <a:pt x="4274" y="17"/>
                      <a:pt x="4338" y="37"/>
                    </a:cubicBezTo>
                    <a:cubicBezTo>
                      <a:pt x="4402" y="57"/>
                      <a:pt x="4381" y="0"/>
                      <a:pt x="4638" y="157"/>
                    </a:cubicBezTo>
                    <a:cubicBezTo>
                      <a:pt x="4895" y="314"/>
                      <a:pt x="5568" y="722"/>
                      <a:pt x="5883" y="982"/>
                    </a:cubicBezTo>
                    <a:cubicBezTo>
                      <a:pt x="6198" y="1242"/>
                      <a:pt x="6350" y="1374"/>
                      <a:pt x="6528" y="1717"/>
                    </a:cubicBezTo>
                    <a:cubicBezTo>
                      <a:pt x="6706" y="2060"/>
                      <a:pt x="6831" y="2651"/>
                      <a:pt x="6952" y="3039"/>
                    </a:cubicBezTo>
                    <a:cubicBezTo>
                      <a:pt x="7073" y="3427"/>
                      <a:pt x="7146" y="3727"/>
                      <a:pt x="7252" y="4044"/>
                    </a:cubicBezTo>
                    <a:cubicBezTo>
                      <a:pt x="7358" y="4361"/>
                      <a:pt x="7486" y="4712"/>
                      <a:pt x="7590" y="4939"/>
                    </a:cubicBezTo>
                    <a:cubicBezTo>
                      <a:pt x="7694" y="5166"/>
                      <a:pt x="7778" y="5309"/>
                      <a:pt x="7875" y="5404"/>
                    </a:cubicBezTo>
                    <a:cubicBezTo>
                      <a:pt x="7972" y="5499"/>
                      <a:pt x="8113" y="5487"/>
                      <a:pt x="8175" y="5509"/>
                    </a:cubicBezTo>
                  </a:path>
                </a:pathLst>
              </a:custGeom>
              <a:noFill/>
              <a:ln w="25400" cap="flat" cmpd="sng">
                <a:solidFill>
                  <a:srgbClr val="99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054" name="Freeform 16">
                <a:extLst>
                  <a:ext uri="{FF2B5EF4-FFF2-40B4-BE49-F238E27FC236}">
                    <a16:creationId xmlns:a16="http://schemas.microsoft.com/office/drawing/2014/main" id="{CABB1610-B57C-47D9-7004-CF006CBC6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" y="381"/>
                <a:ext cx="950" cy="1421"/>
              </a:xfrm>
              <a:custGeom>
                <a:avLst/>
                <a:gdLst>
                  <a:gd name="T0" fmla="*/ 483 w 4553"/>
                  <a:gd name="T1" fmla="*/ 1420 h 5650"/>
                  <a:gd name="T2" fmla="*/ 680 w 4553"/>
                  <a:gd name="T3" fmla="*/ 1405 h 5650"/>
                  <a:gd name="T4" fmla="*/ 818 w 4553"/>
                  <a:gd name="T5" fmla="*/ 1360 h 5650"/>
                  <a:gd name="T6" fmla="*/ 902 w 4553"/>
                  <a:gd name="T7" fmla="*/ 1209 h 5650"/>
                  <a:gd name="T8" fmla="*/ 939 w 4553"/>
                  <a:gd name="T9" fmla="*/ 928 h 5650"/>
                  <a:gd name="T10" fmla="*/ 939 w 4553"/>
                  <a:gd name="T11" fmla="*/ 475 h 5650"/>
                  <a:gd name="T12" fmla="*/ 871 w 4553"/>
                  <a:gd name="T13" fmla="*/ 300 h 5650"/>
                  <a:gd name="T14" fmla="*/ 638 w 4553"/>
                  <a:gd name="T15" fmla="*/ 204 h 5650"/>
                  <a:gd name="T16" fmla="*/ 574 w 4553"/>
                  <a:gd name="T17" fmla="*/ 191 h 5650"/>
                  <a:gd name="T18" fmla="*/ 563 w 4553"/>
                  <a:gd name="T19" fmla="*/ 158 h 5650"/>
                  <a:gd name="T20" fmla="*/ 526 w 4553"/>
                  <a:gd name="T21" fmla="*/ 23 h 5650"/>
                  <a:gd name="T22" fmla="*/ 450 w 4553"/>
                  <a:gd name="T23" fmla="*/ 23 h 5650"/>
                  <a:gd name="T24" fmla="*/ 413 w 4553"/>
                  <a:gd name="T25" fmla="*/ 158 h 5650"/>
                  <a:gd name="T26" fmla="*/ 408 w 4553"/>
                  <a:gd name="T27" fmla="*/ 191 h 5650"/>
                  <a:gd name="T28" fmla="*/ 348 w 4553"/>
                  <a:gd name="T29" fmla="*/ 206 h 5650"/>
                  <a:gd name="T30" fmla="*/ 107 w 4553"/>
                  <a:gd name="T31" fmla="*/ 292 h 5650"/>
                  <a:gd name="T32" fmla="*/ 17 w 4553"/>
                  <a:gd name="T33" fmla="*/ 477 h 5650"/>
                  <a:gd name="T34" fmla="*/ 7 w 4553"/>
                  <a:gd name="T35" fmla="*/ 930 h 5650"/>
                  <a:gd name="T36" fmla="*/ 39 w 4553"/>
                  <a:gd name="T37" fmla="*/ 1221 h 5650"/>
                  <a:gd name="T38" fmla="*/ 111 w 4553"/>
                  <a:gd name="T39" fmla="*/ 1341 h 5650"/>
                  <a:gd name="T40" fmla="*/ 226 w 4553"/>
                  <a:gd name="T41" fmla="*/ 1402 h 5650"/>
                  <a:gd name="T42" fmla="*/ 483 w 4553"/>
                  <a:gd name="T43" fmla="*/ 1420 h 56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553" h="5650">
                    <a:moveTo>
                      <a:pt x="2315" y="5648"/>
                    </a:moveTo>
                    <a:cubicBezTo>
                      <a:pt x="2677" y="5650"/>
                      <a:pt x="2993" y="5628"/>
                      <a:pt x="3260" y="5588"/>
                    </a:cubicBezTo>
                    <a:cubicBezTo>
                      <a:pt x="3527" y="5548"/>
                      <a:pt x="3743" y="5538"/>
                      <a:pt x="3920" y="5408"/>
                    </a:cubicBezTo>
                    <a:cubicBezTo>
                      <a:pt x="4097" y="5278"/>
                      <a:pt x="4229" y="5094"/>
                      <a:pt x="4325" y="4808"/>
                    </a:cubicBezTo>
                    <a:cubicBezTo>
                      <a:pt x="4421" y="4522"/>
                      <a:pt x="4470" y="4176"/>
                      <a:pt x="4499" y="3690"/>
                    </a:cubicBezTo>
                    <a:cubicBezTo>
                      <a:pt x="4528" y="3204"/>
                      <a:pt x="4553" y="2306"/>
                      <a:pt x="4499" y="1890"/>
                    </a:cubicBezTo>
                    <a:cubicBezTo>
                      <a:pt x="4445" y="1474"/>
                      <a:pt x="4415" y="1373"/>
                      <a:pt x="4175" y="1193"/>
                    </a:cubicBezTo>
                    <a:cubicBezTo>
                      <a:pt x="3935" y="1013"/>
                      <a:pt x="3296" y="882"/>
                      <a:pt x="3059" y="810"/>
                    </a:cubicBezTo>
                    <a:cubicBezTo>
                      <a:pt x="2822" y="738"/>
                      <a:pt x="2810" y="788"/>
                      <a:pt x="2750" y="758"/>
                    </a:cubicBezTo>
                    <a:cubicBezTo>
                      <a:pt x="2690" y="728"/>
                      <a:pt x="2737" y="741"/>
                      <a:pt x="2699" y="630"/>
                    </a:cubicBezTo>
                    <a:cubicBezTo>
                      <a:pt x="2661" y="519"/>
                      <a:pt x="2609" y="180"/>
                      <a:pt x="2519" y="90"/>
                    </a:cubicBezTo>
                    <a:cubicBezTo>
                      <a:pt x="2429" y="0"/>
                      <a:pt x="2249" y="0"/>
                      <a:pt x="2159" y="90"/>
                    </a:cubicBezTo>
                    <a:cubicBezTo>
                      <a:pt x="2069" y="180"/>
                      <a:pt x="2013" y="519"/>
                      <a:pt x="1979" y="630"/>
                    </a:cubicBezTo>
                    <a:cubicBezTo>
                      <a:pt x="1945" y="741"/>
                      <a:pt x="2006" y="727"/>
                      <a:pt x="1955" y="758"/>
                    </a:cubicBezTo>
                    <a:cubicBezTo>
                      <a:pt x="1904" y="789"/>
                      <a:pt x="1910" y="751"/>
                      <a:pt x="1670" y="818"/>
                    </a:cubicBezTo>
                    <a:cubicBezTo>
                      <a:pt x="1430" y="885"/>
                      <a:pt x="780" y="983"/>
                      <a:pt x="515" y="1163"/>
                    </a:cubicBezTo>
                    <a:cubicBezTo>
                      <a:pt x="250" y="1343"/>
                      <a:pt x="160" y="1476"/>
                      <a:pt x="80" y="1898"/>
                    </a:cubicBezTo>
                    <a:cubicBezTo>
                      <a:pt x="0" y="2320"/>
                      <a:pt x="17" y="3205"/>
                      <a:pt x="35" y="3698"/>
                    </a:cubicBezTo>
                    <a:cubicBezTo>
                      <a:pt x="53" y="4191"/>
                      <a:pt x="103" y="4581"/>
                      <a:pt x="185" y="4853"/>
                    </a:cubicBezTo>
                    <a:cubicBezTo>
                      <a:pt x="267" y="5125"/>
                      <a:pt x="380" y="5213"/>
                      <a:pt x="530" y="5333"/>
                    </a:cubicBezTo>
                    <a:cubicBezTo>
                      <a:pt x="680" y="5453"/>
                      <a:pt x="787" y="5521"/>
                      <a:pt x="1085" y="5573"/>
                    </a:cubicBezTo>
                    <a:cubicBezTo>
                      <a:pt x="1383" y="5625"/>
                      <a:pt x="1953" y="5646"/>
                      <a:pt x="2315" y="5648"/>
                    </a:cubicBezTo>
                    <a:close/>
                  </a:path>
                </a:pathLst>
              </a:custGeom>
              <a:solidFill>
                <a:srgbClr val="FFCC99">
                  <a:alpha val="50195"/>
                </a:srgbClr>
              </a:solidFill>
              <a:ln w="25400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055" name="Arc 17">
                <a:extLst>
                  <a:ext uri="{FF2B5EF4-FFF2-40B4-BE49-F238E27FC236}">
                    <a16:creationId xmlns:a16="http://schemas.microsoft.com/office/drawing/2014/main" id="{5D54D1A3-C31C-E589-9899-3DAE3489E5D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699" y="381"/>
                <a:ext cx="268" cy="181"/>
              </a:xfrm>
              <a:custGeom>
                <a:avLst/>
                <a:gdLst>
                  <a:gd name="T0" fmla="*/ 0 w 38577"/>
                  <a:gd name="T1" fmla="*/ 106 h 21600"/>
                  <a:gd name="T2" fmla="*/ 268 w 38577"/>
                  <a:gd name="T3" fmla="*/ 94 h 21600"/>
                  <a:gd name="T4" fmla="*/ 136 w 38577"/>
                  <a:gd name="T5" fmla="*/ 18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577" h="21600" fill="none" extrusionOk="0">
                    <a:moveTo>
                      <a:pt x="-1" y="12600"/>
                    </a:moveTo>
                    <a:cubicBezTo>
                      <a:pt x="3518" y="4922"/>
                      <a:pt x="11189" y="0"/>
                      <a:pt x="19636" y="0"/>
                    </a:cubicBezTo>
                    <a:cubicBezTo>
                      <a:pt x="27524" y="0"/>
                      <a:pt x="34785" y="4300"/>
                      <a:pt x="38576" y="11217"/>
                    </a:cubicBezTo>
                  </a:path>
                  <a:path w="38577" h="21600" stroke="0" extrusionOk="0">
                    <a:moveTo>
                      <a:pt x="-1" y="12600"/>
                    </a:moveTo>
                    <a:cubicBezTo>
                      <a:pt x="3518" y="4922"/>
                      <a:pt x="11189" y="0"/>
                      <a:pt x="19636" y="0"/>
                    </a:cubicBezTo>
                    <a:cubicBezTo>
                      <a:pt x="27524" y="0"/>
                      <a:pt x="34785" y="4300"/>
                      <a:pt x="38576" y="11217"/>
                    </a:cubicBezTo>
                    <a:lnTo>
                      <a:pt x="19636" y="21600"/>
                    </a:lnTo>
                    <a:lnTo>
                      <a:pt x="-1" y="12600"/>
                    </a:lnTo>
                    <a:close/>
                  </a:path>
                </a:pathLst>
              </a:cu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056" name="Freeform 18" descr="Diagonali larghe verso l'alto">
                <a:extLst>
                  <a:ext uri="{FF2B5EF4-FFF2-40B4-BE49-F238E27FC236}">
                    <a16:creationId xmlns:a16="http://schemas.microsoft.com/office/drawing/2014/main" id="{FA9A26D2-FEC7-E707-A82F-1678B298F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0" y="1739"/>
                <a:ext cx="1724" cy="180"/>
              </a:xfrm>
              <a:custGeom>
                <a:avLst/>
                <a:gdLst>
                  <a:gd name="T0" fmla="*/ 3 w 8265"/>
                  <a:gd name="T1" fmla="*/ 43 h 715"/>
                  <a:gd name="T2" fmla="*/ 0 w 8265"/>
                  <a:gd name="T3" fmla="*/ 44 h 715"/>
                  <a:gd name="T4" fmla="*/ 224 w 8265"/>
                  <a:gd name="T5" fmla="*/ 4 h 715"/>
                  <a:gd name="T6" fmla="*/ 481 w 8265"/>
                  <a:gd name="T7" fmla="*/ 68 h 715"/>
                  <a:gd name="T8" fmla="*/ 700 w 8265"/>
                  <a:gd name="T9" fmla="*/ 102 h 715"/>
                  <a:gd name="T10" fmla="*/ 1003 w 8265"/>
                  <a:gd name="T11" fmla="*/ 102 h 715"/>
                  <a:gd name="T12" fmla="*/ 1210 w 8265"/>
                  <a:gd name="T13" fmla="*/ 72 h 715"/>
                  <a:gd name="T14" fmla="*/ 1485 w 8265"/>
                  <a:gd name="T15" fmla="*/ 0 h 715"/>
                  <a:gd name="T16" fmla="*/ 1723 w 8265"/>
                  <a:gd name="T17" fmla="*/ 40 h 715"/>
                  <a:gd name="T18" fmla="*/ 1724 w 8265"/>
                  <a:gd name="T19" fmla="*/ 180 h 715"/>
                  <a:gd name="T20" fmla="*/ 250 w 8265"/>
                  <a:gd name="T21" fmla="*/ 180 h 715"/>
                  <a:gd name="T22" fmla="*/ 0 w 8265"/>
                  <a:gd name="T23" fmla="*/ 180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265" h="715">
                    <a:moveTo>
                      <a:pt x="12" y="172"/>
                    </a:moveTo>
                    <a:lnTo>
                      <a:pt x="0" y="175"/>
                    </a:lnTo>
                    <a:lnTo>
                      <a:pt x="1075" y="15"/>
                    </a:lnTo>
                    <a:lnTo>
                      <a:pt x="2305" y="270"/>
                    </a:lnTo>
                    <a:lnTo>
                      <a:pt x="3355" y="405"/>
                    </a:lnTo>
                    <a:lnTo>
                      <a:pt x="4810" y="405"/>
                    </a:lnTo>
                    <a:lnTo>
                      <a:pt x="5800" y="285"/>
                    </a:lnTo>
                    <a:lnTo>
                      <a:pt x="7120" y="0"/>
                    </a:lnTo>
                    <a:lnTo>
                      <a:pt x="8260" y="160"/>
                    </a:lnTo>
                    <a:lnTo>
                      <a:pt x="8265" y="715"/>
                    </a:lnTo>
                    <a:lnTo>
                      <a:pt x="1200" y="715"/>
                    </a:lnTo>
                    <a:lnTo>
                      <a:pt x="0" y="715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9050" cap="flat" cmpd="sng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057" name="Line 19">
                <a:extLst>
                  <a:ext uri="{FF2B5EF4-FFF2-40B4-BE49-F238E27FC236}">
                    <a16:creationId xmlns:a16="http://schemas.microsoft.com/office/drawing/2014/main" id="{FB50D97A-1AA1-C986-D613-A12600555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1784"/>
                <a:ext cx="0" cy="1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058" name="Line 20">
                <a:extLst>
                  <a:ext uri="{FF2B5EF4-FFF2-40B4-BE49-F238E27FC236}">
                    <a16:creationId xmlns:a16="http://schemas.microsoft.com/office/drawing/2014/main" id="{63262E39-3F00-E450-E363-777F9E486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1920"/>
                <a:ext cx="172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059" name="Line 21">
                <a:extLst>
                  <a:ext uri="{FF2B5EF4-FFF2-40B4-BE49-F238E27FC236}">
                    <a16:creationId xmlns:a16="http://schemas.microsoft.com/office/drawing/2014/main" id="{06BBF72C-6A5C-00A8-AF1A-3B649E234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4" y="177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87048" name="Text Box 22">
              <a:extLst>
                <a:ext uri="{FF2B5EF4-FFF2-40B4-BE49-F238E27FC236}">
                  <a16:creationId xmlns:a16="http://schemas.microsoft.com/office/drawing/2014/main" id="{43F4F4F8-5475-7C52-F75A-5B1BFB309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576"/>
              <a:ext cx="62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altLang="it-IT" sz="2000"/>
                <a:t>Sezione testa</a:t>
              </a:r>
            </a:p>
          </p:txBody>
        </p:sp>
        <p:sp>
          <p:nvSpPr>
            <p:cNvPr id="87049" name="Text Box 23">
              <a:extLst>
                <a:ext uri="{FF2B5EF4-FFF2-40B4-BE49-F238E27FC236}">
                  <a16:creationId xmlns:a16="http://schemas.microsoft.com/office/drawing/2014/main" id="{1CB29369-F3B4-DC3C-BA09-01AD9DE4B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200"/>
              <a:ext cx="48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000"/>
                <a:t>telo</a:t>
              </a:r>
            </a:p>
          </p:txBody>
        </p:sp>
        <p:sp>
          <p:nvSpPr>
            <p:cNvPr id="87050" name="Line 24">
              <a:extLst>
                <a:ext uri="{FF2B5EF4-FFF2-40B4-BE49-F238E27FC236}">
                  <a16:creationId xmlns:a16="http://schemas.microsoft.com/office/drawing/2014/main" id="{57ABB7D9-4774-03F6-02CF-CECA23FB3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39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7051" name="Line 25">
              <a:extLst>
                <a:ext uri="{FF2B5EF4-FFF2-40B4-BE49-F238E27FC236}">
                  <a16:creationId xmlns:a16="http://schemas.microsoft.com/office/drawing/2014/main" id="{8EF8D1C4-8538-F61B-F6ED-9A2F08F03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816"/>
              <a:ext cx="336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numero diapositiva 3">
            <a:extLst>
              <a:ext uri="{FF2B5EF4-FFF2-40B4-BE49-F238E27FC236}">
                <a16:creationId xmlns:a16="http://schemas.microsoft.com/office/drawing/2014/main" id="{3B2E19C2-2E63-7458-64BC-34D91BF6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D92A5EC-190A-4F68-846C-4402FC7DD872}" type="slidenum">
              <a:rPr lang="it-IT" altLang="it-IT" sz="1400"/>
              <a:pPr/>
              <a:t>7</a:t>
            </a:fld>
            <a:endParaRPr lang="it-IT" altLang="it-IT" sz="1400"/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82E8ECCD-FA0E-979E-CD10-044222FC5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99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/>
              <a:t> </a:t>
            </a:r>
            <a:r>
              <a:rPr lang="it-IT" altLang="it-IT" sz="3200" b="1" u="sng">
                <a:solidFill>
                  <a:srgbClr val="FF0000"/>
                </a:solidFill>
              </a:rPr>
              <a:t>Traduzione in formule delle ipotesi:</a:t>
            </a:r>
            <a:endParaRPr lang="it-IT" altLang="it-IT" sz="3200" u="sng"/>
          </a:p>
        </p:txBody>
      </p:sp>
      <p:sp>
        <p:nvSpPr>
          <p:cNvPr id="88068" name="Text Box 3">
            <a:extLst>
              <a:ext uri="{FF2B5EF4-FFF2-40B4-BE49-F238E27FC236}">
                <a16:creationId xmlns:a16="http://schemas.microsoft.com/office/drawing/2014/main" id="{E50372E9-C329-8973-1C91-52316450C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914400"/>
            <a:ext cx="8897938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0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   - </a:t>
            </a:r>
            <a:r>
              <a:rPr lang="it-IT" altLang="it-IT" b="1"/>
              <a:t>Il telo collassa dentro il corpo per l’effetto della gravità: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it-IT" altLang="it-IT" b="1" i="1"/>
              <a:t>           H(t) = H(0) - 0.5 (g t</a:t>
            </a:r>
            <a:r>
              <a:rPr lang="it-IT" altLang="it-IT" b="1" i="1" baseline="30000"/>
              <a:t>2 </a:t>
            </a:r>
            <a:r>
              <a:rPr lang="it-IT" altLang="it-IT" b="1" i="1"/>
              <a:t>)          t</a:t>
            </a:r>
            <a:r>
              <a:rPr lang="it-IT" altLang="it-IT" sz="1600" b="1" i="1"/>
              <a:t>max</a:t>
            </a:r>
            <a:r>
              <a:rPr lang="it-IT" altLang="it-IT" b="1" i="1"/>
              <a:t>=0.2 s</a:t>
            </a:r>
            <a:endParaRPr lang="it-IT" altLang="it-IT" b="1" i="1" baseline="-2500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it-IT" altLang="it-IT" sz="2800" b="1"/>
              <a:t>   - </a:t>
            </a:r>
            <a:r>
              <a:rPr lang="it-IT" altLang="it-IT" b="1"/>
              <a:t>La potenza radiativa emessa dal corpo (B) ed assorbita da un punto del telo (A) nell’ipotesi di sorgente non direzionale nel vuoto, cioè senza attenuazione, è: </a:t>
            </a:r>
          </a:p>
        </p:txBody>
      </p:sp>
      <p:graphicFrame>
        <p:nvGraphicFramePr>
          <p:cNvPr id="88069" name="Object 4">
            <a:extLst>
              <a:ext uri="{FF2B5EF4-FFF2-40B4-BE49-F238E27FC236}">
                <a16:creationId xmlns:a16="http://schemas.microsoft.com/office/drawing/2014/main" id="{0803A3AB-7A53-A577-9E1B-974D7F79EE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988" y="2895600"/>
          <a:ext cx="463708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" imgW="3771900" imgH="723900" progId="Equation.3">
                  <p:embed/>
                </p:oleObj>
              </mc:Choice>
              <mc:Fallback>
                <p:oleObj name="Equazione" r:id="rId2" imgW="3771900" imgH="723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2895600"/>
                        <a:ext cx="4637087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0" name="Text Box 5">
            <a:extLst>
              <a:ext uri="{FF2B5EF4-FFF2-40B4-BE49-F238E27FC236}">
                <a16:creationId xmlns:a16="http://schemas.microsoft.com/office/drawing/2014/main" id="{62B96145-54CF-0462-77BE-C9EF307C5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10200"/>
            <a:ext cx="25908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sz="2800" b="1"/>
              <a:t>- </a:t>
            </a:r>
            <a:r>
              <a:rPr lang="it-IT" altLang="it-IT" b="1"/>
              <a:t>La  luminanza è :</a:t>
            </a:r>
          </a:p>
        </p:txBody>
      </p:sp>
      <p:sp>
        <p:nvSpPr>
          <p:cNvPr id="88071" name="Rectangle 6">
            <a:extLst>
              <a:ext uri="{FF2B5EF4-FFF2-40B4-BE49-F238E27FC236}">
                <a16:creationId xmlns:a16="http://schemas.microsoft.com/office/drawing/2014/main" id="{04043682-50D2-51F5-F247-B7D21C2C5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300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88072" name="Object 7">
            <a:extLst>
              <a:ext uri="{FF2B5EF4-FFF2-40B4-BE49-F238E27FC236}">
                <a16:creationId xmlns:a16="http://schemas.microsoft.com/office/drawing/2014/main" id="{FD9254CB-B95D-9D74-7A93-73BB2CE7A8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5257800"/>
          <a:ext cx="244316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2032000" imgH="787400" progId="Equation.3">
                  <p:embed/>
                </p:oleObj>
              </mc:Choice>
              <mc:Fallback>
                <p:oleObj name="Equazione" r:id="rId4" imgW="2032000" imgH="787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257800"/>
                        <a:ext cx="2443163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3" name="Text Box 8">
            <a:extLst>
              <a:ext uri="{FF2B5EF4-FFF2-40B4-BE49-F238E27FC236}">
                <a16:creationId xmlns:a16="http://schemas.microsoft.com/office/drawing/2014/main" id="{8565C214-EBE4-E24A-90B3-6563C1A49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67200"/>
            <a:ext cx="5867400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it-IT" altLang="it-IT" b="1"/>
              <a:t>- La legge di attenuazione della radiazione </a:t>
            </a:r>
            <a:r>
              <a:rPr lang="it-IT" altLang="it-IT" b="1" i="1"/>
              <a:t>a(d)</a:t>
            </a:r>
            <a:r>
              <a:rPr lang="it-IT" altLang="it-IT" b="1"/>
              <a:t> è un incognita da definire.</a:t>
            </a:r>
          </a:p>
        </p:txBody>
      </p:sp>
      <p:grpSp>
        <p:nvGrpSpPr>
          <p:cNvPr id="88074" name="Group 9">
            <a:extLst>
              <a:ext uri="{FF2B5EF4-FFF2-40B4-BE49-F238E27FC236}">
                <a16:creationId xmlns:a16="http://schemas.microsoft.com/office/drawing/2014/main" id="{749703C7-7588-4F3E-605C-5D883AEB072B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3200400"/>
            <a:ext cx="3276600" cy="2133600"/>
            <a:chOff x="3552" y="2016"/>
            <a:chExt cx="2064" cy="1344"/>
          </a:xfrm>
        </p:grpSpPr>
        <p:sp>
          <p:nvSpPr>
            <p:cNvPr id="88075" name="Text Box 10">
              <a:extLst>
                <a:ext uri="{FF2B5EF4-FFF2-40B4-BE49-F238E27FC236}">
                  <a16:creationId xmlns:a16="http://schemas.microsoft.com/office/drawing/2014/main" id="{59DE8388-5B2B-4BB8-760C-CDB387D2F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016"/>
              <a:ext cx="1392" cy="1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/>
                <a:t>       A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d  </a:t>
              </a:r>
              <a:r>
                <a:rPr lang="it-IT" altLang="it-IT" sz="1800">
                  <a:latin typeface="GreekS" pitchFamily="2" charset="0"/>
                </a:rPr>
                <a:t>f</a:t>
              </a:r>
              <a:r>
                <a:rPr lang="it-IT" altLang="it-IT" sz="1800" baseline="-25000"/>
                <a:t>2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  B</a:t>
              </a:r>
            </a:p>
            <a:p>
              <a:pPr>
                <a:spcBef>
                  <a:spcPct val="50000"/>
                </a:spcBef>
              </a:pPr>
              <a:r>
                <a:rPr lang="it-IT" altLang="it-IT"/>
                <a:t>            N</a:t>
              </a:r>
              <a:r>
                <a:rPr lang="it-IT" altLang="it-IT" baseline="-25000"/>
                <a:t>2</a:t>
              </a:r>
            </a:p>
          </p:txBody>
        </p:sp>
        <p:grpSp>
          <p:nvGrpSpPr>
            <p:cNvPr id="88076" name="Group 11">
              <a:extLst>
                <a:ext uri="{FF2B5EF4-FFF2-40B4-BE49-F238E27FC236}">
                  <a16:creationId xmlns:a16="http://schemas.microsoft.com/office/drawing/2014/main" id="{B7F50710-C926-43A3-C10E-E40DFF7B51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160"/>
              <a:ext cx="2064" cy="1200"/>
              <a:chOff x="3552" y="2160"/>
              <a:chExt cx="2064" cy="1200"/>
            </a:xfrm>
          </p:grpSpPr>
          <p:sp>
            <p:nvSpPr>
              <p:cNvPr id="88077" name="Line 12">
                <a:extLst>
                  <a:ext uri="{FF2B5EF4-FFF2-40B4-BE49-F238E27FC236}">
                    <a16:creationId xmlns:a16="http://schemas.microsoft.com/office/drawing/2014/main" id="{D69A5219-4B7B-616C-175A-83C1A937F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84" y="2592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78" name="Line 13">
                <a:extLst>
                  <a:ext uri="{FF2B5EF4-FFF2-40B4-BE49-F238E27FC236}">
                    <a16:creationId xmlns:a16="http://schemas.microsoft.com/office/drawing/2014/main" id="{42987DD1-A66E-66B5-96B2-B5A0CF831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2784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79" name="Line 14">
                <a:extLst>
                  <a:ext uri="{FF2B5EF4-FFF2-40B4-BE49-F238E27FC236}">
                    <a16:creationId xmlns:a16="http://schemas.microsoft.com/office/drawing/2014/main" id="{6241001B-BD5E-FF42-B27C-2A9001E03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36" y="27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80" name="Line 15">
                <a:extLst>
                  <a:ext uri="{FF2B5EF4-FFF2-40B4-BE49-F238E27FC236}">
                    <a16:creationId xmlns:a16="http://schemas.microsoft.com/office/drawing/2014/main" id="{620334C3-1270-997F-6597-0ACF85799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2784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81" name="Line 16">
                <a:extLst>
                  <a:ext uri="{FF2B5EF4-FFF2-40B4-BE49-F238E27FC236}">
                    <a16:creationId xmlns:a16="http://schemas.microsoft.com/office/drawing/2014/main" id="{1C3E8300-92C4-9054-1E60-DF37BCF61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784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82" name="Freeform 17">
                <a:extLst>
                  <a:ext uri="{FF2B5EF4-FFF2-40B4-BE49-F238E27FC236}">
                    <a16:creationId xmlns:a16="http://schemas.microsoft.com/office/drawing/2014/main" id="{CBC3B1C4-7A6E-44E2-BC5A-BAC92B6DD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519"/>
                <a:ext cx="5" cy="169"/>
              </a:xfrm>
              <a:custGeom>
                <a:avLst/>
                <a:gdLst>
                  <a:gd name="T0" fmla="*/ 0 w 5"/>
                  <a:gd name="T1" fmla="*/ 169 h 169"/>
                  <a:gd name="T2" fmla="*/ 5 w 5"/>
                  <a:gd name="T3" fmla="*/ 0 h 1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169">
                    <a:moveTo>
                      <a:pt x="0" y="169"/>
                    </a:moveTo>
                    <a:lnTo>
                      <a:pt x="5" y="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83" name="Freeform 18">
                <a:extLst>
                  <a:ext uri="{FF2B5EF4-FFF2-40B4-BE49-F238E27FC236}">
                    <a16:creationId xmlns:a16="http://schemas.microsoft.com/office/drawing/2014/main" id="{D9719480-FE45-967F-15E5-DB136746E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" y="2736"/>
                <a:ext cx="160" cy="1"/>
              </a:xfrm>
              <a:custGeom>
                <a:avLst/>
                <a:gdLst>
                  <a:gd name="T0" fmla="*/ 0 w 160"/>
                  <a:gd name="T1" fmla="*/ 0 h 1"/>
                  <a:gd name="T2" fmla="*/ 160 w 160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0" h="1">
                    <a:moveTo>
                      <a:pt x="0" y="0"/>
                    </a:moveTo>
                    <a:lnTo>
                      <a:pt x="16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84" name="Line 19">
                <a:extLst>
                  <a:ext uri="{FF2B5EF4-FFF2-40B4-BE49-F238E27FC236}">
                    <a16:creationId xmlns:a16="http://schemas.microsoft.com/office/drawing/2014/main" id="{1433B332-B869-9A49-7C65-DE359B953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592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085" name="Freeform 20">
                <a:extLst>
                  <a:ext uri="{FF2B5EF4-FFF2-40B4-BE49-F238E27FC236}">
                    <a16:creationId xmlns:a16="http://schemas.microsoft.com/office/drawing/2014/main" id="{7A1C5486-E445-7F56-5C13-51DF439F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2160"/>
                <a:ext cx="0" cy="1069"/>
              </a:xfrm>
              <a:custGeom>
                <a:avLst/>
                <a:gdLst>
                  <a:gd name="T0" fmla="*/ 0 w 1"/>
                  <a:gd name="T1" fmla="*/ 0 h 4395"/>
                  <a:gd name="T2" fmla="*/ 0 w 1"/>
                  <a:gd name="T3" fmla="*/ 1069 h 439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4395">
                    <a:moveTo>
                      <a:pt x="0" y="0"/>
                    </a:moveTo>
                    <a:lnTo>
                      <a:pt x="0" y="4395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086" name="Oval 21">
                <a:extLst>
                  <a:ext uri="{FF2B5EF4-FFF2-40B4-BE49-F238E27FC236}">
                    <a16:creationId xmlns:a16="http://schemas.microsoft.com/office/drawing/2014/main" id="{73448369-1528-08CA-D731-7846BB321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" y="2248"/>
                <a:ext cx="45" cy="44"/>
              </a:xfrm>
              <a:prstGeom prst="ellipse">
                <a:avLst/>
              </a:prstGeom>
              <a:noFill/>
              <a:ln w="1143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88087" name="Freeform 22">
                <a:extLst>
                  <a:ext uri="{FF2B5EF4-FFF2-40B4-BE49-F238E27FC236}">
                    <a16:creationId xmlns:a16="http://schemas.microsoft.com/office/drawing/2014/main" id="{6E32460C-3393-0D2F-D56C-33BB0FAB7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" y="2270"/>
                <a:ext cx="893" cy="898"/>
              </a:xfrm>
              <a:custGeom>
                <a:avLst/>
                <a:gdLst>
                  <a:gd name="T0" fmla="*/ 888 w 3518"/>
                  <a:gd name="T1" fmla="*/ 0 h 3691"/>
                  <a:gd name="T2" fmla="*/ 885 w 3518"/>
                  <a:gd name="T3" fmla="*/ 71 h 3691"/>
                  <a:gd name="T4" fmla="*/ 839 w 3518"/>
                  <a:gd name="T5" fmla="*/ 286 h 3691"/>
                  <a:gd name="T6" fmla="*/ 773 w 3518"/>
                  <a:gd name="T7" fmla="*/ 436 h 3691"/>
                  <a:gd name="T8" fmla="*/ 656 w 3518"/>
                  <a:gd name="T9" fmla="*/ 596 h 3691"/>
                  <a:gd name="T10" fmla="*/ 496 w 3518"/>
                  <a:gd name="T11" fmla="*/ 727 h 3691"/>
                  <a:gd name="T12" fmla="*/ 311 w 3518"/>
                  <a:gd name="T13" fmla="*/ 833 h 3691"/>
                  <a:gd name="T14" fmla="*/ 127 w 3518"/>
                  <a:gd name="T15" fmla="*/ 887 h 3691"/>
                  <a:gd name="T16" fmla="*/ 0 w 3518"/>
                  <a:gd name="T17" fmla="*/ 896 h 36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18" h="3691">
                    <a:moveTo>
                      <a:pt x="3498" y="0"/>
                    </a:moveTo>
                    <a:cubicBezTo>
                      <a:pt x="3496" y="49"/>
                      <a:pt x="3518" y="97"/>
                      <a:pt x="3486" y="293"/>
                    </a:cubicBezTo>
                    <a:cubicBezTo>
                      <a:pt x="3454" y="489"/>
                      <a:pt x="3380" y="925"/>
                      <a:pt x="3307" y="1175"/>
                    </a:cubicBezTo>
                    <a:cubicBezTo>
                      <a:pt x="3234" y="1425"/>
                      <a:pt x="3167" y="1582"/>
                      <a:pt x="3046" y="1794"/>
                    </a:cubicBezTo>
                    <a:cubicBezTo>
                      <a:pt x="2926" y="2006"/>
                      <a:pt x="2767" y="2250"/>
                      <a:pt x="2585" y="2448"/>
                    </a:cubicBezTo>
                    <a:cubicBezTo>
                      <a:pt x="2403" y="2646"/>
                      <a:pt x="2179" y="2827"/>
                      <a:pt x="1953" y="2989"/>
                    </a:cubicBezTo>
                    <a:cubicBezTo>
                      <a:pt x="1728" y="3151"/>
                      <a:pt x="1469" y="3312"/>
                      <a:pt x="1227" y="3422"/>
                    </a:cubicBezTo>
                    <a:cubicBezTo>
                      <a:pt x="985" y="3532"/>
                      <a:pt x="706" y="3603"/>
                      <a:pt x="501" y="3647"/>
                    </a:cubicBezTo>
                    <a:cubicBezTo>
                      <a:pt x="296" y="3691"/>
                      <a:pt x="104" y="3676"/>
                      <a:pt x="0" y="3683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088" name="Freeform 23">
                <a:extLst>
                  <a:ext uri="{FF2B5EF4-FFF2-40B4-BE49-F238E27FC236}">
                    <a16:creationId xmlns:a16="http://schemas.microsoft.com/office/drawing/2014/main" id="{FCB51B27-0152-2E36-021F-27E0D8AFE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270"/>
                <a:ext cx="935" cy="898"/>
              </a:xfrm>
              <a:custGeom>
                <a:avLst/>
                <a:gdLst>
                  <a:gd name="T0" fmla="*/ 0 w 3684"/>
                  <a:gd name="T1" fmla="*/ 0 h 3691"/>
                  <a:gd name="T2" fmla="*/ 9 w 3684"/>
                  <a:gd name="T3" fmla="*/ 126 h 3691"/>
                  <a:gd name="T4" fmla="*/ 55 w 3684"/>
                  <a:gd name="T5" fmla="*/ 286 h 3691"/>
                  <a:gd name="T6" fmla="*/ 127 w 3684"/>
                  <a:gd name="T7" fmla="*/ 437 h 3691"/>
                  <a:gd name="T8" fmla="*/ 249 w 3684"/>
                  <a:gd name="T9" fmla="*/ 594 h 3691"/>
                  <a:gd name="T10" fmla="*/ 439 w 3684"/>
                  <a:gd name="T11" fmla="*/ 745 h 3691"/>
                  <a:gd name="T12" fmla="*/ 661 w 3684"/>
                  <a:gd name="T13" fmla="*/ 848 h 3691"/>
                  <a:gd name="T14" fmla="*/ 831 w 3684"/>
                  <a:gd name="T15" fmla="*/ 890 h 3691"/>
                  <a:gd name="T16" fmla="*/ 935 w 3684"/>
                  <a:gd name="T17" fmla="*/ 896 h 36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84" h="3691">
                    <a:moveTo>
                      <a:pt x="0" y="0"/>
                    </a:moveTo>
                    <a:cubicBezTo>
                      <a:pt x="6" y="86"/>
                      <a:pt x="1" y="321"/>
                      <a:pt x="37" y="517"/>
                    </a:cubicBezTo>
                    <a:cubicBezTo>
                      <a:pt x="73" y="713"/>
                      <a:pt x="137" y="964"/>
                      <a:pt x="215" y="1177"/>
                    </a:cubicBezTo>
                    <a:cubicBezTo>
                      <a:pt x="293" y="1391"/>
                      <a:pt x="372" y="1584"/>
                      <a:pt x="500" y="1796"/>
                    </a:cubicBezTo>
                    <a:cubicBezTo>
                      <a:pt x="628" y="2007"/>
                      <a:pt x="775" y="2231"/>
                      <a:pt x="981" y="2442"/>
                    </a:cubicBezTo>
                    <a:cubicBezTo>
                      <a:pt x="1187" y="2654"/>
                      <a:pt x="1458" y="2890"/>
                      <a:pt x="1730" y="3064"/>
                    </a:cubicBezTo>
                    <a:cubicBezTo>
                      <a:pt x="2001" y="3238"/>
                      <a:pt x="2348" y="3387"/>
                      <a:pt x="2604" y="3487"/>
                    </a:cubicBezTo>
                    <a:cubicBezTo>
                      <a:pt x="2861" y="3584"/>
                      <a:pt x="3095" y="3625"/>
                      <a:pt x="3275" y="3658"/>
                    </a:cubicBezTo>
                    <a:cubicBezTo>
                      <a:pt x="3455" y="3691"/>
                      <a:pt x="3599" y="3678"/>
                      <a:pt x="3684" y="3683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089" name="Freeform 24">
                <a:extLst>
                  <a:ext uri="{FF2B5EF4-FFF2-40B4-BE49-F238E27FC236}">
                    <a16:creationId xmlns:a16="http://schemas.microsoft.com/office/drawing/2014/main" id="{3A3F4BE0-6B8A-537B-0A62-9418A6271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2271"/>
                <a:ext cx="2064" cy="1"/>
              </a:xfrm>
              <a:custGeom>
                <a:avLst/>
                <a:gdLst>
                  <a:gd name="T0" fmla="*/ 0 w 8135"/>
                  <a:gd name="T1" fmla="*/ 0 h 6"/>
                  <a:gd name="T2" fmla="*/ 2064 w 8135"/>
                  <a:gd name="T3" fmla="*/ 1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135" h="6">
                    <a:moveTo>
                      <a:pt x="0" y="0"/>
                    </a:moveTo>
                    <a:lnTo>
                      <a:pt x="8135" y="6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090" name="Oval 25">
                <a:extLst>
                  <a:ext uri="{FF2B5EF4-FFF2-40B4-BE49-F238E27FC236}">
                    <a16:creationId xmlns:a16="http://schemas.microsoft.com/office/drawing/2014/main" id="{0E2E1350-0D49-D799-83C3-BBE7FD524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0" y="2729"/>
                <a:ext cx="46" cy="44"/>
              </a:xfrm>
              <a:prstGeom prst="ellipse">
                <a:avLst/>
              </a:prstGeom>
              <a:noFill/>
              <a:ln w="11430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88091" name="Freeform 26">
                <a:extLst>
                  <a:ext uri="{FF2B5EF4-FFF2-40B4-BE49-F238E27FC236}">
                    <a16:creationId xmlns:a16="http://schemas.microsoft.com/office/drawing/2014/main" id="{013F9DDB-0DAC-B775-31F3-393402D9B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272"/>
                <a:ext cx="457" cy="483"/>
              </a:xfrm>
              <a:custGeom>
                <a:avLst/>
                <a:gdLst>
                  <a:gd name="T0" fmla="*/ 457 w 1803"/>
                  <a:gd name="T1" fmla="*/ 0 h 1989"/>
                  <a:gd name="T2" fmla="*/ 0 w 1803"/>
                  <a:gd name="T3" fmla="*/ 483 h 198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3" h="1989">
                    <a:moveTo>
                      <a:pt x="1803" y="0"/>
                    </a:moveTo>
                    <a:lnTo>
                      <a:pt x="0" y="1989"/>
                    </a:lnTo>
                  </a:path>
                </a:pathLst>
              </a:custGeom>
              <a:noFill/>
              <a:ln w="19050" cap="flat" cmpd="sng">
                <a:solidFill>
                  <a:srgbClr val="3399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092" name="Freeform 27">
                <a:extLst>
                  <a:ext uri="{FF2B5EF4-FFF2-40B4-BE49-F238E27FC236}">
                    <a16:creationId xmlns:a16="http://schemas.microsoft.com/office/drawing/2014/main" id="{84EA89D7-65AE-B466-47BC-0472D710D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2570"/>
                <a:ext cx="297" cy="94"/>
              </a:xfrm>
              <a:custGeom>
                <a:avLst/>
                <a:gdLst>
                  <a:gd name="T0" fmla="*/ 297 w 1173"/>
                  <a:gd name="T1" fmla="*/ 94 h 384"/>
                  <a:gd name="T2" fmla="*/ 139 w 1173"/>
                  <a:gd name="T3" fmla="*/ 68 h 384"/>
                  <a:gd name="T4" fmla="*/ 0 w 1173"/>
                  <a:gd name="T5" fmla="*/ 0 h 3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73" h="384">
                    <a:moveTo>
                      <a:pt x="1173" y="384"/>
                    </a:moveTo>
                    <a:cubicBezTo>
                      <a:pt x="1070" y="367"/>
                      <a:pt x="744" y="343"/>
                      <a:pt x="549" y="279"/>
                    </a:cubicBezTo>
                    <a:cubicBezTo>
                      <a:pt x="354" y="215"/>
                      <a:pt x="115" y="58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093" name="Freeform 28">
                <a:extLst>
                  <a:ext uri="{FF2B5EF4-FFF2-40B4-BE49-F238E27FC236}">
                    <a16:creationId xmlns:a16="http://schemas.microsoft.com/office/drawing/2014/main" id="{F7490F2A-D2FB-F843-1588-6289B4B2A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2272"/>
                <a:ext cx="1" cy="1088"/>
              </a:xfrm>
              <a:custGeom>
                <a:avLst/>
                <a:gdLst>
                  <a:gd name="T0" fmla="*/ 1 w 1"/>
                  <a:gd name="T1" fmla="*/ 0 h 4471"/>
                  <a:gd name="T2" fmla="*/ 0 w 1"/>
                  <a:gd name="T3" fmla="*/ 1088 h 447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4471">
                    <a:moveTo>
                      <a:pt x="1" y="0"/>
                    </a:moveTo>
                    <a:lnTo>
                      <a:pt x="0" y="4471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numero diapositiva 3">
            <a:extLst>
              <a:ext uri="{FF2B5EF4-FFF2-40B4-BE49-F238E27FC236}">
                <a16:creationId xmlns:a16="http://schemas.microsoft.com/office/drawing/2014/main" id="{E62542E9-C226-5DED-7ED7-F2C97208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3B0E66-A12E-4674-B834-E3C43803B6C2}" type="slidenum">
              <a:rPr lang="it-IT" altLang="it-IT" sz="1400"/>
              <a:pPr/>
              <a:t>8</a:t>
            </a:fld>
            <a:endParaRPr lang="it-IT" altLang="it-IT" sz="1400"/>
          </a:p>
        </p:txBody>
      </p:sp>
      <p:sp>
        <p:nvSpPr>
          <p:cNvPr id="89091" name="Text Box 2">
            <a:extLst>
              <a:ext uri="{FF2B5EF4-FFF2-40B4-BE49-F238E27FC236}">
                <a16:creationId xmlns:a16="http://schemas.microsoft.com/office/drawing/2014/main" id="{61DA5F3E-04D7-9357-D849-F442B8220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8077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3200" b="1" u="sng">
                <a:solidFill>
                  <a:srgbClr val="FF0000"/>
                </a:solidFill>
              </a:rPr>
              <a:t>Relazione sperimentale distanza-luminanza</a:t>
            </a:r>
          </a:p>
        </p:txBody>
      </p:sp>
      <p:sp>
        <p:nvSpPr>
          <p:cNvPr id="89092" name="Text Box 3">
            <a:extLst>
              <a:ext uri="{FF2B5EF4-FFF2-40B4-BE49-F238E27FC236}">
                <a16:creationId xmlns:a16="http://schemas.microsoft.com/office/drawing/2014/main" id="{2F055B7D-EA7C-C0BC-12DF-FCF00EA19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9916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89093" name="Text Box 4">
            <a:extLst>
              <a:ext uri="{FF2B5EF4-FFF2-40B4-BE49-F238E27FC236}">
                <a16:creationId xmlns:a16="http://schemas.microsoft.com/office/drawing/2014/main" id="{8C2A4CB2-C16D-4243-0D66-C1B876C5E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44196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89094" name="Text Box 5">
            <a:extLst>
              <a:ext uri="{FF2B5EF4-FFF2-40B4-BE49-F238E27FC236}">
                <a16:creationId xmlns:a16="http://schemas.microsoft.com/office/drawing/2014/main" id="{B46E3D8D-74C5-42AE-990E-A33A9BA4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84582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L’attenuazione a(d) è pari al coefficiente di trasmissione</a:t>
            </a:r>
          </a:p>
        </p:txBody>
      </p:sp>
      <p:sp>
        <p:nvSpPr>
          <p:cNvPr id="89095" name="Rectangle 6">
            <a:extLst>
              <a:ext uri="{FF2B5EF4-FFF2-40B4-BE49-F238E27FC236}">
                <a16:creationId xmlns:a16="http://schemas.microsoft.com/office/drawing/2014/main" id="{B521E77B-164F-31E8-CBAB-BBCC23FB9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89096" name="Object 7">
            <a:extLst>
              <a:ext uri="{FF2B5EF4-FFF2-40B4-BE49-F238E27FC236}">
                <a16:creationId xmlns:a16="http://schemas.microsoft.com/office/drawing/2014/main" id="{D88500AA-7BC7-A8C2-3F96-0DD9D69FB7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3800" y="533400"/>
          <a:ext cx="14478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" imgW="1434477" imgH="406224" progId="Equation.3">
                  <p:embed/>
                </p:oleObj>
              </mc:Choice>
              <mc:Fallback>
                <p:oleObj name="Equazione" r:id="rId2" imgW="1434477" imgH="406224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33400"/>
                        <a:ext cx="144780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7" name="Rectangle 8">
            <a:extLst>
              <a:ext uri="{FF2B5EF4-FFF2-40B4-BE49-F238E27FC236}">
                <a16:creationId xmlns:a16="http://schemas.microsoft.com/office/drawing/2014/main" id="{0C771E63-DBBD-4191-9561-6299BBC13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89916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3333FF"/>
                </a:solidFill>
              </a:rPr>
              <a:t>Sono state definite 3 equazioni perché i valori di luminanza del volto sono mediamente più alti di quelli del resto del corpo.</a:t>
            </a:r>
            <a:r>
              <a:rPr lang="it-IT" altLang="it-IT" b="1"/>
              <a:t> </a:t>
            </a:r>
          </a:p>
        </p:txBody>
      </p:sp>
      <p:graphicFrame>
        <p:nvGraphicFramePr>
          <p:cNvPr id="89098" name="Object 9">
            <a:extLst>
              <a:ext uri="{FF2B5EF4-FFF2-40B4-BE49-F238E27FC236}">
                <a16:creationId xmlns:a16="http://schemas.microsoft.com/office/drawing/2014/main" id="{DC67E666-1328-F10C-599D-F98ACEFFDA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2988" y="5257800"/>
          <a:ext cx="36020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5067300" imgH="723900" progId="Equation.3">
                  <p:embed/>
                </p:oleObj>
              </mc:Choice>
              <mc:Fallback>
                <p:oleObj name="Equazione" r:id="rId4" imgW="5067300" imgH="723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988" y="5257800"/>
                        <a:ext cx="3602037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9" name="Object 10">
            <a:extLst>
              <a:ext uri="{FF2B5EF4-FFF2-40B4-BE49-F238E27FC236}">
                <a16:creationId xmlns:a16="http://schemas.microsoft.com/office/drawing/2014/main" id="{D2928238-95E9-5A6C-87A0-5F7A91CF91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4575" y="5791200"/>
          <a:ext cx="35988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4991100" imgH="723900" progId="Equation.3">
                  <p:embed/>
                </p:oleObj>
              </mc:Choice>
              <mc:Fallback>
                <p:oleObj name="Equazione" r:id="rId6" imgW="4991100" imgH="7239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5" y="5791200"/>
                        <a:ext cx="3598863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0" name="Object 11">
            <a:extLst>
              <a:ext uri="{FF2B5EF4-FFF2-40B4-BE49-F238E27FC236}">
                <a16:creationId xmlns:a16="http://schemas.microsoft.com/office/drawing/2014/main" id="{E4B3F7EA-0A0C-C8C5-8924-7F7FE27732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4732338"/>
          <a:ext cx="360838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8" imgW="5003800" imgH="723900" progId="Equation.3">
                  <p:embed/>
                </p:oleObj>
              </mc:Choice>
              <mc:Fallback>
                <p:oleObj name="Equazione" r:id="rId8" imgW="5003800" imgH="7239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732338"/>
                        <a:ext cx="3608388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1" name="Rectangle 12">
            <a:extLst>
              <a:ext uri="{FF2B5EF4-FFF2-40B4-BE49-F238E27FC236}">
                <a16:creationId xmlns:a16="http://schemas.microsoft.com/office/drawing/2014/main" id="{610FC03E-6963-222F-3B4A-5A4EB7938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89102" name="Object 13">
            <a:extLst>
              <a:ext uri="{FF2B5EF4-FFF2-40B4-BE49-F238E27FC236}">
                <a16:creationId xmlns:a16="http://schemas.microsoft.com/office/drawing/2014/main" id="{340B7098-1E11-7A2C-172E-31947F922C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4114800"/>
          <a:ext cx="1371600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0" imgW="1981200" imgH="787400" progId="Equation.3">
                  <p:embed/>
                </p:oleObj>
              </mc:Choice>
              <mc:Fallback>
                <p:oleObj name="Equazione" r:id="rId10" imgW="1981200" imgH="787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114800"/>
                        <a:ext cx="1371600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3" name="Text Box 14">
            <a:extLst>
              <a:ext uri="{FF2B5EF4-FFF2-40B4-BE49-F238E27FC236}">
                <a16:creationId xmlns:a16="http://schemas.microsoft.com/office/drawing/2014/main" id="{428D7760-EAB1-84E2-447A-2BD3A249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6858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/>
              <a:t>Per comodità l’esponenziale è stata approssimata :</a:t>
            </a:r>
          </a:p>
        </p:txBody>
      </p:sp>
      <p:graphicFrame>
        <p:nvGraphicFramePr>
          <p:cNvPr id="89104" name="Object 15">
            <a:extLst>
              <a:ext uri="{FF2B5EF4-FFF2-40B4-BE49-F238E27FC236}">
                <a16:creationId xmlns:a16="http://schemas.microsoft.com/office/drawing/2014/main" id="{A17F644E-CF6C-5A2B-2189-768A7B05A0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4724400"/>
          <a:ext cx="24384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2" imgW="3441700" imgH="723900" progId="Equation.3">
                  <p:embed/>
                </p:oleObj>
              </mc:Choice>
              <mc:Fallback>
                <p:oleObj name="Equazione" r:id="rId12" imgW="3441700" imgH="7239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724400"/>
                        <a:ext cx="24384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5" name="Object 16">
            <a:extLst>
              <a:ext uri="{FF2B5EF4-FFF2-40B4-BE49-F238E27FC236}">
                <a16:creationId xmlns:a16="http://schemas.microsoft.com/office/drawing/2014/main" id="{EA1BF70C-D0AD-B238-B2D3-4BC79B9141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5200" y="5257800"/>
          <a:ext cx="231298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4" imgW="3467100" imgH="723900" progId="Equation.3">
                  <p:embed/>
                </p:oleObj>
              </mc:Choice>
              <mc:Fallback>
                <p:oleObj name="Equazione" r:id="rId14" imgW="3467100" imgH="7239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5257800"/>
                        <a:ext cx="2312988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6" name="Object 17">
            <a:extLst>
              <a:ext uri="{FF2B5EF4-FFF2-40B4-BE49-F238E27FC236}">
                <a16:creationId xmlns:a16="http://schemas.microsoft.com/office/drawing/2014/main" id="{89CDFCF3-390C-C8DA-E273-81DB57A042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0438" y="5791200"/>
          <a:ext cx="23193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6" imgW="3467100" imgH="723900" progId="Equation.3">
                  <p:embed/>
                </p:oleObj>
              </mc:Choice>
              <mc:Fallback>
                <p:oleObj name="Equazione" r:id="rId16" imgW="3467100" imgH="7239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438" y="5791200"/>
                        <a:ext cx="231933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7" name="Rectangle 18">
            <a:extLst>
              <a:ext uri="{FF2B5EF4-FFF2-40B4-BE49-F238E27FC236}">
                <a16:creationId xmlns:a16="http://schemas.microsoft.com/office/drawing/2014/main" id="{29661622-A840-117F-302D-7E0BDB011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48200"/>
            <a:ext cx="27432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40000"/>
              </a:lnSpc>
            </a:pPr>
            <a:r>
              <a:rPr lang="it-IT" altLang="it-IT" sz="700">
                <a:cs typeface="Times New Roman" panose="02020603050405020304" pitchFamily="18" charset="0"/>
              </a:rPr>
              <a:t> </a:t>
            </a:r>
            <a:r>
              <a:rPr lang="it-IT" altLang="it-IT" b="1">
                <a:cs typeface="Times New Roman" panose="02020603050405020304" pitchFamily="18" charset="0"/>
              </a:rPr>
              <a:t>Volto frontale:</a:t>
            </a:r>
            <a:r>
              <a:rPr lang="it-IT" altLang="it-IT"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40000"/>
              </a:lnSpc>
            </a:pPr>
            <a:r>
              <a:rPr lang="it-IT" altLang="it-IT" b="1">
                <a:cs typeface="Times New Roman" panose="02020603050405020304" pitchFamily="18" charset="0"/>
              </a:rPr>
              <a:t>Corpo frontale:</a:t>
            </a:r>
            <a:endParaRPr lang="it-IT" altLang="it-IT"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it-IT" altLang="it-IT" b="1">
                <a:cs typeface="Times New Roman" panose="02020603050405020304" pitchFamily="18" charset="0"/>
              </a:rPr>
              <a:t>Corpo dorsale:</a:t>
            </a:r>
            <a:endParaRPr lang="it-IT" altLang="it-IT"/>
          </a:p>
        </p:txBody>
      </p:sp>
      <p:graphicFrame>
        <p:nvGraphicFramePr>
          <p:cNvPr id="89108" name="Object 19">
            <a:extLst>
              <a:ext uri="{FF2B5EF4-FFF2-40B4-BE49-F238E27FC236}">
                <a16:creationId xmlns:a16="http://schemas.microsoft.com/office/drawing/2014/main" id="{28B667DA-59ED-1AC7-0BF3-18126B6438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838200"/>
          <a:ext cx="4267200" cy="249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18" imgW="9077712" imgH="3486432" progId="Excel.Chart.8">
                  <p:embed/>
                </p:oleObj>
              </mc:Choice>
              <mc:Fallback>
                <p:oleObj name="Grafico" r:id="rId18" imgW="9077712" imgH="3486432" progId="Excel.Chart.8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4267200" cy="249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9" name="Text Box 20">
            <a:extLst>
              <a:ext uri="{FF2B5EF4-FFF2-40B4-BE49-F238E27FC236}">
                <a16:creationId xmlns:a16="http://schemas.microsoft.com/office/drawing/2014/main" id="{DAD4171B-AD4D-4A8F-1706-3D4AD3BAE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371600"/>
            <a:ext cx="40386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Esponenziale volto : azzurro. Approssimazione volto: verde. Esponenziale corpo : blu scuro. Approssimazione corpo: rosso.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numero diapositiva 3">
            <a:extLst>
              <a:ext uri="{FF2B5EF4-FFF2-40B4-BE49-F238E27FC236}">
                <a16:creationId xmlns:a16="http://schemas.microsoft.com/office/drawing/2014/main" id="{6E518E45-9F21-9B7C-B3D3-21C17132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1486B4-0D0F-44F0-988B-12E0F37AB6B1}" type="slidenum">
              <a:rPr lang="it-IT" altLang="it-IT" sz="1400"/>
              <a:pPr/>
              <a:t>9</a:t>
            </a:fld>
            <a:endParaRPr lang="it-IT" altLang="it-IT" sz="1400"/>
          </a:p>
        </p:txBody>
      </p:sp>
      <p:pic>
        <p:nvPicPr>
          <p:cNvPr id="90115" name="Picture 2" descr="msotw9_temp0">
            <a:extLst>
              <a:ext uri="{FF2B5EF4-FFF2-40B4-BE49-F238E27FC236}">
                <a16:creationId xmlns:a16="http://schemas.microsoft.com/office/drawing/2014/main" id="{DDC1F7CD-FEDD-A47F-EB97-2431B94E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257968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>
            <a:extLst>
              <a:ext uri="{FF2B5EF4-FFF2-40B4-BE49-F238E27FC236}">
                <a16:creationId xmlns:a16="http://schemas.microsoft.com/office/drawing/2014/main" id="{FAD38437-CE2C-7EE9-0980-1BAE1A45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0"/>
            <a:ext cx="7712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3200" b="1" u="sng">
                <a:solidFill>
                  <a:srgbClr val="FF0000"/>
                </a:solidFill>
              </a:rPr>
              <a:t>Sviluppo delle procedure di calcolo</a:t>
            </a:r>
            <a:r>
              <a:rPr lang="it-IT" altLang="it-IT" sz="3200" b="1">
                <a:solidFill>
                  <a:srgbClr val="FF0000"/>
                </a:solidFill>
              </a:rPr>
              <a:t> </a:t>
            </a:r>
            <a:endParaRPr lang="it-IT" altLang="it-IT" sz="3200"/>
          </a:p>
        </p:txBody>
      </p:sp>
      <p:sp>
        <p:nvSpPr>
          <p:cNvPr id="90117" name="Text Box 4">
            <a:extLst>
              <a:ext uri="{FF2B5EF4-FFF2-40B4-BE49-F238E27FC236}">
                <a16:creationId xmlns:a16="http://schemas.microsoft.com/office/drawing/2014/main" id="{9BB7F8EC-CD46-8B06-2274-EFC647C6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16175"/>
            <a:ext cx="5943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b="1"/>
              <a:t>Poiché la radiazione emessa dal corpo (1) è irradiata in ogni direzione con la stessa intensità, si ottiene:    </a:t>
            </a:r>
            <a:r>
              <a:rPr lang="it-IT" altLang="it-IT" sz="2800" b="1" i="1">
                <a:latin typeface="GreekS" pitchFamily="2" charset="0"/>
              </a:rPr>
              <a:t>f</a:t>
            </a:r>
            <a:r>
              <a:rPr lang="it-IT" altLang="it-IT" sz="2800" b="1" i="1" baseline="-25000"/>
              <a:t>1</a:t>
            </a:r>
            <a:r>
              <a:rPr lang="it-IT" altLang="it-IT" sz="2800" b="1" i="1"/>
              <a:t>=0</a:t>
            </a:r>
            <a:r>
              <a:rPr lang="it-IT" altLang="it-IT" sz="2800" b="1" i="1">
                <a:cs typeface="Times New Roman" panose="02020603050405020304" pitchFamily="18" charset="0"/>
              </a:rPr>
              <a:t>→cos </a:t>
            </a:r>
            <a:r>
              <a:rPr lang="it-IT" altLang="it-IT" sz="2800" b="1" i="1">
                <a:latin typeface="GreekS" pitchFamily="2" charset="0"/>
              </a:rPr>
              <a:t>f</a:t>
            </a:r>
            <a:r>
              <a:rPr lang="it-IT" altLang="it-IT" sz="2800" b="1" i="1" baseline="-25000"/>
              <a:t>1</a:t>
            </a:r>
            <a:r>
              <a:rPr lang="it-IT" altLang="it-IT" sz="2800" b="1" i="1"/>
              <a:t>=1</a:t>
            </a:r>
            <a:r>
              <a:rPr lang="it-IT" altLang="it-IT" b="1" i="1"/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b="1"/>
              <a:t>La radiazione accumulata (R) in un punto del telo (A) è pari: </a:t>
            </a:r>
          </a:p>
        </p:txBody>
      </p:sp>
      <p:sp>
        <p:nvSpPr>
          <p:cNvPr id="90118" name="Rectangle 5">
            <a:extLst>
              <a:ext uri="{FF2B5EF4-FFF2-40B4-BE49-F238E27FC236}">
                <a16:creationId xmlns:a16="http://schemas.microsoft.com/office/drawing/2014/main" id="{FB31356A-1797-404D-0FEA-4B638EA84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300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90119" name="Rectangle 6">
            <a:extLst>
              <a:ext uri="{FF2B5EF4-FFF2-40B4-BE49-F238E27FC236}">
                <a16:creationId xmlns:a16="http://schemas.microsoft.com/office/drawing/2014/main" id="{5BE696C9-E994-0733-8319-572F8F38B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300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90120" name="Object 7">
            <a:extLst>
              <a:ext uri="{FF2B5EF4-FFF2-40B4-BE49-F238E27FC236}">
                <a16:creationId xmlns:a16="http://schemas.microsoft.com/office/drawing/2014/main" id="{7CA287F0-EB05-B9BA-B616-560566D5D6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4343400"/>
          <a:ext cx="6689725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3187700" imgH="482600" progId="Equation.3">
                  <p:embed/>
                </p:oleObj>
              </mc:Choice>
              <mc:Fallback>
                <p:oleObj name="Equazione" r:id="rId3" imgW="31877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43400"/>
                        <a:ext cx="6689725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1" name="Text Box 8">
            <a:extLst>
              <a:ext uri="{FF2B5EF4-FFF2-40B4-BE49-F238E27FC236}">
                <a16:creationId xmlns:a16="http://schemas.microsoft.com/office/drawing/2014/main" id="{C0B05462-3BDA-E1E9-BABD-AED2F2726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8763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it-IT" altLang="it-IT" b="1"/>
              <a:t>Dalla radiazione accumulata (R) sono stati ricavati i valori della luminanza attraverso una proporzione:</a:t>
            </a:r>
            <a:r>
              <a:rPr lang="it-IT" altLang="it-IT"/>
              <a:t>     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it-IT" altLang="it-IT" b="1" i="1"/>
              <a:t>                                </a:t>
            </a:r>
            <a:r>
              <a:rPr lang="it-IT" altLang="it-IT" b="1" i="1">
                <a:solidFill>
                  <a:srgbClr val="3333FF"/>
                </a:solidFill>
              </a:rPr>
              <a:t>Luminanza</a:t>
            </a:r>
            <a:r>
              <a:rPr lang="it-IT" altLang="it-IT" sz="2800" b="1" i="1">
                <a:solidFill>
                  <a:srgbClr val="3333FF"/>
                </a:solidFill>
              </a:rPr>
              <a:t>=255</a:t>
            </a:r>
            <a:r>
              <a:rPr lang="it-IT" altLang="it-IT" sz="2800" b="1" i="1">
                <a:solidFill>
                  <a:srgbClr val="3333FF"/>
                </a:solidFill>
                <a:cs typeface="Times New Roman" panose="02020603050405020304" pitchFamily="18" charset="0"/>
              </a:rPr>
              <a:t>·</a:t>
            </a:r>
            <a:r>
              <a:rPr lang="it-IT" altLang="it-IT" sz="2800" b="1" i="1">
                <a:solidFill>
                  <a:srgbClr val="3333FF"/>
                </a:solidFill>
              </a:rPr>
              <a:t>R/R</a:t>
            </a:r>
            <a:r>
              <a:rPr lang="it-IT" altLang="it-IT" sz="2800" b="1" i="1" baseline="-25000">
                <a:solidFill>
                  <a:srgbClr val="3333FF"/>
                </a:solidFill>
              </a:rPr>
              <a:t>max</a:t>
            </a:r>
          </a:p>
        </p:txBody>
      </p:sp>
      <p:sp>
        <p:nvSpPr>
          <p:cNvPr id="90122" name="Text Box 9">
            <a:extLst>
              <a:ext uri="{FF2B5EF4-FFF2-40B4-BE49-F238E27FC236}">
                <a16:creationId xmlns:a16="http://schemas.microsoft.com/office/drawing/2014/main" id="{D0BDC433-3EA8-8AD4-0CE7-323DA4875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57200"/>
            <a:ext cx="22098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      A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   d  </a:t>
            </a:r>
            <a:r>
              <a:rPr lang="it-IT" altLang="it-IT" sz="1800">
                <a:latin typeface="GreekS" pitchFamily="2" charset="0"/>
              </a:rPr>
              <a:t>f</a:t>
            </a:r>
            <a:r>
              <a:rPr lang="it-IT" altLang="it-IT" sz="1800" baseline="-25000"/>
              <a:t>2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      1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            N</a:t>
            </a:r>
            <a:r>
              <a:rPr lang="it-IT" altLang="it-IT" baseline="-25000"/>
              <a:t>2</a:t>
            </a:r>
          </a:p>
        </p:txBody>
      </p:sp>
      <p:grpSp>
        <p:nvGrpSpPr>
          <p:cNvPr id="90123" name="Group 10">
            <a:extLst>
              <a:ext uri="{FF2B5EF4-FFF2-40B4-BE49-F238E27FC236}">
                <a16:creationId xmlns:a16="http://schemas.microsoft.com/office/drawing/2014/main" id="{B8A90AD6-4E6A-0ECC-690B-8B73474911A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685800"/>
            <a:ext cx="3276600" cy="1905000"/>
            <a:chOff x="2736" y="432"/>
            <a:chExt cx="2064" cy="1200"/>
          </a:xfrm>
        </p:grpSpPr>
        <p:grpSp>
          <p:nvGrpSpPr>
            <p:cNvPr id="90136" name="Group 11">
              <a:extLst>
                <a:ext uri="{FF2B5EF4-FFF2-40B4-BE49-F238E27FC236}">
                  <a16:creationId xmlns:a16="http://schemas.microsoft.com/office/drawing/2014/main" id="{890BAEA7-1EAC-DA24-E6FC-13F76BBEC7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791"/>
              <a:ext cx="400" cy="409"/>
              <a:chOff x="3936" y="2231"/>
              <a:chExt cx="400" cy="409"/>
            </a:xfrm>
          </p:grpSpPr>
          <p:sp>
            <p:nvSpPr>
              <p:cNvPr id="90146" name="Line 12">
                <a:extLst>
                  <a:ext uri="{FF2B5EF4-FFF2-40B4-BE49-F238E27FC236}">
                    <a16:creationId xmlns:a16="http://schemas.microsoft.com/office/drawing/2014/main" id="{E8E397EF-D10A-2EF5-BC92-4F67CDF2F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84" y="2304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147" name="Line 13">
                <a:extLst>
                  <a:ext uri="{FF2B5EF4-FFF2-40B4-BE49-F238E27FC236}">
                    <a16:creationId xmlns:a16="http://schemas.microsoft.com/office/drawing/2014/main" id="{3E64F069-474C-6047-7DA5-F047A5C18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2496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148" name="Line 14">
                <a:extLst>
                  <a:ext uri="{FF2B5EF4-FFF2-40B4-BE49-F238E27FC236}">
                    <a16:creationId xmlns:a16="http://schemas.microsoft.com/office/drawing/2014/main" id="{C4B3B2C1-CDCC-F331-06D1-4EAFE862E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36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149" name="Line 15">
                <a:extLst>
                  <a:ext uri="{FF2B5EF4-FFF2-40B4-BE49-F238E27FC236}">
                    <a16:creationId xmlns:a16="http://schemas.microsoft.com/office/drawing/2014/main" id="{5076720A-BB49-C826-87C1-3AFD485C4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2496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150" name="Line 16">
                <a:extLst>
                  <a:ext uri="{FF2B5EF4-FFF2-40B4-BE49-F238E27FC236}">
                    <a16:creationId xmlns:a16="http://schemas.microsoft.com/office/drawing/2014/main" id="{4C98BA5C-6A4E-E708-F866-BEC406DB5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49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151" name="Freeform 17">
                <a:extLst>
                  <a:ext uri="{FF2B5EF4-FFF2-40B4-BE49-F238E27FC236}">
                    <a16:creationId xmlns:a16="http://schemas.microsoft.com/office/drawing/2014/main" id="{364226A2-3D09-E6C1-3C0E-68F1843C1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231"/>
                <a:ext cx="5" cy="169"/>
              </a:xfrm>
              <a:custGeom>
                <a:avLst/>
                <a:gdLst>
                  <a:gd name="T0" fmla="*/ 0 w 5"/>
                  <a:gd name="T1" fmla="*/ 169 h 169"/>
                  <a:gd name="T2" fmla="*/ 5 w 5"/>
                  <a:gd name="T3" fmla="*/ 0 h 1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169">
                    <a:moveTo>
                      <a:pt x="0" y="169"/>
                    </a:moveTo>
                    <a:lnTo>
                      <a:pt x="5" y="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152" name="Freeform 18">
                <a:extLst>
                  <a:ext uri="{FF2B5EF4-FFF2-40B4-BE49-F238E27FC236}">
                    <a16:creationId xmlns:a16="http://schemas.microsoft.com/office/drawing/2014/main" id="{2BFA222B-F0F6-B8DC-C313-5CDE3F5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" y="2448"/>
                <a:ext cx="160" cy="1"/>
              </a:xfrm>
              <a:custGeom>
                <a:avLst/>
                <a:gdLst>
                  <a:gd name="T0" fmla="*/ 0 w 160"/>
                  <a:gd name="T1" fmla="*/ 0 h 1"/>
                  <a:gd name="T2" fmla="*/ 160 w 160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0" h="1">
                    <a:moveTo>
                      <a:pt x="0" y="0"/>
                    </a:moveTo>
                    <a:lnTo>
                      <a:pt x="16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153" name="Line 19">
                <a:extLst>
                  <a:ext uri="{FF2B5EF4-FFF2-40B4-BE49-F238E27FC236}">
                    <a16:creationId xmlns:a16="http://schemas.microsoft.com/office/drawing/2014/main" id="{60832E3D-ABD3-C042-6DE2-EFA1F64E3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6" y="2304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bIns="0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90137" name="Freeform 20">
              <a:extLst>
                <a:ext uri="{FF2B5EF4-FFF2-40B4-BE49-F238E27FC236}">
                  <a16:creationId xmlns:a16="http://schemas.microsoft.com/office/drawing/2014/main" id="{F2C86A74-A327-8124-0C1E-3C6559AF9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432"/>
              <a:ext cx="0" cy="1069"/>
            </a:xfrm>
            <a:custGeom>
              <a:avLst/>
              <a:gdLst>
                <a:gd name="T0" fmla="*/ 0 w 1"/>
                <a:gd name="T1" fmla="*/ 0 h 4395"/>
                <a:gd name="T2" fmla="*/ 0 w 1"/>
                <a:gd name="T3" fmla="*/ 1069 h 43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4395">
                  <a:moveTo>
                    <a:pt x="0" y="0"/>
                  </a:moveTo>
                  <a:lnTo>
                    <a:pt x="0" y="4395"/>
                  </a:ln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8" name="Oval 21">
              <a:extLst>
                <a:ext uri="{FF2B5EF4-FFF2-40B4-BE49-F238E27FC236}">
                  <a16:creationId xmlns:a16="http://schemas.microsoft.com/office/drawing/2014/main" id="{DACE7504-CEC0-9B96-FF2A-65EE9183B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520"/>
              <a:ext cx="45" cy="44"/>
            </a:xfrm>
            <a:prstGeom prst="ellipse">
              <a:avLst/>
            </a:prstGeom>
            <a:noFill/>
            <a:ln w="1143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0139" name="Freeform 22">
              <a:extLst>
                <a:ext uri="{FF2B5EF4-FFF2-40B4-BE49-F238E27FC236}">
                  <a16:creationId xmlns:a16="http://schemas.microsoft.com/office/drawing/2014/main" id="{14F1C1C4-E585-9DBE-FF04-DD16EC1BF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" y="542"/>
              <a:ext cx="893" cy="898"/>
            </a:xfrm>
            <a:custGeom>
              <a:avLst/>
              <a:gdLst>
                <a:gd name="T0" fmla="*/ 888 w 3518"/>
                <a:gd name="T1" fmla="*/ 0 h 3691"/>
                <a:gd name="T2" fmla="*/ 885 w 3518"/>
                <a:gd name="T3" fmla="*/ 71 h 3691"/>
                <a:gd name="T4" fmla="*/ 839 w 3518"/>
                <a:gd name="T5" fmla="*/ 286 h 3691"/>
                <a:gd name="T6" fmla="*/ 773 w 3518"/>
                <a:gd name="T7" fmla="*/ 436 h 3691"/>
                <a:gd name="T8" fmla="*/ 656 w 3518"/>
                <a:gd name="T9" fmla="*/ 596 h 3691"/>
                <a:gd name="T10" fmla="*/ 496 w 3518"/>
                <a:gd name="T11" fmla="*/ 727 h 3691"/>
                <a:gd name="T12" fmla="*/ 311 w 3518"/>
                <a:gd name="T13" fmla="*/ 833 h 3691"/>
                <a:gd name="T14" fmla="*/ 127 w 3518"/>
                <a:gd name="T15" fmla="*/ 887 h 3691"/>
                <a:gd name="T16" fmla="*/ 0 w 3518"/>
                <a:gd name="T17" fmla="*/ 896 h 36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18" h="3691">
                  <a:moveTo>
                    <a:pt x="3498" y="0"/>
                  </a:moveTo>
                  <a:cubicBezTo>
                    <a:pt x="3496" y="49"/>
                    <a:pt x="3518" y="97"/>
                    <a:pt x="3486" y="293"/>
                  </a:cubicBezTo>
                  <a:cubicBezTo>
                    <a:pt x="3454" y="489"/>
                    <a:pt x="3380" y="925"/>
                    <a:pt x="3307" y="1175"/>
                  </a:cubicBezTo>
                  <a:cubicBezTo>
                    <a:pt x="3234" y="1425"/>
                    <a:pt x="3167" y="1582"/>
                    <a:pt x="3046" y="1794"/>
                  </a:cubicBezTo>
                  <a:cubicBezTo>
                    <a:pt x="2926" y="2006"/>
                    <a:pt x="2767" y="2250"/>
                    <a:pt x="2585" y="2448"/>
                  </a:cubicBezTo>
                  <a:cubicBezTo>
                    <a:pt x="2403" y="2646"/>
                    <a:pt x="2179" y="2827"/>
                    <a:pt x="1953" y="2989"/>
                  </a:cubicBezTo>
                  <a:cubicBezTo>
                    <a:pt x="1728" y="3151"/>
                    <a:pt x="1469" y="3312"/>
                    <a:pt x="1227" y="3422"/>
                  </a:cubicBezTo>
                  <a:cubicBezTo>
                    <a:pt x="985" y="3532"/>
                    <a:pt x="706" y="3603"/>
                    <a:pt x="501" y="3647"/>
                  </a:cubicBezTo>
                  <a:cubicBezTo>
                    <a:pt x="296" y="3691"/>
                    <a:pt x="104" y="3676"/>
                    <a:pt x="0" y="368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40" name="Freeform 23">
              <a:extLst>
                <a:ext uri="{FF2B5EF4-FFF2-40B4-BE49-F238E27FC236}">
                  <a16:creationId xmlns:a16="http://schemas.microsoft.com/office/drawing/2014/main" id="{322DEAC3-EA1B-D969-061F-39304EF90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542"/>
              <a:ext cx="935" cy="898"/>
            </a:xfrm>
            <a:custGeom>
              <a:avLst/>
              <a:gdLst>
                <a:gd name="T0" fmla="*/ 0 w 3684"/>
                <a:gd name="T1" fmla="*/ 0 h 3691"/>
                <a:gd name="T2" fmla="*/ 9 w 3684"/>
                <a:gd name="T3" fmla="*/ 126 h 3691"/>
                <a:gd name="T4" fmla="*/ 55 w 3684"/>
                <a:gd name="T5" fmla="*/ 286 h 3691"/>
                <a:gd name="T6" fmla="*/ 127 w 3684"/>
                <a:gd name="T7" fmla="*/ 437 h 3691"/>
                <a:gd name="T8" fmla="*/ 249 w 3684"/>
                <a:gd name="T9" fmla="*/ 594 h 3691"/>
                <a:gd name="T10" fmla="*/ 439 w 3684"/>
                <a:gd name="T11" fmla="*/ 745 h 3691"/>
                <a:gd name="T12" fmla="*/ 661 w 3684"/>
                <a:gd name="T13" fmla="*/ 848 h 3691"/>
                <a:gd name="T14" fmla="*/ 831 w 3684"/>
                <a:gd name="T15" fmla="*/ 890 h 3691"/>
                <a:gd name="T16" fmla="*/ 935 w 3684"/>
                <a:gd name="T17" fmla="*/ 896 h 36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84" h="3691">
                  <a:moveTo>
                    <a:pt x="0" y="0"/>
                  </a:moveTo>
                  <a:cubicBezTo>
                    <a:pt x="6" y="86"/>
                    <a:pt x="1" y="321"/>
                    <a:pt x="37" y="517"/>
                  </a:cubicBezTo>
                  <a:cubicBezTo>
                    <a:pt x="73" y="713"/>
                    <a:pt x="137" y="964"/>
                    <a:pt x="215" y="1177"/>
                  </a:cubicBezTo>
                  <a:cubicBezTo>
                    <a:pt x="293" y="1391"/>
                    <a:pt x="372" y="1584"/>
                    <a:pt x="500" y="1796"/>
                  </a:cubicBezTo>
                  <a:cubicBezTo>
                    <a:pt x="628" y="2007"/>
                    <a:pt x="775" y="2231"/>
                    <a:pt x="981" y="2442"/>
                  </a:cubicBezTo>
                  <a:cubicBezTo>
                    <a:pt x="1187" y="2654"/>
                    <a:pt x="1458" y="2890"/>
                    <a:pt x="1730" y="3064"/>
                  </a:cubicBezTo>
                  <a:cubicBezTo>
                    <a:pt x="2001" y="3238"/>
                    <a:pt x="2348" y="3387"/>
                    <a:pt x="2604" y="3487"/>
                  </a:cubicBezTo>
                  <a:cubicBezTo>
                    <a:pt x="2861" y="3584"/>
                    <a:pt x="3095" y="3625"/>
                    <a:pt x="3275" y="3658"/>
                  </a:cubicBezTo>
                  <a:cubicBezTo>
                    <a:pt x="3455" y="3691"/>
                    <a:pt x="3599" y="3678"/>
                    <a:pt x="3684" y="368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41" name="Freeform 24">
              <a:extLst>
                <a:ext uri="{FF2B5EF4-FFF2-40B4-BE49-F238E27FC236}">
                  <a16:creationId xmlns:a16="http://schemas.microsoft.com/office/drawing/2014/main" id="{6AB2931A-272F-3478-86DB-BEC5575DC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543"/>
              <a:ext cx="2064" cy="1"/>
            </a:xfrm>
            <a:custGeom>
              <a:avLst/>
              <a:gdLst>
                <a:gd name="T0" fmla="*/ 0 w 8135"/>
                <a:gd name="T1" fmla="*/ 0 h 6"/>
                <a:gd name="T2" fmla="*/ 2064 w 8135"/>
                <a:gd name="T3" fmla="*/ 1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135" h="6">
                  <a:moveTo>
                    <a:pt x="0" y="0"/>
                  </a:moveTo>
                  <a:lnTo>
                    <a:pt x="8135" y="6"/>
                  </a:ln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42" name="Oval 25">
              <a:extLst>
                <a:ext uri="{FF2B5EF4-FFF2-40B4-BE49-F238E27FC236}">
                  <a16:creationId xmlns:a16="http://schemas.microsoft.com/office/drawing/2014/main" id="{ACAF0429-ACD5-A04B-2E12-20AF0E097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" y="1001"/>
              <a:ext cx="46" cy="44"/>
            </a:xfrm>
            <a:prstGeom prst="ellipse">
              <a:avLst/>
            </a:prstGeom>
            <a:noFill/>
            <a:ln w="1143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0143" name="Freeform 26">
              <a:extLst>
                <a:ext uri="{FF2B5EF4-FFF2-40B4-BE49-F238E27FC236}">
                  <a16:creationId xmlns:a16="http://schemas.microsoft.com/office/drawing/2014/main" id="{A763A25E-73E8-AADC-5B7D-DA0D09372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544"/>
              <a:ext cx="457" cy="483"/>
            </a:xfrm>
            <a:custGeom>
              <a:avLst/>
              <a:gdLst>
                <a:gd name="T0" fmla="*/ 457 w 1803"/>
                <a:gd name="T1" fmla="*/ 0 h 1989"/>
                <a:gd name="T2" fmla="*/ 0 w 1803"/>
                <a:gd name="T3" fmla="*/ 483 h 198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03" h="1989">
                  <a:moveTo>
                    <a:pt x="1803" y="0"/>
                  </a:moveTo>
                  <a:lnTo>
                    <a:pt x="0" y="1989"/>
                  </a:lnTo>
                </a:path>
              </a:pathLst>
            </a:custGeom>
            <a:noFill/>
            <a:ln w="19050" cap="flat" cmpd="sng">
              <a:solidFill>
                <a:srgbClr val="3399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44" name="Freeform 27">
              <a:extLst>
                <a:ext uri="{FF2B5EF4-FFF2-40B4-BE49-F238E27FC236}">
                  <a16:creationId xmlns:a16="http://schemas.microsoft.com/office/drawing/2014/main" id="{7A1C1302-491E-C855-B5D1-98A0E24AF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842"/>
              <a:ext cx="297" cy="94"/>
            </a:xfrm>
            <a:custGeom>
              <a:avLst/>
              <a:gdLst>
                <a:gd name="T0" fmla="*/ 297 w 1173"/>
                <a:gd name="T1" fmla="*/ 94 h 384"/>
                <a:gd name="T2" fmla="*/ 139 w 1173"/>
                <a:gd name="T3" fmla="*/ 68 h 384"/>
                <a:gd name="T4" fmla="*/ 0 w 1173"/>
                <a:gd name="T5" fmla="*/ 0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3" h="384">
                  <a:moveTo>
                    <a:pt x="1173" y="384"/>
                  </a:moveTo>
                  <a:cubicBezTo>
                    <a:pt x="1070" y="367"/>
                    <a:pt x="744" y="343"/>
                    <a:pt x="549" y="279"/>
                  </a:cubicBezTo>
                  <a:cubicBezTo>
                    <a:pt x="354" y="215"/>
                    <a:pt x="115" y="5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45" name="Freeform 28">
              <a:extLst>
                <a:ext uri="{FF2B5EF4-FFF2-40B4-BE49-F238E27FC236}">
                  <a16:creationId xmlns:a16="http://schemas.microsoft.com/office/drawing/2014/main" id="{B5DA63F5-BAD1-A969-91C1-A2B5BFC6F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544"/>
              <a:ext cx="1" cy="1088"/>
            </a:xfrm>
            <a:custGeom>
              <a:avLst/>
              <a:gdLst>
                <a:gd name="T0" fmla="*/ 1 w 1"/>
                <a:gd name="T1" fmla="*/ 0 h 4471"/>
                <a:gd name="T2" fmla="*/ 0 w 1"/>
                <a:gd name="T3" fmla="*/ 1088 h 447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4471">
                  <a:moveTo>
                    <a:pt x="1" y="0"/>
                  </a:moveTo>
                  <a:lnTo>
                    <a:pt x="0" y="4471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0124" name="Group 29">
            <a:extLst>
              <a:ext uri="{FF2B5EF4-FFF2-40B4-BE49-F238E27FC236}">
                <a16:creationId xmlns:a16="http://schemas.microsoft.com/office/drawing/2014/main" id="{8061E1AD-EDAF-03CF-A1A7-74E987A51ED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711200"/>
            <a:ext cx="1790700" cy="1422400"/>
            <a:chOff x="720" y="448"/>
            <a:chExt cx="1128" cy="896"/>
          </a:xfrm>
        </p:grpSpPr>
        <p:sp>
          <p:nvSpPr>
            <p:cNvPr id="90125" name="Freeform 30">
              <a:extLst>
                <a:ext uri="{FF2B5EF4-FFF2-40B4-BE49-F238E27FC236}">
                  <a16:creationId xmlns:a16="http://schemas.microsoft.com/office/drawing/2014/main" id="{91782A19-98E0-951B-C672-5D9FB7F3D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598"/>
              <a:ext cx="761" cy="365"/>
            </a:xfrm>
            <a:custGeom>
              <a:avLst/>
              <a:gdLst>
                <a:gd name="T0" fmla="*/ 761 w 1552"/>
                <a:gd name="T1" fmla="*/ 24 h 781"/>
                <a:gd name="T2" fmla="*/ 596 w 1552"/>
                <a:gd name="T3" fmla="*/ 19 h 781"/>
                <a:gd name="T4" fmla="*/ 331 w 1552"/>
                <a:gd name="T5" fmla="*/ 110 h 781"/>
                <a:gd name="T6" fmla="*/ 117 w 1552"/>
                <a:gd name="T7" fmla="*/ 244 h 781"/>
                <a:gd name="T8" fmla="*/ 33 w 1552"/>
                <a:gd name="T9" fmla="*/ 358 h 781"/>
                <a:gd name="T10" fmla="*/ 316 w 1552"/>
                <a:gd name="T11" fmla="*/ 290 h 781"/>
                <a:gd name="T12" fmla="*/ 596 w 1552"/>
                <a:gd name="T13" fmla="*/ 162 h 781"/>
                <a:gd name="T14" fmla="*/ 761 w 1552"/>
                <a:gd name="T15" fmla="*/ 24 h 7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52" h="781">
                  <a:moveTo>
                    <a:pt x="1552" y="51"/>
                  </a:moveTo>
                  <a:cubicBezTo>
                    <a:pt x="1552" y="0"/>
                    <a:pt x="1362" y="10"/>
                    <a:pt x="1216" y="41"/>
                  </a:cubicBezTo>
                  <a:cubicBezTo>
                    <a:pt x="1070" y="72"/>
                    <a:pt x="839" y="155"/>
                    <a:pt x="676" y="235"/>
                  </a:cubicBezTo>
                  <a:cubicBezTo>
                    <a:pt x="512" y="315"/>
                    <a:pt x="339" y="434"/>
                    <a:pt x="238" y="523"/>
                  </a:cubicBezTo>
                  <a:cubicBezTo>
                    <a:pt x="136" y="611"/>
                    <a:pt x="0" y="748"/>
                    <a:pt x="68" y="765"/>
                  </a:cubicBezTo>
                  <a:cubicBezTo>
                    <a:pt x="135" y="781"/>
                    <a:pt x="452" y="690"/>
                    <a:pt x="644" y="621"/>
                  </a:cubicBezTo>
                  <a:cubicBezTo>
                    <a:pt x="835" y="551"/>
                    <a:pt x="1065" y="442"/>
                    <a:pt x="1216" y="347"/>
                  </a:cubicBezTo>
                  <a:cubicBezTo>
                    <a:pt x="1367" y="252"/>
                    <a:pt x="1552" y="102"/>
                    <a:pt x="1552" y="51"/>
                  </a:cubicBezTo>
                  <a:close/>
                </a:path>
              </a:pathLst>
            </a:custGeom>
            <a:solidFill>
              <a:srgbClr val="993300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0126" name="Freeform 31">
              <a:extLst>
                <a:ext uri="{FF2B5EF4-FFF2-40B4-BE49-F238E27FC236}">
                  <a16:creationId xmlns:a16="http://schemas.microsoft.com/office/drawing/2014/main" id="{1948B0CE-82A1-094F-2B38-09F98EBE3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" y="621"/>
              <a:ext cx="776" cy="516"/>
            </a:xfrm>
            <a:custGeom>
              <a:avLst/>
              <a:gdLst>
                <a:gd name="T0" fmla="*/ 738 w 1582"/>
                <a:gd name="T1" fmla="*/ 7 h 1104"/>
                <a:gd name="T2" fmla="*/ 644 w 1582"/>
                <a:gd name="T3" fmla="*/ 93 h 1104"/>
                <a:gd name="T4" fmla="*/ 522 w 1582"/>
                <a:gd name="T5" fmla="*/ 165 h 1104"/>
                <a:gd name="T6" fmla="*/ 358 w 1582"/>
                <a:gd name="T7" fmla="*/ 239 h 1104"/>
                <a:gd name="T8" fmla="*/ 216 w 1582"/>
                <a:gd name="T9" fmla="*/ 288 h 1104"/>
                <a:gd name="T10" fmla="*/ 52 w 1582"/>
                <a:gd name="T11" fmla="*/ 325 h 1104"/>
                <a:gd name="T12" fmla="*/ 0 w 1582"/>
                <a:gd name="T13" fmla="*/ 333 h 1104"/>
                <a:gd name="T14" fmla="*/ 48 w 1582"/>
                <a:gd name="T15" fmla="*/ 393 h 1104"/>
                <a:gd name="T16" fmla="*/ 118 w 1582"/>
                <a:gd name="T17" fmla="*/ 446 h 1104"/>
                <a:gd name="T18" fmla="*/ 175 w 1582"/>
                <a:gd name="T19" fmla="*/ 477 h 1104"/>
                <a:gd name="T20" fmla="*/ 272 w 1582"/>
                <a:gd name="T21" fmla="*/ 509 h 1104"/>
                <a:gd name="T22" fmla="*/ 353 w 1582"/>
                <a:gd name="T23" fmla="*/ 516 h 1104"/>
                <a:gd name="T24" fmla="*/ 436 w 1582"/>
                <a:gd name="T25" fmla="*/ 510 h 1104"/>
                <a:gd name="T26" fmla="*/ 500 w 1582"/>
                <a:gd name="T27" fmla="*/ 494 h 1104"/>
                <a:gd name="T28" fmla="*/ 574 w 1582"/>
                <a:gd name="T29" fmla="*/ 463 h 1104"/>
                <a:gd name="T30" fmla="*/ 634 w 1582"/>
                <a:gd name="T31" fmla="*/ 422 h 1104"/>
                <a:gd name="T32" fmla="*/ 683 w 1582"/>
                <a:gd name="T33" fmla="*/ 377 h 1104"/>
                <a:gd name="T34" fmla="*/ 737 w 1582"/>
                <a:gd name="T35" fmla="*/ 297 h 1104"/>
                <a:gd name="T36" fmla="*/ 771 w 1582"/>
                <a:gd name="T37" fmla="*/ 203 h 1104"/>
                <a:gd name="T38" fmla="*/ 766 w 1582"/>
                <a:gd name="T39" fmla="*/ 82 h 1104"/>
                <a:gd name="T40" fmla="*/ 742 w 1582"/>
                <a:gd name="T41" fmla="*/ 0 h 1104"/>
                <a:gd name="T42" fmla="*/ 738 w 1582"/>
                <a:gd name="T43" fmla="*/ 7 h 110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82" h="1104">
                  <a:moveTo>
                    <a:pt x="1505" y="16"/>
                  </a:moveTo>
                  <a:cubicBezTo>
                    <a:pt x="1473" y="47"/>
                    <a:pt x="1386" y="144"/>
                    <a:pt x="1313" y="200"/>
                  </a:cubicBezTo>
                  <a:cubicBezTo>
                    <a:pt x="1240" y="256"/>
                    <a:pt x="1162" y="300"/>
                    <a:pt x="1065" y="352"/>
                  </a:cubicBezTo>
                  <a:cubicBezTo>
                    <a:pt x="968" y="404"/>
                    <a:pt x="833" y="468"/>
                    <a:pt x="729" y="512"/>
                  </a:cubicBezTo>
                  <a:cubicBezTo>
                    <a:pt x="625" y="556"/>
                    <a:pt x="545" y="585"/>
                    <a:pt x="441" y="616"/>
                  </a:cubicBezTo>
                  <a:cubicBezTo>
                    <a:pt x="337" y="647"/>
                    <a:pt x="178" y="680"/>
                    <a:pt x="105" y="696"/>
                  </a:cubicBezTo>
                  <a:cubicBezTo>
                    <a:pt x="32" y="712"/>
                    <a:pt x="2" y="688"/>
                    <a:pt x="1" y="712"/>
                  </a:cubicBezTo>
                  <a:cubicBezTo>
                    <a:pt x="0" y="736"/>
                    <a:pt x="57" y="800"/>
                    <a:pt x="97" y="840"/>
                  </a:cubicBezTo>
                  <a:cubicBezTo>
                    <a:pt x="137" y="880"/>
                    <a:pt x="197" y="924"/>
                    <a:pt x="240" y="954"/>
                  </a:cubicBezTo>
                  <a:cubicBezTo>
                    <a:pt x="283" y="984"/>
                    <a:pt x="305" y="997"/>
                    <a:pt x="357" y="1020"/>
                  </a:cubicBezTo>
                  <a:cubicBezTo>
                    <a:pt x="410" y="1042"/>
                    <a:pt x="495" y="1074"/>
                    <a:pt x="555" y="1088"/>
                  </a:cubicBezTo>
                  <a:cubicBezTo>
                    <a:pt x="616" y="1102"/>
                    <a:pt x="665" y="1103"/>
                    <a:pt x="720" y="1104"/>
                  </a:cubicBezTo>
                  <a:cubicBezTo>
                    <a:pt x="776" y="1104"/>
                    <a:pt x="838" y="1100"/>
                    <a:pt x="888" y="1092"/>
                  </a:cubicBezTo>
                  <a:cubicBezTo>
                    <a:pt x="938" y="1084"/>
                    <a:pt x="973" y="1072"/>
                    <a:pt x="1020" y="1056"/>
                  </a:cubicBezTo>
                  <a:cubicBezTo>
                    <a:pt x="1067" y="1039"/>
                    <a:pt x="1125" y="1015"/>
                    <a:pt x="1170" y="990"/>
                  </a:cubicBezTo>
                  <a:cubicBezTo>
                    <a:pt x="1216" y="964"/>
                    <a:pt x="1257" y="933"/>
                    <a:pt x="1293" y="902"/>
                  </a:cubicBezTo>
                  <a:cubicBezTo>
                    <a:pt x="1330" y="872"/>
                    <a:pt x="1357" y="851"/>
                    <a:pt x="1392" y="807"/>
                  </a:cubicBezTo>
                  <a:cubicBezTo>
                    <a:pt x="1427" y="762"/>
                    <a:pt x="1473" y="698"/>
                    <a:pt x="1503" y="636"/>
                  </a:cubicBezTo>
                  <a:cubicBezTo>
                    <a:pt x="1533" y="574"/>
                    <a:pt x="1562" y="512"/>
                    <a:pt x="1572" y="435"/>
                  </a:cubicBezTo>
                  <a:cubicBezTo>
                    <a:pt x="1582" y="358"/>
                    <a:pt x="1571" y="248"/>
                    <a:pt x="1561" y="176"/>
                  </a:cubicBezTo>
                  <a:cubicBezTo>
                    <a:pt x="1551" y="104"/>
                    <a:pt x="1523" y="37"/>
                    <a:pt x="1513" y="0"/>
                  </a:cubicBezTo>
                  <a:cubicBezTo>
                    <a:pt x="1513" y="0"/>
                    <a:pt x="1505" y="16"/>
                    <a:pt x="1505" y="16"/>
                  </a:cubicBezTo>
                  <a:close/>
                </a:path>
              </a:pathLst>
            </a:custGeom>
            <a:solidFill>
              <a:srgbClr val="C0C0C0">
                <a:alpha val="50195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0127" name="AutoShape 32">
              <a:extLst>
                <a:ext uri="{FF2B5EF4-FFF2-40B4-BE49-F238E27FC236}">
                  <a16:creationId xmlns:a16="http://schemas.microsoft.com/office/drawing/2014/main" id="{7D4AA596-004B-4F51-2FF7-C6D76FBA4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755"/>
              <a:ext cx="94" cy="45"/>
            </a:xfrm>
            <a:prstGeom prst="parallelogram">
              <a:avLst>
                <a:gd name="adj" fmla="val 52222"/>
              </a:avLst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90128" name="Line 33">
              <a:extLst>
                <a:ext uri="{FF2B5EF4-FFF2-40B4-BE49-F238E27FC236}">
                  <a16:creationId xmlns:a16="http://schemas.microsoft.com/office/drawing/2014/main" id="{C9E1B1C0-B7DE-132A-AC8A-4D930B43B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778"/>
              <a:ext cx="0" cy="42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29" name="Line 34">
              <a:extLst>
                <a:ext uri="{FF2B5EF4-FFF2-40B4-BE49-F238E27FC236}">
                  <a16:creationId xmlns:a16="http://schemas.microsoft.com/office/drawing/2014/main" id="{E057EB7F-A2C3-5DD8-F199-75784A49F6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768"/>
              <a:ext cx="96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0" name="Line 35">
              <a:extLst>
                <a:ext uri="{FF2B5EF4-FFF2-40B4-BE49-F238E27FC236}">
                  <a16:creationId xmlns:a16="http://schemas.microsoft.com/office/drawing/2014/main" id="{E5EFB5B7-6A25-C005-4924-A146DA979E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9" y="598"/>
              <a:ext cx="0" cy="60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1" name="Freeform 36">
              <a:extLst>
                <a:ext uri="{FF2B5EF4-FFF2-40B4-BE49-F238E27FC236}">
                  <a16:creationId xmlns:a16="http://schemas.microsoft.com/office/drawing/2014/main" id="{1F1F3271-1060-D77C-F027-03C6714D2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778"/>
              <a:ext cx="280" cy="391"/>
            </a:xfrm>
            <a:custGeom>
              <a:avLst/>
              <a:gdLst>
                <a:gd name="T0" fmla="*/ 0 w 1425"/>
                <a:gd name="T1" fmla="*/ 0 h 2090"/>
                <a:gd name="T2" fmla="*/ 280 w 1425"/>
                <a:gd name="T3" fmla="*/ 391 h 209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25" h="2090">
                  <a:moveTo>
                    <a:pt x="0" y="0"/>
                  </a:moveTo>
                  <a:lnTo>
                    <a:pt x="1425" y="209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2" name="Freeform 37">
              <a:extLst>
                <a:ext uri="{FF2B5EF4-FFF2-40B4-BE49-F238E27FC236}">
                  <a16:creationId xmlns:a16="http://schemas.microsoft.com/office/drawing/2014/main" id="{F3458E1C-5E12-DA08-73D0-79A696C9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" y="576"/>
              <a:ext cx="1087" cy="456"/>
            </a:xfrm>
            <a:custGeom>
              <a:avLst/>
              <a:gdLst>
                <a:gd name="T0" fmla="*/ 0 w 2216"/>
                <a:gd name="T1" fmla="*/ 456 h 976"/>
                <a:gd name="T2" fmla="*/ 98 w 2216"/>
                <a:gd name="T3" fmla="*/ 385 h 976"/>
                <a:gd name="T4" fmla="*/ 428 w 2216"/>
                <a:gd name="T5" fmla="*/ 217 h 976"/>
                <a:gd name="T6" fmla="*/ 777 w 2216"/>
                <a:gd name="T7" fmla="*/ 67 h 976"/>
                <a:gd name="T8" fmla="*/ 1087 w 2216"/>
                <a:gd name="T9" fmla="*/ 0 h 9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976">
                  <a:moveTo>
                    <a:pt x="0" y="976"/>
                  </a:moveTo>
                  <a:cubicBezTo>
                    <a:pt x="33" y="951"/>
                    <a:pt x="55" y="909"/>
                    <a:pt x="200" y="824"/>
                  </a:cubicBezTo>
                  <a:cubicBezTo>
                    <a:pt x="345" y="739"/>
                    <a:pt x="641" y="577"/>
                    <a:pt x="872" y="464"/>
                  </a:cubicBezTo>
                  <a:cubicBezTo>
                    <a:pt x="1103" y="351"/>
                    <a:pt x="1360" y="221"/>
                    <a:pt x="1584" y="144"/>
                  </a:cubicBezTo>
                  <a:cubicBezTo>
                    <a:pt x="1808" y="67"/>
                    <a:pt x="2084" y="30"/>
                    <a:pt x="2216" y="0"/>
                  </a:cubicBezTo>
                </a:path>
              </a:pathLst>
            </a:custGeom>
            <a:noFill/>
            <a:ln w="4445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133" name="Line 38">
              <a:extLst>
                <a:ext uri="{FF2B5EF4-FFF2-40B4-BE49-F238E27FC236}">
                  <a16:creationId xmlns:a16="http://schemas.microsoft.com/office/drawing/2014/main" id="{558F1E87-F071-C1D3-5F28-512F7287D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1" y="868"/>
              <a:ext cx="141" cy="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701074" bIns="0">
              <a:spAutoFit/>
            </a:bodyPr>
            <a:lstStyle/>
            <a:p>
              <a:endParaRPr lang="it-IT"/>
            </a:p>
          </p:txBody>
        </p:sp>
        <p:sp>
          <p:nvSpPr>
            <p:cNvPr id="90134" name="Line 39">
              <a:extLst>
                <a:ext uri="{FF2B5EF4-FFF2-40B4-BE49-F238E27FC236}">
                  <a16:creationId xmlns:a16="http://schemas.microsoft.com/office/drawing/2014/main" id="{AA83C304-2862-1F0F-6872-EDF93F553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1" y="688"/>
              <a:ext cx="164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701074" bIns="0">
              <a:spAutoFit/>
            </a:bodyPr>
            <a:lstStyle/>
            <a:p>
              <a:endParaRPr lang="it-IT"/>
            </a:p>
          </p:txBody>
        </p:sp>
        <p:sp>
          <p:nvSpPr>
            <p:cNvPr id="90135" name="Text Box 40">
              <a:extLst>
                <a:ext uri="{FF2B5EF4-FFF2-40B4-BE49-F238E27FC236}">
                  <a16:creationId xmlns:a16="http://schemas.microsoft.com/office/drawing/2014/main" id="{958C5AD2-9275-DEBD-6706-E39D88BE9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448"/>
              <a:ext cx="1056" cy="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it-IT" altLang="it-IT" sz="2000"/>
                <a:t> dA</a:t>
              </a:r>
              <a:r>
                <a:rPr lang="it-IT" altLang="it-IT" baseline="-25000"/>
                <a:t>2</a:t>
              </a:r>
              <a:endParaRPr lang="it-IT" altLang="it-IT" sz="2000"/>
            </a:p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it-IT" altLang="it-IT" sz="2000"/>
            </a:p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it-IT" altLang="it-IT" sz="2000"/>
                <a:t>Verticale     N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3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Struttura predefinita">
  <a:themeElements>
    <a:clrScheme name="4_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4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2452</Words>
  <Application>Microsoft Office PowerPoint</Application>
  <PresentationFormat>Presentazione su schermo (4:3)</PresentationFormat>
  <Paragraphs>570</Paragraphs>
  <Slides>41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7</vt:i4>
      </vt:variant>
      <vt:variant>
        <vt:lpstr>Titoli diapositive</vt:lpstr>
      </vt:variant>
      <vt:variant>
        <vt:i4>41</vt:i4>
      </vt:variant>
    </vt:vector>
  </HeadingPairs>
  <TitlesOfParts>
    <vt:vector size="55" baseType="lpstr">
      <vt:lpstr>Arial</vt:lpstr>
      <vt:lpstr>GreekS</vt:lpstr>
      <vt:lpstr>Times New Roman</vt:lpstr>
      <vt:lpstr>Verdana</vt:lpstr>
      <vt:lpstr>Wingdings</vt:lpstr>
      <vt:lpstr>3_Struttura predefinita</vt:lpstr>
      <vt:lpstr>4_Struttura predefinita</vt:lpstr>
      <vt:lpstr>MSPhotoEd.3</vt:lpstr>
      <vt:lpstr>Immagine bitmap</vt:lpstr>
      <vt:lpstr>Equazione</vt:lpstr>
      <vt:lpstr>Grafico</vt:lpstr>
      <vt:lpstr>Image</vt:lpstr>
      <vt:lpstr>Equation</vt:lpstr>
      <vt:lpstr>Equation.3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Compaq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Compaq</dc:creator>
  <cp:lastModifiedBy>Marco Carraro</cp:lastModifiedBy>
  <cp:revision>57</cp:revision>
  <dcterms:created xsi:type="dcterms:W3CDTF">1998-11-03T13:13:52Z</dcterms:created>
  <dcterms:modified xsi:type="dcterms:W3CDTF">2023-07-24T15:06:57Z</dcterms:modified>
</cp:coreProperties>
</file>