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0" r:id="rId1"/>
  </p:sldMasterIdLst>
  <p:notesMasterIdLst>
    <p:notesMasterId r:id="rId22"/>
  </p:notesMasterIdLst>
  <p:sldIdLst>
    <p:sldId id="336" r:id="rId2"/>
    <p:sldId id="337" r:id="rId3"/>
    <p:sldId id="338" r:id="rId4"/>
    <p:sldId id="339" r:id="rId5"/>
    <p:sldId id="340" r:id="rId6"/>
    <p:sldId id="341" r:id="rId7"/>
    <p:sldId id="342" r:id="rId8"/>
    <p:sldId id="343" r:id="rId9"/>
    <p:sldId id="344" r:id="rId10"/>
    <p:sldId id="345" r:id="rId11"/>
    <p:sldId id="346" r:id="rId12"/>
    <p:sldId id="347" r:id="rId13"/>
    <p:sldId id="348" r:id="rId14"/>
    <p:sldId id="349" r:id="rId15"/>
    <p:sldId id="350" r:id="rId16"/>
    <p:sldId id="351" r:id="rId17"/>
    <p:sldId id="352" r:id="rId18"/>
    <p:sldId id="353" r:id="rId19"/>
    <p:sldId id="354" r:id="rId20"/>
    <p:sldId id="355" r:id="rId21"/>
  </p:sldIdLst>
  <p:sldSz cx="9144000" cy="6858000" type="screen4x3"/>
  <p:notesSz cx="6858000" cy="9144000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  <a:srgbClr val="FF0000"/>
    <a:srgbClr val="66FF99"/>
    <a:srgbClr val="66CCFF"/>
    <a:srgbClr val="66FFFF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736"/>
    </p:cViewPr>
  </p:sorterViewPr>
  <p:notesViewPr>
    <p:cSldViewPr>
      <p:cViewPr varScale="1">
        <p:scale>
          <a:sx n="30" d="100"/>
          <a:sy n="30" d="100"/>
        </p:scale>
        <p:origin x="-1234" y="-6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8D9DE6E2-7B07-44A9-A2EA-A545000D99BD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266F8778-E484-4838-A66A-D46DC727ECE8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148" name="Rectangle 4">
            <a:extLst>
              <a:ext uri="{FF2B5EF4-FFF2-40B4-BE49-F238E27FC236}">
                <a16:creationId xmlns:a16="http://schemas.microsoft.com/office/drawing/2014/main" id="{9828B5F1-1DFC-DE80-599C-3362F4D8654F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67D92C2B-B40C-46B9-A51D-7423C43B46B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noProof="0"/>
              <a:t>Fare clic per modificare gli stili del testo dello schema</a:t>
            </a:r>
          </a:p>
          <a:p>
            <a:pPr lvl="1"/>
            <a:r>
              <a:rPr lang="it-IT" altLang="it-IT" noProof="0"/>
              <a:t>Secondo livello</a:t>
            </a:r>
          </a:p>
          <a:p>
            <a:pPr lvl="2"/>
            <a:r>
              <a:rPr lang="it-IT" altLang="it-IT" noProof="0"/>
              <a:t>Terzo livello</a:t>
            </a:r>
          </a:p>
          <a:p>
            <a:pPr lvl="3"/>
            <a:r>
              <a:rPr lang="it-IT" altLang="it-IT" noProof="0"/>
              <a:t>Quarto livello</a:t>
            </a:r>
          </a:p>
          <a:p>
            <a:pPr lvl="4"/>
            <a:r>
              <a:rPr lang="it-IT" altLang="it-IT" noProof="0"/>
              <a:t>Quinto livello</a:t>
            </a:r>
          </a:p>
        </p:txBody>
      </p:sp>
      <p:sp>
        <p:nvSpPr>
          <p:cNvPr id="3078" name="Rectangle 6">
            <a:extLst>
              <a:ext uri="{FF2B5EF4-FFF2-40B4-BE49-F238E27FC236}">
                <a16:creationId xmlns:a16="http://schemas.microsoft.com/office/drawing/2014/main" id="{62D765CF-207C-4C0E-B055-B41DB6DF6257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079" name="Rectangle 7">
            <a:extLst>
              <a:ext uri="{FF2B5EF4-FFF2-40B4-BE49-F238E27FC236}">
                <a16:creationId xmlns:a16="http://schemas.microsoft.com/office/drawing/2014/main" id="{5664A2B2-5481-43CF-81E5-4B14E2EE442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1825E2D-AE83-4051-829C-DAD759262735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C015CC0-32B5-4EB1-AF34-55FEBA58A1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8206A695-556B-402A-8F60-F3AED84C0B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1689EC9-E7DE-CC18-DB1A-ACACE590A8A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FD726D3-D464-479F-C43C-5E1407227FE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8777831-2472-FEDE-AC86-8527C479BF3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889C2B0-2E1B-4BA8-9D05-CA827302DB84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811858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F4208B5-23D1-46AA-BF3D-78F86F31F7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27A015E9-1E6C-49F8-B14B-EFF0696915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2FA30F9-64D2-B6C0-32CF-288B0F2631A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6434FDF-A4CF-D8C3-A78C-C459644DE6F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E903B6A-39EE-44FF-5A62-3E9F7E86F15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531B321-8BAE-4C66-8BC4-C9870C5C42D3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130796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F786DE62-BFE2-489E-BC91-DDA8A818C01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964AA03F-E227-46E7-BAD6-AC57F12825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1B9EF7A-E881-EC66-821F-0103FDA525F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0FCE2ED-F30B-D304-8434-698C813236D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B2F383A-46A7-73B5-858A-FFFD3B50F8D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37D57D-A2B9-49B9-B00F-9BD6D7A4AFC7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417134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BBFE351-ADA4-4390-A29F-671225E67B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A7A3686-DF0C-459F-8ED8-83333C924B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9481C8A-714A-430F-2E40-92C186CB815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60BDEE0-78A4-9887-BC79-7D78266A449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D3BDEE1-4020-7878-67B9-5A481B8768F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3491EE-7D45-4470-98BC-E2390465F218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235340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9DB48C0-619B-4224-B625-F1FB0A5B32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B745A45-8413-4AB5-A08E-50F115AD6F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F408E22-A282-337B-3CB8-E858BB4C43F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2B82674-F7AC-BBB0-B04E-E270FFD8086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DFE6C6B-9470-5574-78F2-A74B747BC3F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833C37-E242-4ADC-9297-EAD3C63AD88C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322904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24912EC-8C98-433B-A3A5-64973A3DBD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2A7009F-42CE-4D62-B750-8633A811B7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1D373E1C-CB25-4CFE-BEF3-CB209D2BAE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58A0FA3-C494-D5B6-CED3-A1AA28EF4FB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032F655-4AA9-02C9-2E5A-1921BF5D8D4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E65D16A-2C30-42E3-17AA-89B22DE0640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B73892-6290-47C6-810F-82F8CB0B473F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926785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1A13321-1D6F-4290-B8E3-4319798A1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52CB7E0-2A93-4E73-A919-05F7101B04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B1EA1C75-B856-474B-86F8-2D48436BA2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D7807A8A-4C54-4C99-8A68-1BB67A138B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690155F9-7093-4034-92EA-3B36F0A1B1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BD9E02C8-B43B-7C40-8E4F-B7CD7DBC1B4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8454E898-9057-8D87-A9AF-8A1E45242B2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E9F45A33-1C23-FFE8-9C31-F6F2B13BFA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8C7965-2204-4E1B-8973-9CACF43778D2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2847043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C63A91B-30AC-428E-A533-74685F7D06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0D9B6FC1-11D6-D4E8-704C-C5E0DC50329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1B65A5FC-088D-9402-D1DD-A5CAC9DB28B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B5E5B296-AD41-2E30-3B34-647C216F7C5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C4A46EA-7EC4-498D-A18C-047AFC738FC7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729634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B8BA7742-59B1-3AF9-67A7-A8C661CB0DE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8A8B3401-EEAB-9D9B-F2AB-1A4776BDB7E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FC741CB-F0D1-CCF8-6C00-E864AD7C905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80CCF64-F84F-4FB6-A626-E91112F618CD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801543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AB07AA3-1B6A-4037-90CA-E44C43DA2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7C63E99-236E-4FEA-801C-3758AA041C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830FC7BC-2C2E-4949-BF50-7BC47E11B6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DC5DDF1-1434-1328-505E-C7B8997B2E9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69DF1E2-9CB3-9441-3650-6C3C2814BAB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9F14617-3865-BC94-4924-FB6A1E7A46F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F5A598-A4C7-4168-BFB8-4FFBDB33CD6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7058881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0F584AB-36A3-40F5-A0C8-DEE2C2A5F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2C986E28-5D5C-4F33-B338-70D5C94F06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2124DDB9-B0CA-4772-A530-2F4A847F04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09DAB31-6943-2BA3-2256-CC0475B36C4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6035F03-BA96-04B3-BC0C-C413188E6DC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49503D7-C9B4-3EDF-CBEC-93EE8CF4FC3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195730-84E4-4EA4-B03D-2512A6A1E2DF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087574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A2B55AAF-EA31-2CDF-D2CF-02FBF70E7D3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 dello schema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B9544895-D399-B793-3124-F39733FAB33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130052" name="Rectangle 4">
            <a:extLst>
              <a:ext uri="{FF2B5EF4-FFF2-40B4-BE49-F238E27FC236}">
                <a16:creationId xmlns:a16="http://schemas.microsoft.com/office/drawing/2014/main" id="{C6A66717-B469-445D-BC7F-3968D8C38A33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30053" name="Rectangle 5">
            <a:extLst>
              <a:ext uri="{FF2B5EF4-FFF2-40B4-BE49-F238E27FC236}">
                <a16:creationId xmlns:a16="http://schemas.microsoft.com/office/drawing/2014/main" id="{7765DEFF-C6CA-4984-868F-608F5647ED7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30054" name="Rectangle 6">
            <a:extLst>
              <a:ext uri="{FF2B5EF4-FFF2-40B4-BE49-F238E27FC236}">
                <a16:creationId xmlns:a16="http://schemas.microsoft.com/office/drawing/2014/main" id="{B400B8BB-EAB4-465D-9D7B-123A7B3250F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788016FF-8582-48E3-BD19-E9D087313CCC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wmf"/><Relationship Id="rId7" Type="http://schemas.openxmlformats.org/officeDocument/2006/relationships/image" Target="../media/image24.png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wmf"/><Relationship Id="rId10" Type="http://schemas.openxmlformats.org/officeDocument/2006/relationships/image" Target="../media/image26.wmf"/><Relationship Id="rId4" Type="http://schemas.openxmlformats.org/officeDocument/2006/relationships/oleObject" Target="../embeddings/oleObject3.bin"/><Relationship Id="rId9" Type="http://schemas.openxmlformats.org/officeDocument/2006/relationships/oleObject" Target="../embeddings/oleObject4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3" Type="http://schemas.openxmlformats.org/officeDocument/2006/relationships/image" Target="../media/image30.wmf"/><Relationship Id="rId7" Type="http://schemas.openxmlformats.org/officeDocument/2006/relationships/image" Target="../media/image32.wmf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31.wmf"/><Relationship Id="rId4" Type="http://schemas.openxmlformats.org/officeDocument/2006/relationships/oleObject" Target="../embeddings/oleObject6.bin"/><Relationship Id="rId9" Type="http://schemas.openxmlformats.org/officeDocument/2006/relationships/image" Target="../media/image33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emf"/><Relationship Id="rId3" Type="http://schemas.openxmlformats.org/officeDocument/2006/relationships/oleObject" Target="../embeddings/oleObject9.bin"/><Relationship Id="rId7" Type="http://schemas.openxmlformats.org/officeDocument/2006/relationships/oleObject" Target="../embeddings/oleObject11.bin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wmf"/><Relationship Id="rId5" Type="http://schemas.openxmlformats.org/officeDocument/2006/relationships/oleObject" Target="../embeddings/oleObject10.bin"/><Relationship Id="rId4" Type="http://schemas.openxmlformats.org/officeDocument/2006/relationships/image" Target="../media/image35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emf"/><Relationship Id="rId4" Type="http://schemas.openxmlformats.org/officeDocument/2006/relationships/oleObject" Target="../embeddings/oleObject12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oleObject" Target="../embeddings/oleObject14.bin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wmf"/><Relationship Id="rId4" Type="http://schemas.openxmlformats.org/officeDocument/2006/relationships/oleObject" Target="../embeddings/oleObject1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CECFF"/>
            </a:gs>
            <a:gs pos="100000">
              <a:srgbClr val="99CC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egnaposto numero diapositiva 3">
            <a:extLst>
              <a:ext uri="{FF2B5EF4-FFF2-40B4-BE49-F238E27FC236}">
                <a16:creationId xmlns:a16="http://schemas.microsoft.com/office/drawing/2014/main" id="{D3A51BCB-5130-46A5-87A7-95274A62C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301F7DD-958C-4A89-A5F1-C40241C8D911}" type="slidenum">
              <a:rPr lang="it-IT" altLang="it-IT" sz="1400"/>
              <a:pPr/>
              <a:t>1</a:t>
            </a:fld>
            <a:endParaRPr lang="it-IT" altLang="it-IT" sz="1400"/>
          </a:p>
        </p:txBody>
      </p:sp>
      <p:sp>
        <p:nvSpPr>
          <p:cNvPr id="61443" name="Rectangle 2">
            <a:extLst>
              <a:ext uri="{FF2B5EF4-FFF2-40B4-BE49-F238E27FC236}">
                <a16:creationId xmlns:a16="http://schemas.microsoft.com/office/drawing/2014/main" id="{68B5B730-6ED4-AA0B-BBB5-59D27D9D6D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5334000"/>
            <a:ext cx="8686800" cy="1295400"/>
          </a:xfrm>
          <a:prstGeom prst="rect">
            <a:avLst/>
          </a:prstGeom>
          <a:gradFill rotWithShape="0">
            <a:gsLst>
              <a:gs pos="0">
                <a:srgbClr val="CCECFF"/>
              </a:gs>
              <a:gs pos="100000">
                <a:srgbClr val="000099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it-IT" altLang="it-IT"/>
          </a:p>
        </p:txBody>
      </p:sp>
      <p:sp>
        <p:nvSpPr>
          <p:cNvPr id="61444" name="Rectangle 3">
            <a:extLst>
              <a:ext uri="{FF2B5EF4-FFF2-40B4-BE49-F238E27FC236}">
                <a16:creationId xmlns:a16="http://schemas.microsoft.com/office/drawing/2014/main" id="{5584E047-C145-6E03-1941-B6605353EA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228600"/>
            <a:ext cx="8686800" cy="1371600"/>
          </a:xfrm>
          <a:prstGeom prst="rect">
            <a:avLst/>
          </a:prstGeom>
          <a:gradFill rotWithShape="0">
            <a:gsLst>
              <a:gs pos="0">
                <a:srgbClr val="000099"/>
              </a:gs>
              <a:gs pos="100000">
                <a:srgbClr val="99CCFF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it-IT" altLang="it-IT"/>
          </a:p>
        </p:txBody>
      </p:sp>
      <p:sp>
        <p:nvSpPr>
          <p:cNvPr id="61445" name="Text Box 4">
            <a:extLst>
              <a:ext uri="{FF2B5EF4-FFF2-40B4-BE49-F238E27FC236}">
                <a16:creationId xmlns:a16="http://schemas.microsoft.com/office/drawing/2014/main" id="{8F2D9E24-E76A-B1FD-22EE-BA804638C9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533400"/>
            <a:ext cx="3657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it-IT" altLang="it-IT"/>
          </a:p>
        </p:txBody>
      </p:sp>
      <p:sp>
        <p:nvSpPr>
          <p:cNvPr id="61446" name="Text Box 5">
            <a:extLst>
              <a:ext uri="{FF2B5EF4-FFF2-40B4-BE49-F238E27FC236}">
                <a16:creationId xmlns:a16="http://schemas.microsoft.com/office/drawing/2014/main" id="{95E58204-BBC9-E087-735F-92C92CB3F1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304800"/>
            <a:ext cx="54864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it-IT" altLang="it-IT" b="1">
                <a:solidFill>
                  <a:schemeClr val="bg1"/>
                </a:solidFill>
              </a:rPr>
              <a:t>Università degli studi di Padova</a:t>
            </a:r>
          </a:p>
          <a:p>
            <a:pPr eaLnBrk="1" hangingPunct="1"/>
            <a:r>
              <a:rPr lang="it-IT" altLang="it-IT" b="1">
                <a:solidFill>
                  <a:schemeClr val="bg1"/>
                </a:solidFill>
              </a:rPr>
              <a:t>Facoltà di Ingegneria</a:t>
            </a:r>
          </a:p>
          <a:p>
            <a:pPr eaLnBrk="1" hangingPunct="1"/>
            <a:r>
              <a:rPr lang="it-IT" altLang="it-IT" b="1">
                <a:solidFill>
                  <a:schemeClr val="bg1"/>
                </a:solidFill>
              </a:rPr>
              <a:t>Corso di laurea in Ingegneria Meccanica</a:t>
            </a:r>
          </a:p>
        </p:txBody>
      </p:sp>
      <p:sp>
        <p:nvSpPr>
          <p:cNvPr id="61447" name="Text Box 6">
            <a:extLst>
              <a:ext uri="{FF2B5EF4-FFF2-40B4-BE49-F238E27FC236}">
                <a16:creationId xmlns:a16="http://schemas.microsoft.com/office/drawing/2014/main" id="{E2C09182-F45E-1FF2-67A2-0C059CF0EE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676400"/>
            <a:ext cx="9144000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it-IT" altLang="it-IT" sz="2800" b="1"/>
              <a:t>RICOSTRUZIONE DELL’IMMAGINE CORPOREA DELL’UOMO DELLA SINDONE:</a:t>
            </a:r>
          </a:p>
          <a:p>
            <a:pPr algn="ctr" eaLnBrk="1" hangingPunct="1"/>
            <a:r>
              <a:rPr lang="it-IT" altLang="it-IT" sz="2800" b="1"/>
              <a:t>ANALISI PRELIMINARE DELLA CORRELAZIONE TRA LUMINANZA E DISTANZA CORPO-TELO</a:t>
            </a:r>
          </a:p>
        </p:txBody>
      </p:sp>
      <p:sp>
        <p:nvSpPr>
          <p:cNvPr id="61448" name="Text Box 7">
            <a:extLst>
              <a:ext uri="{FF2B5EF4-FFF2-40B4-BE49-F238E27FC236}">
                <a16:creationId xmlns:a16="http://schemas.microsoft.com/office/drawing/2014/main" id="{04AF3799-8D18-9E1E-4577-AA516C6AD1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5486400"/>
            <a:ext cx="85344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CCECFF"/>
                    </a:gs>
                    <a:gs pos="100000">
                      <a:srgbClr val="5E6D76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/>
            <a:r>
              <a:rPr lang="it-IT" altLang="it-IT" sz="2800" b="1" i="1">
                <a:solidFill>
                  <a:schemeClr val="bg1"/>
                </a:solidFill>
              </a:rPr>
              <a:t>Relatore</a:t>
            </a:r>
            <a:r>
              <a:rPr lang="it-IT" altLang="it-IT" sz="2800" b="1">
                <a:solidFill>
                  <a:schemeClr val="bg1"/>
                </a:solidFill>
              </a:rPr>
              <a:t>: Prof. Giulio Fanti</a:t>
            </a:r>
          </a:p>
          <a:p>
            <a:pPr algn="r" eaLnBrk="1" hangingPunct="1"/>
            <a:r>
              <a:rPr lang="it-IT" altLang="it-IT" sz="2800" b="1" i="1">
                <a:solidFill>
                  <a:schemeClr val="bg1"/>
                </a:solidFill>
              </a:rPr>
              <a:t>Laureando</a:t>
            </a:r>
            <a:r>
              <a:rPr lang="it-IT" altLang="it-IT" sz="2800" b="1">
                <a:solidFill>
                  <a:schemeClr val="bg1"/>
                </a:solidFill>
              </a:rPr>
              <a:t>: Andrea Cunico</a:t>
            </a:r>
          </a:p>
        </p:txBody>
      </p:sp>
      <p:pic>
        <p:nvPicPr>
          <p:cNvPr id="61449" name="Picture 8" descr="logo1">
            <a:extLst>
              <a:ext uri="{FF2B5EF4-FFF2-40B4-BE49-F238E27FC236}">
                <a16:creationId xmlns:a16="http://schemas.microsoft.com/office/drawing/2014/main" id="{E1839C69-4C58-10CC-C593-F4BD4837F1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A"/>
              </a:clrFrom>
              <a:clrTo>
                <a:srgbClr val="FFFF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457200"/>
            <a:ext cx="8382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66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50" name="Picture 9">
            <a:extLst>
              <a:ext uri="{FF2B5EF4-FFF2-40B4-BE49-F238E27FC236}">
                <a16:creationId xmlns:a16="http://schemas.microsoft.com/office/drawing/2014/main" id="{98F6C91D-5898-57C9-9402-D5F895D8F6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505200"/>
            <a:ext cx="6634163" cy="1687513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egnaposto numero diapositiva 3">
            <a:extLst>
              <a:ext uri="{FF2B5EF4-FFF2-40B4-BE49-F238E27FC236}">
                <a16:creationId xmlns:a16="http://schemas.microsoft.com/office/drawing/2014/main" id="{6E6CFB03-75B1-CC49-CCD3-70F8A80570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23D20D2E-B430-4330-9E84-8CEAE67C4D72}" type="slidenum">
              <a:rPr lang="it-IT" altLang="it-IT" sz="1400"/>
              <a:pPr/>
              <a:t>10</a:t>
            </a:fld>
            <a:endParaRPr lang="it-IT" altLang="it-IT" sz="1400"/>
          </a:p>
        </p:txBody>
      </p:sp>
      <p:sp>
        <p:nvSpPr>
          <p:cNvPr id="140290" name="Text Box 2">
            <a:extLst>
              <a:ext uri="{FF2B5EF4-FFF2-40B4-BE49-F238E27FC236}">
                <a16:creationId xmlns:a16="http://schemas.microsoft.com/office/drawing/2014/main" id="{AF308A85-95BE-4867-8E19-9A0264B80777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-2707481" y="3164681"/>
            <a:ext cx="6400800" cy="528638"/>
          </a:xfrm>
          <a:prstGeom prst="rect">
            <a:avLst/>
          </a:prstGeom>
          <a:gradFill rotWithShape="0">
            <a:gsLst>
              <a:gs pos="0">
                <a:srgbClr val="99CCFF"/>
              </a:gs>
              <a:gs pos="50000">
                <a:srgbClr val="CCECFF"/>
              </a:gs>
              <a:gs pos="100000">
                <a:srgbClr val="99CCFF"/>
              </a:gs>
            </a:gsLst>
            <a:lin ang="0" scaled="1"/>
          </a:gradFill>
          <a:ln w="9525">
            <a:solidFill>
              <a:srgbClr val="333399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it-IT" altLang="it-IT" sz="280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</a:rPr>
              <a:t>Analisi dello sfondo</a:t>
            </a:r>
          </a:p>
        </p:txBody>
      </p:sp>
      <p:pic>
        <p:nvPicPr>
          <p:cNvPr id="70660" name="Picture 3" descr="Analisi Luce Frontale">
            <a:extLst>
              <a:ext uri="{FF2B5EF4-FFF2-40B4-BE49-F238E27FC236}">
                <a16:creationId xmlns:a16="http://schemas.microsoft.com/office/drawing/2014/main" id="{48A35B67-F096-BE35-8556-9D34B071C3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533400"/>
            <a:ext cx="8064500" cy="57610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DDDD"/>
            </a:gs>
            <a:gs pos="100000">
              <a:srgbClr val="CCEC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egnaposto numero diapositiva 3">
            <a:extLst>
              <a:ext uri="{FF2B5EF4-FFF2-40B4-BE49-F238E27FC236}">
                <a16:creationId xmlns:a16="http://schemas.microsoft.com/office/drawing/2014/main" id="{1A914570-0DA3-9860-81BB-AFC27ED3D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A380463C-98FF-4419-8CAF-BBE1C8983B35}" type="slidenum">
              <a:rPr lang="it-IT" altLang="it-IT" sz="1400"/>
              <a:pPr/>
              <a:t>11</a:t>
            </a:fld>
            <a:endParaRPr lang="it-IT" altLang="it-IT" sz="1400"/>
          </a:p>
        </p:txBody>
      </p:sp>
      <p:sp>
        <p:nvSpPr>
          <p:cNvPr id="71683" name="Rectangle 2">
            <a:extLst>
              <a:ext uri="{FF2B5EF4-FFF2-40B4-BE49-F238E27FC236}">
                <a16:creationId xmlns:a16="http://schemas.microsoft.com/office/drawing/2014/main" id="{181E876E-1C8C-076F-3319-6F581D53D9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4724400"/>
            <a:ext cx="8839200" cy="1981200"/>
          </a:xfrm>
          <a:prstGeom prst="rect">
            <a:avLst/>
          </a:prstGeom>
          <a:gradFill rotWithShape="0">
            <a:gsLst>
              <a:gs pos="0">
                <a:srgbClr val="FFFFCC"/>
              </a:gs>
              <a:gs pos="100000">
                <a:srgbClr val="CCECFF"/>
              </a:gs>
            </a:gsLst>
            <a:lin ang="5400000" scaled="1"/>
          </a:gradFill>
          <a:ln>
            <a:noFill/>
          </a:ln>
          <a:effectLst>
            <a:prstShdw prst="shdw17" dist="17961" dir="2700000">
              <a:srgbClr val="7A8E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it-IT" altLang="it-IT"/>
          </a:p>
        </p:txBody>
      </p:sp>
      <p:sp>
        <p:nvSpPr>
          <p:cNvPr id="141315" name="Text Box 3">
            <a:extLst>
              <a:ext uri="{FF2B5EF4-FFF2-40B4-BE49-F238E27FC236}">
                <a16:creationId xmlns:a16="http://schemas.microsoft.com/office/drawing/2014/main" id="{1D6725DA-AB7D-4A2C-9017-95A2665CCB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528638"/>
          </a:xfrm>
          <a:prstGeom prst="rect">
            <a:avLst/>
          </a:prstGeom>
          <a:gradFill rotWithShape="0">
            <a:gsLst>
              <a:gs pos="0">
                <a:srgbClr val="99CCFF"/>
              </a:gs>
              <a:gs pos="50000">
                <a:srgbClr val="CCECFF"/>
              </a:gs>
              <a:gs pos="100000">
                <a:srgbClr val="99CCFF"/>
              </a:gs>
            </a:gsLst>
            <a:lin ang="0" scaled="1"/>
          </a:gradFill>
          <a:ln w="9525">
            <a:solidFill>
              <a:srgbClr val="333399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it-IT" altLang="it-IT" sz="280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</a:rPr>
              <a:t>Come correggere la distribuzione della luce?</a:t>
            </a:r>
          </a:p>
        </p:txBody>
      </p:sp>
      <p:graphicFrame>
        <p:nvGraphicFramePr>
          <p:cNvPr id="71685" name="Object 4">
            <a:extLst>
              <a:ext uri="{FF2B5EF4-FFF2-40B4-BE49-F238E27FC236}">
                <a16:creationId xmlns:a16="http://schemas.microsoft.com/office/drawing/2014/main" id="{414130D9-5B34-E2FA-7493-47893BF4C8D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447800" y="990600"/>
          <a:ext cx="2438400" cy="1585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146300" imgH="1397000" progId="Equation.3">
                  <p:embed/>
                </p:oleObj>
              </mc:Choice>
              <mc:Fallback>
                <p:oleObj name="Equation" r:id="rId2" imgW="2146300" imgH="13970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7800" y="990600"/>
                        <a:ext cx="2438400" cy="1585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686" name="Object 5">
            <a:extLst>
              <a:ext uri="{FF2B5EF4-FFF2-40B4-BE49-F238E27FC236}">
                <a16:creationId xmlns:a16="http://schemas.microsoft.com/office/drawing/2014/main" id="{0FE8881F-AB06-BBF8-837A-5C35705151D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876800" y="990600"/>
          <a:ext cx="2541588" cy="1585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2540000" imgH="1397000" progId="Equation.3">
                  <p:embed/>
                </p:oleObj>
              </mc:Choice>
              <mc:Fallback>
                <p:oleObj r:id="rId4" imgW="2540000" imgH="13970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6800" y="990600"/>
                        <a:ext cx="2541588" cy="1585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1687" name="Group 6">
            <a:extLst>
              <a:ext uri="{FF2B5EF4-FFF2-40B4-BE49-F238E27FC236}">
                <a16:creationId xmlns:a16="http://schemas.microsoft.com/office/drawing/2014/main" id="{7044D6DB-3422-256D-0BDE-A0EA1A6A4313}"/>
              </a:ext>
            </a:extLst>
          </p:cNvPr>
          <p:cNvGrpSpPr>
            <a:grpSpLocks/>
          </p:cNvGrpSpPr>
          <p:nvPr/>
        </p:nvGrpSpPr>
        <p:grpSpPr bwMode="auto">
          <a:xfrm>
            <a:off x="3505200" y="4800600"/>
            <a:ext cx="5257800" cy="1752600"/>
            <a:chOff x="768" y="2832"/>
            <a:chExt cx="3312" cy="1104"/>
          </a:xfrm>
        </p:grpSpPr>
        <p:pic>
          <p:nvPicPr>
            <p:cNvPr id="71693" name="Picture 7" descr="a">
              <a:extLst>
                <a:ext uri="{FF2B5EF4-FFF2-40B4-BE49-F238E27FC236}">
                  <a16:creationId xmlns:a16="http://schemas.microsoft.com/office/drawing/2014/main" id="{305ED31E-BBC9-0973-7DFA-A1545E2A0F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8" y="2832"/>
              <a:ext cx="864" cy="1104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694" name="Picture 8" descr="b">
              <a:extLst>
                <a:ext uri="{FF2B5EF4-FFF2-40B4-BE49-F238E27FC236}">
                  <a16:creationId xmlns:a16="http://schemas.microsoft.com/office/drawing/2014/main" id="{3BF17765-5382-776E-5C9B-0E44655421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8" y="2832"/>
              <a:ext cx="864" cy="1104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695" name="Picture 9" descr="c">
              <a:extLst>
                <a:ext uri="{FF2B5EF4-FFF2-40B4-BE49-F238E27FC236}">
                  <a16:creationId xmlns:a16="http://schemas.microsoft.com/office/drawing/2014/main" id="{4ADD0A61-89F0-2A6E-4E51-A9CCC4C993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6" y="2832"/>
              <a:ext cx="864" cy="1104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696" name="Text Box 10">
              <a:extLst>
                <a:ext uri="{FF2B5EF4-FFF2-40B4-BE49-F238E27FC236}">
                  <a16:creationId xmlns:a16="http://schemas.microsoft.com/office/drawing/2014/main" id="{2DEEF220-F9D4-F9DA-DD9B-EA1C99FB67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80" y="3264"/>
              <a:ext cx="240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it-IT" altLang="it-IT" sz="2800" b="1">
                  <a:latin typeface="Verdana" panose="020B0604030504040204" pitchFamily="34" charset="0"/>
                </a:rPr>
                <a:t>-</a:t>
              </a:r>
            </a:p>
          </p:txBody>
        </p:sp>
        <p:sp>
          <p:nvSpPr>
            <p:cNvPr id="71697" name="Text Box 11">
              <a:extLst>
                <a:ext uri="{FF2B5EF4-FFF2-40B4-BE49-F238E27FC236}">
                  <a16:creationId xmlns:a16="http://schemas.microsoft.com/office/drawing/2014/main" id="{DE505B9C-FD81-C047-BC38-4F0044BA9AF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80" y="3264"/>
              <a:ext cx="240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it-IT" altLang="it-IT" sz="2800" b="1">
                  <a:latin typeface="Verdana" panose="020B0604030504040204" pitchFamily="34" charset="0"/>
                </a:rPr>
                <a:t>=</a:t>
              </a:r>
            </a:p>
          </p:txBody>
        </p:sp>
      </p:grpSp>
      <p:sp>
        <p:nvSpPr>
          <p:cNvPr id="71688" name="Text Box 12">
            <a:extLst>
              <a:ext uri="{FF2B5EF4-FFF2-40B4-BE49-F238E27FC236}">
                <a16:creationId xmlns:a16="http://schemas.microsoft.com/office/drawing/2014/main" id="{48847903-E3E5-1732-CC62-EA5ABACC18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533400"/>
            <a:ext cx="2590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it-IT" sz="1800" b="1">
                <a:solidFill>
                  <a:srgbClr val="000099"/>
                </a:solidFill>
                <a:latin typeface="Verdana" panose="020B0604030504040204" pitchFamily="34" charset="0"/>
              </a:rPr>
              <a:t>Immagine iniziale</a:t>
            </a:r>
          </a:p>
        </p:txBody>
      </p:sp>
      <p:sp>
        <p:nvSpPr>
          <p:cNvPr id="71689" name="Text Box 13">
            <a:extLst>
              <a:ext uri="{FF2B5EF4-FFF2-40B4-BE49-F238E27FC236}">
                <a16:creationId xmlns:a16="http://schemas.microsoft.com/office/drawing/2014/main" id="{7784D098-F30C-FED9-7FC4-E32667C2B1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533400"/>
            <a:ext cx="3200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it-IT" sz="1800" b="1">
                <a:solidFill>
                  <a:srgbClr val="800000"/>
                </a:solidFill>
                <a:latin typeface="Verdana" panose="020B0604030504040204" pitchFamily="34" charset="0"/>
              </a:rPr>
              <a:t>Distribuzione della luce</a:t>
            </a:r>
          </a:p>
        </p:txBody>
      </p:sp>
      <p:graphicFrame>
        <p:nvGraphicFramePr>
          <p:cNvPr id="71690" name="Object 14">
            <a:extLst>
              <a:ext uri="{FF2B5EF4-FFF2-40B4-BE49-F238E27FC236}">
                <a16:creationId xmlns:a16="http://schemas.microsoft.com/office/drawing/2014/main" id="{139C4670-D415-1981-3055-885E4B47A11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590800" y="3048000"/>
          <a:ext cx="3821113" cy="156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3822700" imgH="1397000" progId="Equation.3">
                  <p:embed/>
                </p:oleObj>
              </mc:Choice>
              <mc:Fallback>
                <p:oleObj name="Equation" r:id="rId9" imgW="3822700" imgH="1397000" progId="Equation.3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0800" y="3048000"/>
                        <a:ext cx="3821113" cy="1562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691" name="Text Box 15">
            <a:extLst>
              <a:ext uri="{FF2B5EF4-FFF2-40B4-BE49-F238E27FC236}">
                <a16:creationId xmlns:a16="http://schemas.microsoft.com/office/drawing/2014/main" id="{756ED73C-1682-8FDF-6D42-1027596AE5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2590800"/>
            <a:ext cx="3124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it-IT" sz="1800" b="1">
                <a:solidFill>
                  <a:srgbClr val="000099"/>
                </a:solidFill>
                <a:latin typeface="Verdana" panose="020B0604030504040204" pitchFamily="34" charset="0"/>
              </a:rPr>
              <a:t>Immagine corretta</a:t>
            </a:r>
          </a:p>
        </p:txBody>
      </p:sp>
      <p:sp>
        <p:nvSpPr>
          <p:cNvPr id="71692" name="Text Box 16">
            <a:extLst>
              <a:ext uri="{FF2B5EF4-FFF2-40B4-BE49-F238E27FC236}">
                <a16:creationId xmlns:a16="http://schemas.microsoft.com/office/drawing/2014/main" id="{DF2846B1-AA1C-591D-7DCA-42B817CE1D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5257800"/>
            <a:ext cx="28194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it-IT" sz="1800" b="1">
                <a:solidFill>
                  <a:srgbClr val="800000"/>
                </a:solidFill>
                <a:latin typeface="Verdana" panose="020B0604030504040204" pitchFamily="34" charset="0"/>
              </a:rPr>
              <a:t>Esempio schematico del metodo di correzione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9CCFF"/>
            </a:gs>
            <a:gs pos="50000">
              <a:srgbClr val="FFFFCC"/>
            </a:gs>
            <a:gs pos="100000">
              <a:srgbClr val="99CC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egnaposto numero diapositiva 3">
            <a:extLst>
              <a:ext uri="{FF2B5EF4-FFF2-40B4-BE49-F238E27FC236}">
                <a16:creationId xmlns:a16="http://schemas.microsoft.com/office/drawing/2014/main" id="{DAD5DF2A-3088-EB31-4EA4-5FFE0B9FE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CCB066C4-311E-40E2-ADD2-A14684878CA7}" type="slidenum">
              <a:rPr lang="it-IT" altLang="it-IT" sz="1400"/>
              <a:pPr/>
              <a:t>12</a:t>
            </a:fld>
            <a:endParaRPr lang="it-IT" altLang="it-IT" sz="1400"/>
          </a:p>
        </p:txBody>
      </p:sp>
      <p:sp>
        <p:nvSpPr>
          <p:cNvPr id="142338" name="Text Box 2">
            <a:extLst>
              <a:ext uri="{FF2B5EF4-FFF2-40B4-BE49-F238E27FC236}">
                <a16:creationId xmlns:a16="http://schemas.microsoft.com/office/drawing/2014/main" id="{FEBD5543-1DBD-4819-AA41-5783E2CBAF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52400"/>
            <a:ext cx="8534400" cy="528638"/>
          </a:xfrm>
          <a:prstGeom prst="rect">
            <a:avLst/>
          </a:prstGeom>
          <a:gradFill rotWithShape="0">
            <a:gsLst>
              <a:gs pos="0">
                <a:srgbClr val="99CCFF"/>
              </a:gs>
              <a:gs pos="50000">
                <a:srgbClr val="CCECFF"/>
              </a:gs>
              <a:gs pos="100000">
                <a:srgbClr val="99CCFF"/>
              </a:gs>
            </a:gsLst>
            <a:lin ang="0" scaled="1"/>
          </a:gradFill>
          <a:ln w="9525">
            <a:solidFill>
              <a:srgbClr val="333399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it-IT" altLang="it-IT" sz="280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</a:rPr>
              <a:t>Esempio di applicazione della maschera</a:t>
            </a:r>
          </a:p>
        </p:txBody>
      </p:sp>
      <p:sp>
        <p:nvSpPr>
          <p:cNvPr id="72708" name="Text Box 3">
            <a:extLst>
              <a:ext uri="{FF2B5EF4-FFF2-40B4-BE49-F238E27FC236}">
                <a16:creationId xmlns:a16="http://schemas.microsoft.com/office/drawing/2014/main" id="{3518A331-122F-F952-3CF5-793F42356B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867400"/>
            <a:ext cx="9144000" cy="77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it-IT" sz="1800" b="1">
                <a:solidFill>
                  <a:srgbClr val="000099"/>
                </a:solidFill>
                <a:latin typeface="Verdana" panose="020B0604030504040204" pitchFamily="34" charset="0"/>
              </a:rPr>
              <a:t>L’applicazione della maschera abbassa la media di luminanza</a:t>
            </a:r>
          </a:p>
          <a:p>
            <a:pPr algn="ctr" eaLnBrk="1" hangingPunct="1">
              <a:spcBef>
                <a:spcPct val="50000"/>
              </a:spcBef>
            </a:pPr>
            <a:r>
              <a:rPr lang="it-IT" altLang="it-IT" sz="1800" b="1">
                <a:solidFill>
                  <a:srgbClr val="CC0000"/>
                </a:solidFill>
                <a:latin typeface="Verdana" panose="020B0604030504040204" pitchFamily="34" charset="0"/>
              </a:rPr>
              <a:t>È necessaria una successiva normalizzazione</a:t>
            </a:r>
          </a:p>
        </p:txBody>
      </p:sp>
      <p:grpSp>
        <p:nvGrpSpPr>
          <p:cNvPr id="72709" name="Group 4">
            <a:extLst>
              <a:ext uri="{FF2B5EF4-FFF2-40B4-BE49-F238E27FC236}">
                <a16:creationId xmlns:a16="http://schemas.microsoft.com/office/drawing/2014/main" id="{9CD87390-95AA-1268-A469-E45F0913CCFA}"/>
              </a:ext>
            </a:extLst>
          </p:cNvPr>
          <p:cNvGrpSpPr>
            <a:grpSpLocks/>
          </p:cNvGrpSpPr>
          <p:nvPr/>
        </p:nvGrpSpPr>
        <p:grpSpPr bwMode="auto">
          <a:xfrm>
            <a:off x="609600" y="1219200"/>
            <a:ext cx="7848600" cy="4038600"/>
            <a:chOff x="240" y="624"/>
            <a:chExt cx="5210" cy="2784"/>
          </a:xfrm>
        </p:grpSpPr>
        <p:sp>
          <p:nvSpPr>
            <p:cNvPr id="72716" name="AutoShape 5">
              <a:extLst>
                <a:ext uri="{FF2B5EF4-FFF2-40B4-BE49-F238E27FC236}">
                  <a16:creationId xmlns:a16="http://schemas.microsoft.com/office/drawing/2014/main" id="{5032EED6-4301-F891-76A1-2DA4D84E29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0" y="1536"/>
              <a:ext cx="3360" cy="864"/>
            </a:xfrm>
            <a:prstGeom prst="rightArrow">
              <a:avLst>
                <a:gd name="adj1" fmla="val 50000"/>
                <a:gd name="adj2" fmla="val 97222"/>
              </a:avLst>
            </a:prstGeom>
            <a:gradFill rotWithShape="0">
              <a:gsLst>
                <a:gs pos="0">
                  <a:srgbClr val="CC0000"/>
                </a:gs>
                <a:gs pos="100000">
                  <a:srgbClr val="FF3300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it-IT" altLang="it-IT"/>
            </a:p>
          </p:txBody>
        </p:sp>
        <p:pic>
          <p:nvPicPr>
            <p:cNvPr id="72717" name="Picture 6">
              <a:extLst>
                <a:ext uri="{FF2B5EF4-FFF2-40B4-BE49-F238E27FC236}">
                  <a16:creationId xmlns:a16="http://schemas.microsoft.com/office/drawing/2014/main" id="{6FC24B9F-57A9-1F42-1DF7-8571E67B28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lum bright="1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624"/>
              <a:ext cx="1376" cy="2784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2718" name="Picture 7">
              <a:extLst>
                <a:ext uri="{FF2B5EF4-FFF2-40B4-BE49-F238E27FC236}">
                  <a16:creationId xmlns:a16="http://schemas.microsoft.com/office/drawing/2014/main" id="{A6BE2DD9-53E4-FC7D-5E5A-0E666FFBFD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0" y="624"/>
              <a:ext cx="1370" cy="2784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2719" name="Picture 8">
              <a:extLst>
                <a:ext uri="{FF2B5EF4-FFF2-40B4-BE49-F238E27FC236}">
                  <a16:creationId xmlns:a16="http://schemas.microsoft.com/office/drawing/2014/main" id="{812AD0AB-C242-66DF-5A55-AFFCFA0F6E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" y="624"/>
              <a:ext cx="1370" cy="2784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2720" name="Text Box 9">
              <a:extLst>
                <a:ext uri="{FF2B5EF4-FFF2-40B4-BE49-F238E27FC236}">
                  <a16:creationId xmlns:a16="http://schemas.microsoft.com/office/drawing/2014/main" id="{6B55DB96-23FD-B379-9E3C-0EB64287701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79" y="1776"/>
              <a:ext cx="385" cy="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it-IT" altLang="it-IT" sz="3200" b="1">
                  <a:solidFill>
                    <a:schemeClr val="bg1"/>
                  </a:solidFill>
                  <a:latin typeface="Verdana" panose="020B0604030504040204" pitchFamily="34" charset="0"/>
                </a:rPr>
                <a:t>-</a:t>
              </a:r>
            </a:p>
          </p:txBody>
        </p:sp>
        <p:sp>
          <p:nvSpPr>
            <p:cNvPr id="72721" name="Text Box 10">
              <a:extLst>
                <a:ext uri="{FF2B5EF4-FFF2-40B4-BE49-F238E27FC236}">
                  <a16:creationId xmlns:a16="http://schemas.microsoft.com/office/drawing/2014/main" id="{76CF25E9-5599-C72E-4D9D-305D55A49CD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48" y="1776"/>
              <a:ext cx="384" cy="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it-IT" altLang="it-IT" sz="3200" b="1">
                  <a:solidFill>
                    <a:schemeClr val="bg1"/>
                  </a:solidFill>
                  <a:latin typeface="Verdana" panose="020B0604030504040204" pitchFamily="34" charset="0"/>
                </a:rPr>
                <a:t>=</a:t>
              </a:r>
            </a:p>
          </p:txBody>
        </p:sp>
      </p:grpSp>
      <p:sp>
        <p:nvSpPr>
          <p:cNvPr id="72710" name="Text Box 11">
            <a:extLst>
              <a:ext uri="{FF2B5EF4-FFF2-40B4-BE49-F238E27FC236}">
                <a16:creationId xmlns:a16="http://schemas.microsoft.com/office/drawing/2014/main" id="{9D5167FD-6F16-0181-346C-DCF5E47A1E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5334000"/>
            <a:ext cx="21336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it-IT" sz="1600" b="1">
                <a:latin typeface="Verdana" panose="020B0604030504040204" pitchFamily="34" charset="0"/>
              </a:rPr>
              <a:t>Lum. media = 97</a:t>
            </a:r>
          </a:p>
        </p:txBody>
      </p:sp>
      <p:sp>
        <p:nvSpPr>
          <p:cNvPr id="72711" name="Text Box 12">
            <a:extLst>
              <a:ext uri="{FF2B5EF4-FFF2-40B4-BE49-F238E27FC236}">
                <a16:creationId xmlns:a16="http://schemas.microsoft.com/office/drawing/2014/main" id="{5344993D-3586-43D0-97D1-95B339F8C5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5334000"/>
            <a:ext cx="21336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it-IT" sz="1600" b="1">
                <a:latin typeface="Verdana" panose="020B0604030504040204" pitchFamily="34" charset="0"/>
              </a:rPr>
              <a:t>Lum. media = 68</a:t>
            </a:r>
          </a:p>
        </p:txBody>
      </p:sp>
      <p:sp>
        <p:nvSpPr>
          <p:cNvPr id="72712" name="Text Box 13">
            <a:extLst>
              <a:ext uri="{FF2B5EF4-FFF2-40B4-BE49-F238E27FC236}">
                <a16:creationId xmlns:a16="http://schemas.microsoft.com/office/drawing/2014/main" id="{AF4454A3-526F-8748-794F-790C5B0EE9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200" y="5334000"/>
            <a:ext cx="21336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it-IT" sz="1600" b="1">
                <a:latin typeface="Verdana" panose="020B0604030504040204" pitchFamily="34" charset="0"/>
              </a:rPr>
              <a:t>Lum. media = 42</a:t>
            </a:r>
          </a:p>
        </p:txBody>
      </p:sp>
      <p:sp>
        <p:nvSpPr>
          <p:cNvPr id="72713" name="Text Box 14">
            <a:extLst>
              <a:ext uri="{FF2B5EF4-FFF2-40B4-BE49-F238E27FC236}">
                <a16:creationId xmlns:a16="http://schemas.microsoft.com/office/drawing/2014/main" id="{D3637942-AF86-D263-F9C9-C1A88178D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838200"/>
            <a:ext cx="21336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it-IT" sz="1600" b="1">
                <a:solidFill>
                  <a:srgbClr val="000099"/>
                </a:solidFill>
                <a:latin typeface="Verdana" panose="020B0604030504040204" pitchFamily="34" charset="0"/>
              </a:rPr>
              <a:t>immagine</a:t>
            </a:r>
          </a:p>
        </p:txBody>
      </p:sp>
      <p:sp>
        <p:nvSpPr>
          <p:cNvPr id="72714" name="Text Box 15">
            <a:extLst>
              <a:ext uri="{FF2B5EF4-FFF2-40B4-BE49-F238E27FC236}">
                <a16:creationId xmlns:a16="http://schemas.microsoft.com/office/drawing/2014/main" id="{9C336CAD-B496-1136-7201-8D7106E430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838200"/>
            <a:ext cx="21336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it-IT" sz="1600" b="1">
                <a:solidFill>
                  <a:srgbClr val="800000"/>
                </a:solidFill>
                <a:latin typeface="Verdana" panose="020B0604030504040204" pitchFamily="34" charset="0"/>
              </a:rPr>
              <a:t>maschera</a:t>
            </a:r>
          </a:p>
        </p:txBody>
      </p:sp>
      <p:sp>
        <p:nvSpPr>
          <p:cNvPr id="72715" name="Text Box 16">
            <a:extLst>
              <a:ext uri="{FF2B5EF4-FFF2-40B4-BE49-F238E27FC236}">
                <a16:creationId xmlns:a16="http://schemas.microsoft.com/office/drawing/2014/main" id="{B4ACB9E8-75A5-2C91-3FF5-B4B842A2B6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4600" y="838200"/>
            <a:ext cx="21336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it-IT" sz="1600" b="1">
                <a:latin typeface="Verdana" panose="020B0604030504040204" pitchFamily="34" charset="0"/>
              </a:rPr>
              <a:t>risultato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CECFF"/>
            </a:gs>
            <a:gs pos="100000">
              <a:srgbClr val="FFFFC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egnaposto numero diapositiva 3">
            <a:extLst>
              <a:ext uri="{FF2B5EF4-FFF2-40B4-BE49-F238E27FC236}">
                <a16:creationId xmlns:a16="http://schemas.microsoft.com/office/drawing/2014/main" id="{729B1EEB-F736-3F8F-15DD-21FE778D0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E59FC2F-C3CE-4AB3-9050-61B56A8A4C02}" type="slidenum">
              <a:rPr lang="it-IT" altLang="it-IT" sz="1400"/>
              <a:pPr/>
              <a:t>13</a:t>
            </a:fld>
            <a:endParaRPr lang="it-IT" altLang="it-IT" sz="1400"/>
          </a:p>
        </p:txBody>
      </p:sp>
      <p:sp>
        <p:nvSpPr>
          <p:cNvPr id="143362" name="Text Box 2">
            <a:extLst>
              <a:ext uri="{FF2B5EF4-FFF2-40B4-BE49-F238E27FC236}">
                <a16:creationId xmlns:a16="http://schemas.microsoft.com/office/drawing/2014/main" id="{E400307C-CFE0-49F5-80B0-46123B13B9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0"/>
            <a:ext cx="8534400" cy="528638"/>
          </a:xfrm>
          <a:prstGeom prst="rect">
            <a:avLst/>
          </a:prstGeom>
          <a:gradFill rotWithShape="0">
            <a:gsLst>
              <a:gs pos="0">
                <a:srgbClr val="6699FF"/>
              </a:gs>
              <a:gs pos="50000">
                <a:srgbClr val="CCECFF"/>
              </a:gs>
              <a:gs pos="100000">
                <a:srgbClr val="6699FF"/>
              </a:gs>
            </a:gsLst>
            <a:lin ang="0" scaled="1"/>
          </a:gradFill>
          <a:ln w="9525">
            <a:solidFill>
              <a:srgbClr val="333399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it-IT" altLang="it-IT" sz="280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</a:rPr>
              <a:t>Taratura del filtro</a:t>
            </a:r>
          </a:p>
        </p:txBody>
      </p:sp>
      <p:sp>
        <p:nvSpPr>
          <p:cNvPr id="73732" name="Rectangle 3">
            <a:extLst>
              <a:ext uri="{FF2B5EF4-FFF2-40B4-BE49-F238E27FC236}">
                <a16:creationId xmlns:a16="http://schemas.microsoft.com/office/drawing/2014/main" id="{8C988CF4-BF27-2DCE-2B0F-9670AF44F5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14788" y="28575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it-IT" altLang="it-IT"/>
          </a:p>
        </p:txBody>
      </p:sp>
      <p:graphicFrame>
        <p:nvGraphicFramePr>
          <p:cNvPr id="73733" name="Object 4">
            <a:extLst>
              <a:ext uri="{FF2B5EF4-FFF2-40B4-BE49-F238E27FC236}">
                <a16:creationId xmlns:a16="http://schemas.microsoft.com/office/drawing/2014/main" id="{911942C4-C842-CA0E-74CA-0AF4F03416A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971800" y="685800"/>
          <a:ext cx="1114425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1117600" imgH="1143000" progId="Equation.3">
                  <p:embed/>
                </p:oleObj>
              </mc:Choice>
              <mc:Fallback>
                <p:oleObj r:id="rId2" imgW="1117600" imgH="11430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1800" y="685800"/>
                        <a:ext cx="1114425" cy="1143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3734" name="Rectangle 5">
            <a:extLst>
              <a:ext uri="{FF2B5EF4-FFF2-40B4-BE49-F238E27FC236}">
                <a16:creationId xmlns:a16="http://schemas.microsoft.com/office/drawing/2014/main" id="{A821EF9D-2852-36F1-453D-47ED3FC95B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24313" y="28575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it-IT" altLang="it-IT"/>
          </a:p>
        </p:txBody>
      </p:sp>
      <p:graphicFrame>
        <p:nvGraphicFramePr>
          <p:cNvPr id="73735" name="Object 6">
            <a:extLst>
              <a:ext uri="{FF2B5EF4-FFF2-40B4-BE49-F238E27FC236}">
                <a16:creationId xmlns:a16="http://schemas.microsoft.com/office/drawing/2014/main" id="{98DD795E-962E-903B-FC60-1022C24B540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53000" y="685800"/>
          <a:ext cx="1095375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1092200" imgH="1143000" progId="Equation.3">
                  <p:embed/>
                </p:oleObj>
              </mc:Choice>
              <mc:Fallback>
                <p:oleObj r:id="rId4" imgW="1092200" imgH="11430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3000" y="685800"/>
                        <a:ext cx="1095375" cy="1143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3736" name="Rectangle 7">
            <a:extLst>
              <a:ext uri="{FF2B5EF4-FFF2-40B4-BE49-F238E27FC236}">
                <a16:creationId xmlns:a16="http://schemas.microsoft.com/office/drawing/2014/main" id="{4DA6EA67-ECAE-89D7-A2A0-DA000F5F32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600" y="2819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it-IT" altLang="it-IT"/>
          </a:p>
        </p:txBody>
      </p:sp>
      <p:graphicFrame>
        <p:nvGraphicFramePr>
          <p:cNvPr id="73737" name="Object 8">
            <a:extLst>
              <a:ext uri="{FF2B5EF4-FFF2-40B4-BE49-F238E27FC236}">
                <a16:creationId xmlns:a16="http://schemas.microsoft.com/office/drawing/2014/main" id="{E55DC653-7F38-CF87-989D-7C0A88F902C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629400" y="685800"/>
          <a:ext cx="2190750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184400" imgH="1143000" progId="Equation.3">
                  <p:embed/>
                </p:oleObj>
              </mc:Choice>
              <mc:Fallback>
                <p:oleObj name="Equation" r:id="rId6" imgW="2184400" imgH="114300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29400" y="685800"/>
                        <a:ext cx="2190750" cy="1143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3738" name="Text Box 9">
            <a:extLst>
              <a:ext uri="{FF2B5EF4-FFF2-40B4-BE49-F238E27FC236}">
                <a16:creationId xmlns:a16="http://schemas.microsoft.com/office/drawing/2014/main" id="{A563AD19-A338-6D84-5132-0529FA1953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990600"/>
            <a:ext cx="2286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it-IT" sz="2000">
                <a:solidFill>
                  <a:srgbClr val="000099"/>
                </a:solidFill>
                <a:latin typeface="Verdana" panose="020B0604030504040204" pitchFamily="34" charset="0"/>
              </a:rPr>
              <a:t>Matrici di convoluzione:</a:t>
            </a:r>
          </a:p>
        </p:txBody>
      </p:sp>
      <p:sp>
        <p:nvSpPr>
          <p:cNvPr id="73739" name="Text Box 10">
            <a:extLst>
              <a:ext uri="{FF2B5EF4-FFF2-40B4-BE49-F238E27FC236}">
                <a16:creationId xmlns:a16="http://schemas.microsoft.com/office/drawing/2014/main" id="{246E3F9F-2CBB-E270-2FEF-B7E52798B5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1905000"/>
            <a:ext cx="19812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it-IT" sz="1400" b="1">
                <a:solidFill>
                  <a:srgbClr val="CC0000"/>
                </a:solidFill>
                <a:latin typeface="Verdana" panose="020B0604030504040204" pitchFamily="34" charset="0"/>
              </a:rPr>
              <a:t>1)</a:t>
            </a:r>
            <a:r>
              <a:rPr lang="it-IT" altLang="it-IT" sz="1400" b="1">
                <a:latin typeface="Verdana" panose="020B0604030504040204" pitchFamily="34" charset="0"/>
              </a:rPr>
              <a:t> Matrice orizzontale</a:t>
            </a:r>
          </a:p>
        </p:txBody>
      </p:sp>
      <p:sp>
        <p:nvSpPr>
          <p:cNvPr id="73740" name="Text Box 11">
            <a:extLst>
              <a:ext uri="{FF2B5EF4-FFF2-40B4-BE49-F238E27FC236}">
                <a16:creationId xmlns:a16="http://schemas.microsoft.com/office/drawing/2014/main" id="{4B2ADFDF-DDC5-B13B-E716-D07907F4FD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1905000"/>
            <a:ext cx="16002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it-IT" sz="1400" b="1">
                <a:solidFill>
                  <a:srgbClr val="CC0000"/>
                </a:solidFill>
                <a:latin typeface="Verdana" panose="020B0604030504040204" pitchFamily="34" charset="0"/>
              </a:rPr>
              <a:t>2)</a:t>
            </a:r>
            <a:r>
              <a:rPr lang="it-IT" altLang="it-IT" sz="1400" b="1">
                <a:latin typeface="Verdana" panose="020B0604030504040204" pitchFamily="34" charset="0"/>
              </a:rPr>
              <a:t> Matrice verticale</a:t>
            </a:r>
          </a:p>
        </p:txBody>
      </p:sp>
      <p:sp>
        <p:nvSpPr>
          <p:cNvPr id="73741" name="Text Box 12">
            <a:extLst>
              <a:ext uri="{FF2B5EF4-FFF2-40B4-BE49-F238E27FC236}">
                <a16:creationId xmlns:a16="http://schemas.microsoft.com/office/drawing/2014/main" id="{E3F42911-F69B-A8D7-B943-9A35BEEF90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0" y="1905000"/>
            <a:ext cx="16002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it-IT" sz="1400" b="1">
                <a:solidFill>
                  <a:srgbClr val="CC0000"/>
                </a:solidFill>
                <a:latin typeface="Verdana" panose="020B0604030504040204" pitchFamily="34" charset="0"/>
              </a:rPr>
              <a:t>3)</a:t>
            </a:r>
            <a:r>
              <a:rPr lang="it-IT" altLang="it-IT" sz="1400" b="1">
                <a:latin typeface="Verdana" panose="020B0604030504040204" pitchFamily="34" charset="0"/>
              </a:rPr>
              <a:t> Matrice di media 5x5</a:t>
            </a:r>
          </a:p>
        </p:txBody>
      </p:sp>
      <p:sp>
        <p:nvSpPr>
          <p:cNvPr id="73742" name="Text Box 13">
            <a:extLst>
              <a:ext uri="{FF2B5EF4-FFF2-40B4-BE49-F238E27FC236}">
                <a16:creationId xmlns:a16="http://schemas.microsoft.com/office/drawing/2014/main" id="{2D708A90-EEB1-527F-4C9A-FB5B19AA3C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6248400"/>
            <a:ext cx="83058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it-IT" altLang="it-IT" sz="1600" b="1">
                <a:solidFill>
                  <a:srgbClr val="CC0000"/>
                </a:solidFill>
                <a:latin typeface="Verdana" panose="020B0604030504040204" pitchFamily="34" charset="0"/>
              </a:rPr>
              <a:t>Il filtro più appropriato è il </a:t>
            </a:r>
            <a:r>
              <a:rPr lang="it-IT" altLang="it-IT" sz="1600" b="1">
                <a:solidFill>
                  <a:srgbClr val="000099"/>
                </a:solidFill>
                <a:latin typeface="Verdana" panose="020B0604030504040204" pitchFamily="34" charset="0"/>
              </a:rPr>
              <a:t>filtro C</a:t>
            </a:r>
            <a:r>
              <a:rPr lang="it-IT" altLang="it-IT" sz="1600" b="1">
                <a:solidFill>
                  <a:srgbClr val="CC0000"/>
                </a:solidFill>
                <a:latin typeface="Verdana" panose="020B0604030504040204" pitchFamily="34" charset="0"/>
              </a:rPr>
              <a:t>:</a:t>
            </a:r>
          </a:p>
          <a:p>
            <a:pPr algn="ctr" eaLnBrk="1" hangingPunct="1"/>
            <a:r>
              <a:rPr lang="it-IT" altLang="it-IT" sz="1600" b="1">
                <a:latin typeface="Verdana" panose="020B0604030504040204" pitchFamily="34" charset="0"/>
              </a:rPr>
              <a:t>[matrice </a:t>
            </a:r>
            <a:r>
              <a:rPr lang="it-IT" altLang="it-IT" sz="1600" b="1">
                <a:solidFill>
                  <a:srgbClr val="CC0000"/>
                </a:solidFill>
                <a:latin typeface="Verdana" panose="020B0604030504040204" pitchFamily="34" charset="0"/>
              </a:rPr>
              <a:t>(1)</a:t>
            </a:r>
            <a:r>
              <a:rPr lang="it-IT" altLang="it-IT" sz="1600" b="1">
                <a:latin typeface="Verdana" panose="020B0604030504040204" pitchFamily="34" charset="0"/>
              </a:rPr>
              <a:t>] +[matrice </a:t>
            </a:r>
            <a:r>
              <a:rPr lang="it-IT" altLang="it-IT" sz="1600" b="1">
                <a:solidFill>
                  <a:srgbClr val="CC0000"/>
                </a:solidFill>
                <a:latin typeface="Verdana" panose="020B0604030504040204" pitchFamily="34" charset="0"/>
              </a:rPr>
              <a:t>(2)</a:t>
            </a:r>
            <a:r>
              <a:rPr lang="it-IT" altLang="it-IT" sz="1600" b="1">
                <a:latin typeface="Verdana" panose="020B0604030504040204" pitchFamily="34" charset="0"/>
              </a:rPr>
              <a:t>] + 2 x [matrice di media </a:t>
            </a:r>
            <a:r>
              <a:rPr lang="it-IT" altLang="it-IT" sz="1600" b="1">
                <a:solidFill>
                  <a:srgbClr val="CC0000"/>
                </a:solidFill>
                <a:latin typeface="Verdana" panose="020B0604030504040204" pitchFamily="34" charset="0"/>
              </a:rPr>
              <a:t>(3)</a:t>
            </a:r>
            <a:r>
              <a:rPr lang="it-IT" altLang="it-IT" sz="1600" b="1">
                <a:latin typeface="Verdana" panose="020B0604030504040204" pitchFamily="34" charset="0"/>
              </a:rPr>
              <a:t>]</a:t>
            </a:r>
          </a:p>
        </p:txBody>
      </p:sp>
      <p:graphicFrame>
        <p:nvGraphicFramePr>
          <p:cNvPr id="73743" name="Object 14">
            <a:extLst>
              <a:ext uri="{FF2B5EF4-FFF2-40B4-BE49-F238E27FC236}">
                <a16:creationId xmlns:a16="http://schemas.microsoft.com/office/drawing/2014/main" id="{FE846DF0-A736-E1E7-7D73-ACD59FEA8CB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04800" y="2362200"/>
          <a:ext cx="8458200" cy="3886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fico" r:id="rId8" imgW="7086905" imgH="3715207" progId="Excel.Chart.8">
                  <p:embed/>
                </p:oleObj>
              </mc:Choice>
              <mc:Fallback>
                <p:oleObj name="Grafico" r:id="rId8" imgW="7086905" imgH="3715207" progId="Excel.Chart.8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lum bright="6000" contrast="-6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2362200"/>
                        <a:ext cx="8458200" cy="3886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3744" name="Text Box 15">
            <a:extLst>
              <a:ext uri="{FF2B5EF4-FFF2-40B4-BE49-F238E27FC236}">
                <a16:creationId xmlns:a16="http://schemas.microsoft.com/office/drawing/2014/main" id="{EA3B6BBD-8BB9-0992-55B0-EE40971792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2590800"/>
            <a:ext cx="3276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it-IT" sz="1400" b="1">
                <a:solidFill>
                  <a:srgbClr val="000099"/>
                </a:solidFill>
                <a:latin typeface="Verdana" panose="020B0604030504040204" pitchFamily="34" charset="0"/>
              </a:rPr>
              <a:t>Grafico di taratura del filtro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FF"/>
            </a:gs>
            <a:gs pos="100000">
              <a:srgbClr val="99CC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egnaposto numero diapositiva 3">
            <a:extLst>
              <a:ext uri="{FF2B5EF4-FFF2-40B4-BE49-F238E27FC236}">
                <a16:creationId xmlns:a16="http://schemas.microsoft.com/office/drawing/2014/main" id="{A15E9A61-EE7C-AA9C-1A6C-798FBF87B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AC8F354-816D-4EC2-900C-49E3FEBB4F7F}" type="slidenum">
              <a:rPr lang="it-IT" altLang="it-IT" sz="1400"/>
              <a:pPr/>
              <a:t>14</a:t>
            </a:fld>
            <a:endParaRPr lang="it-IT" altLang="it-IT" sz="1400"/>
          </a:p>
        </p:txBody>
      </p:sp>
      <p:sp>
        <p:nvSpPr>
          <p:cNvPr id="144386" name="Text Box 2">
            <a:extLst>
              <a:ext uri="{FF2B5EF4-FFF2-40B4-BE49-F238E27FC236}">
                <a16:creationId xmlns:a16="http://schemas.microsoft.com/office/drawing/2014/main" id="{26BE2E5C-DEF1-494E-99E3-544B5B8872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52400"/>
            <a:ext cx="8534400" cy="528638"/>
          </a:xfrm>
          <a:prstGeom prst="rect">
            <a:avLst/>
          </a:prstGeom>
          <a:gradFill rotWithShape="0">
            <a:gsLst>
              <a:gs pos="0">
                <a:srgbClr val="99CCFF"/>
              </a:gs>
              <a:gs pos="50000">
                <a:srgbClr val="CCECFF"/>
              </a:gs>
              <a:gs pos="100000">
                <a:srgbClr val="99CCFF"/>
              </a:gs>
            </a:gsLst>
            <a:lin ang="0" scaled="1"/>
          </a:gradFill>
          <a:ln w="9525">
            <a:solidFill>
              <a:srgbClr val="333399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it-IT" altLang="it-IT" sz="280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</a:rPr>
              <a:t>Ipotesi di correlazione distanza - luminanza</a:t>
            </a:r>
          </a:p>
        </p:txBody>
      </p:sp>
      <p:grpSp>
        <p:nvGrpSpPr>
          <p:cNvPr id="74756" name="Group 3">
            <a:extLst>
              <a:ext uri="{FF2B5EF4-FFF2-40B4-BE49-F238E27FC236}">
                <a16:creationId xmlns:a16="http://schemas.microsoft.com/office/drawing/2014/main" id="{8F5DD52D-18B3-585E-0365-C32DE9BFB623}"/>
              </a:ext>
            </a:extLst>
          </p:cNvPr>
          <p:cNvGrpSpPr>
            <a:grpSpLocks/>
          </p:cNvGrpSpPr>
          <p:nvPr/>
        </p:nvGrpSpPr>
        <p:grpSpPr bwMode="auto">
          <a:xfrm>
            <a:off x="0" y="838200"/>
            <a:ext cx="4648200" cy="2919413"/>
            <a:chOff x="0" y="912"/>
            <a:chExt cx="2928" cy="1918"/>
          </a:xfrm>
        </p:grpSpPr>
        <p:pic>
          <p:nvPicPr>
            <p:cNvPr id="74766" name="Picture 4" descr="fig61-b">
              <a:extLst>
                <a:ext uri="{FF2B5EF4-FFF2-40B4-BE49-F238E27FC236}">
                  <a16:creationId xmlns:a16="http://schemas.microsoft.com/office/drawing/2014/main" id="{E0436DC6-0F5E-1155-9E85-7C8982CFDD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912"/>
              <a:ext cx="2496" cy="15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33399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4767" name="Text Box 5">
              <a:extLst>
                <a:ext uri="{FF2B5EF4-FFF2-40B4-BE49-F238E27FC236}">
                  <a16:creationId xmlns:a16="http://schemas.microsoft.com/office/drawing/2014/main" id="{8662ACCE-9D60-DBDA-7DBD-6ABE647C56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2448"/>
              <a:ext cx="2928" cy="3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r>
                <a:rPr lang="it-IT" altLang="it-IT" sz="1600">
                  <a:solidFill>
                    <a:srgbClr val="000099"/>
                  </a:solidFill>
                  <a:latin typeface="Verdana" panose="020B0604030504040204" pitchFamily="34" charset="0"/>
                </a:rPr>
                <a:t>Punti di contatto</a:t>
              </a:r>
              <a:r>
                <a:rPr lang="it-IT" altLang="it-IT" sz="1600">
                  <a:latin typeface="Verdana" panose="020B0604030504040204" pitchFamily="34" charset="0"/>
                </a:rPr>
                <a:t> = </a:t>
              </a:r>
              <a:r>
                <a:rPr lang="it-IT" altLang="it-IT" sz="1600">
                  <a:solidFill>
                    <a:srgbClr val="CC0000"/>
                  </a:solidFill>
                  <a:latin typeface="Verdana" panose="020B0604030504040204" pitchFamily="34" charset="0"/>
                </a:rPr>
                <a:t>luminanza massima</a:t>
              </a:r>
            </a:p>
            <a:p>
              <a:pPr algn="ctr" eaLnBrk="1" hangingPunct="1"/>
              <a:r>
                <a:rPr lang="it-IT" altLang="it-IT" sz="1600">
                  <a:solidFill>
                    <a:srgbClr val="000099"/>
                  </a:solidFill>
                  <a:latin typeface="Verdana" panose="020B0604030504040204" pitchFamily="34" charset="0"/>
                </a:rPr>
                <a:t>Distanza massima</a:t>
              </a:r>
              <a:r>
                <a:rPr lang="it-IT" altLang="it-IT" sz="1600">
                  <a:latin typeface="Verdana" panose="020B0604030504040204" pitchFamily="34" charset="0"/>
                </a:rPr>
                <a:t> = </a:t>
              </a:r>
              <a:r>
                <a:rPr lang="it-IT" altLang="it-IT" sz="1600">
                  <a:solidFill>
                    <a:srgbClr val="CC0000"/>
                  </a:solidFill>
                  <a:latin typeface="Verdana" panose="020B0604030504040204" pitchFamily="34" charset="0"/>
                </a:rPr>
                <a:t>luminanza minima</a:t>
              </a:r>
            </a:p>
          </p:txBody>
        </p:sp>
      </p:grpSp>
      <p:sp>
        <p:nvSpPr>
          <p:cNvPr id="74757" name="Text Box 6">
            <a:extLst>
              <a:ext uri="{FF2B5EF4-FFF2-40B4-BE49-F238E27FC236}">
                <a16:creationId xmlns:a16="http://schemas.microsoft.com/office/drawing/2014/main" id="{9AA493F8-5175-D928-0127-477CFD29A6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8200" y="762000"/>
            <a:ext cx="3810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it-IT" sz="1600" b="1">
                <a:latin typeface="Verdana" panose="020B0604030504040204" pitchFamily="34" charset="0"/>
              </a:rPr>
              <a:t>Relazioni considerate:</a:t>
            </a:r>
          </a:p>
        </p:txBody>
      </p:sp>
      <p:sp>
        <p:nvSpPr>
          <p:cNvPr id="74758" name="Rectangle 7">
            <a:extLst>
              <a:ext uri="{FF2B5EF4-FFF2-40B4-BE49-F238E27FC236}">
                <a16:creationId xmlns:a16="http://schemas.microsoft.com/office/drawing/2014/main" id="{8349B77A-17F6-00B0-0B96-879ED66435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3838" y="3200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it-IT" altLang="it-IT"/>
          </a:p>
        </p:txBody>
      </p:sp>
      <p:grpSp>
        <p:nvGrpSpPr>
          <p:cNvPr id="74759" name="Group 8">
            <a:extLst>
              <a:ext uri="{FF2B5EF4-FFF2-40B4-BE49-F238E27FC236}">
                <a16:creationId xmlns:a16="http://schemas.microsoft.com/office/drawing/2014/main" id="{CEB3934F-B6B7-BCDB-366C-E7878F384FEB}"/>
              </a:ext>
            </a:extLst>
          </p:cNvPr>
          <p:cNvGrpSpPr>
            <a:grpSpLocks/>
          </p:cNvGrpSpPr>
          <p:nvPr/>
        </p:nvGrpSpPr>
        <p:grpSpPr bwMode="auto">
          <a:xfrm>
            <a:off x="4724400" y="1143000"/>
            <a:ext cx="4165600" cy="1965325"/>
            <a:chOff x="2976" y="1056"/>
            <a:chExt cx="2624" cy="1238"/>
          </a:xfrm>
        </p:grpSpPr>
        <p:graphicFrame>
          <p:nvGraphicFramePr>
            <p:cNvPr id="74762" name="Object 9">
              <a:extLst>
                <a:ext uri="{FF2B5EF4-FFF2-40B4-BE49-F238E27FC236}">
                  <a16:creationId xmlns:a16="http://schemas.microsoft.com/office/drawing/2014/main" id="{BBCD47A1-F09D-83A3-491A-5473CC16F661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224" y="1056"/>
            <a:ext cx="1183" cy="50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r:id="rId3" imgW="1079500" imgH="457200" progId="Equation.3">
                    <p:embed/>
                  </p:oleObj>
                </mc:Choice>
                <mc:Fallback>
                  <p:oleObj r:id="rId3" imgW="1079500" imgH="457200" progId="Equation.3">
                    <p:embed/>
                    <p:pic>
                      <p:nvPicPr>
                        <p:cNvPr id="0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224" y="1056"/>
                          <a:ext cx="1183" cy="50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4763" name="Object 10">
              <a:extLst>
                <a:ext uri="{FF2B5EF4-FFF2-40B4-BE49-F238E27FC236}">
                  <a16:creationId xmlns:a16="http://schemas.microsoft.com/office/drawing/2014/main" id="{E8B34417-D311-6F19-E8AD-7290F2541A7E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224" y="1680"/>
            <a:ext cx="1376" cy="61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r:id="rId5" imgW="1257300" imgH="558800" progId="Equation.3">
                    <p:embed/>
                  </p:oleObj>
                </mc:Choice>
                <mc:Fallback>
                  <p:oleObj r:id="rId5" imgW="1257300" imgH="558800" progId="Equation.3">
                    <p:embed/>
                    <p:pic>
                      <p:nvPicPr>
                        <p:cNvPr id="0" name="Object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224" y="1680"/>
                          <a:ext cx="1376" cy="61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4764" name="Text Box 11">
              <a:extLst>
                <a:ext uri="{FF2B5EF4-FFF2-40B4-BE49-F238E27FC236}">
                  <a16:creationId xmlns:a16="http://schemas.microsoft.com/office/drawing/2014/main" id="{648D6179-6226-3F46-A2A5-E468FA5519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76" y="1200"/>
              <a:ext cx="105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it-IT" altLang="it-IT" sz="1800" b="1">
                  <a:solidFill>
                    <a:srgbClr val="CC0000"/>
                  </a:solidFill>
                  <a:latin typeface="Verdana" panose="020B0604030504040204" pitchFamily="34" charset="0"/>
                </a:rPr>
                <a:t>Lineare:</a:t>
              </a:r>
            </a:p>
          </p:txBody>
        </p:sp>
        <p:sp>
          <p:nvSpPr>
            <p:cNvPr id="74765" name="Text Box 12">
              <a:extLst>
                <a:ext uri="{FF2B5EF4-FFF2-40B4-BE49-F238E27FC236}">
                  <a16:creationId xmlns:a16="http://schemas.microsoft.com/office/drawing/2014/main" id="{0E6AF56C-CAB5-691B-1F10-8C6A0B42E0D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24" y="1872"/>
              <a:ext cx="110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it-IT" altLang="it-IT" sz="1800" b="1">
                  <a:solidFill>
                    <a:srgbClr val="000099"/>
                  </a:solidFill>
                  <a:latin typeface="Verdana" panose="020B0604030504040204" pitchFamily="34" charset="0"/>
                </a:rPr>
                <a:t>Quadratica:</a:t>
              </a:r>
            </a:p>
          </p:txBody>
        </p:sp>
      </p:grpSp>
      <p:sp>
        <p:nvSpPr>
          <p:cNvPr id="74760" name="Text Box 13">
            <a:extLst>
              <a:ext uri="{FF2B5EF4-FFF2-40B4-BE49-F238E27FC236}">
                <a16:creationId xmlns:a16="http://schemas.microsoft.com/office/drawing/2014/main" id="{D02DDCAC-FB17-1A58-5A4D-F393A968E7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3200400"/>
            <a:ext cx="38100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it-IT" sz="1600" b="1">
                <a:latin typeface="Verdana" panose="020B0604030504040204" pitchFamily="34" charset="0"/>
              </a:rPr>
              <a:t>Verificate sul profilo di luminanza:</a:t>
            </a:r>
          </a:p>
        </p:txBody>
      </p:sp>
      <p:graphicFrame>
        <p:nvGraphicFramePr>
          <p:cNvPr id="74761" name="Object 14">
            <a:extLst>
              <a:ext uri="{FF2B5EF4-FFF2-40B4-BE49-F238E27FC236}">
                <a16:creationId xmlns:a16="http://schemas.microsoft.com/office/drawing/2014/main" id="{9FF2F2E6-77A8-37EB-1DF0-00CB4BB4718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81000" y="3810000"/>
          <a:ext cx="8077200" cy="304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fico" r:id="rId7" imgW="9525305" imgH="5172456" progId="Excel.Chart.8">
                  <p:embed/>
                </p:oleObj>
              </mc:Choice>
              <mc:Fallback>
                <p:oleObj name="Grafico" r:id="rId7" imgW="9525305" imgH="5172456" progId="Excel.Chart.8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lum bright="6000" contrast="-6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3810000"/>
                        <a:ext cx="8077200" cy="304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egnaposto numero diapositiva 3">
            <a:extLst>
              <a:ext uri="{FF2B5EF4-FFF2-40B4-BE49-F238E27FC236}">
                <a16:creationId xmlns:a16="http://schemas.microsoft.com/office/drawing/2014/main" id="{E0CC74E9-04EE-7BCD-CF47-83990BF93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5CA352F0-F1FE-4611-B969-7F6015D2FDC4}" type="slidenum">
              <a:rPr lang="it-IT" altLang="it-IT" sz="1400"/>
              <a:pPr/>
              <a:t>15</a:t>
            </a:fld>
            <a:endParaRPr lang="it-IT" altLang="it-IT" sz="1400"/>
          </a:p>
        </p:txBody>
      </p:sp>
      <p:sp>
        <p:nvSpPr>
          <p:cNvPr id="145410" name="Text Box 2">
            <a:extLst>
              <a:ext uri="{FF2B5EF4-FFF2-40B4-BE49-F238E27FC236}">
                <a16:creationId xmlns:a16="http://schemas.microsoft.com/office/drawing/2014/main" id="{721E7DA8-DE52-49A0-A4FB-0D13FEF8B1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52400"/>
            <a:ext cx="8534400" cy="528638"/>
          </a:xfrm>
          <a:prstGeom prst="rect">
            <a:avLst/>
          </a:prstGeom>
          <a:gradFill rotWithShape="0">
            <a:gsLst>
              <a:gs pos="0">
                <a:srgbClr val="99CCFF"/>
              </a:gs>
              <a:gs pos="50000">
                <a:srgbClr val="CCECFF"/>
              </a:gs>
              <a:gs pos="100000">
                <a:srgbClr val="99CCFF"/>
              </a:gs>
            </a:gsLst>
            <a:lin ang="0" scaled="1"/>
          </a:gradFill>
          <a:ln w="9525">
            <a:solidFill>
              <a:srgbClr val="333399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it-IT" altLang="it-IT" sz="280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</a:rPr>
              <a:t>Modello sperimentale</a:t>
            </a:r>
          </a:p>
        </p:txBody>
      </p:sp>
      <p:pic>
        <p:nvPicPr>
          <p:cNvPr id="75780" name="Picture 3" descr="MANICHINO Dati">
            <a:extLst>
              <a:ext uri="{FF2B5EF4-FFF2-40B4-BE49-F238E27FC236}">
                <a16:creationId xmlns:a16="http://schemas.microsoft.com/office/drawing/2014/main" id="{3C49B5E7-E4D9-4CA4-C467-E2610F1F2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95400"/>
            <a:ext cx="5181600" cy="1473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781" name="AutoShape 4">
            <a:extLst>
              <a:ext uri="{FF2B5EF4-FFF2-40B4-BE49-F238E27FC236}">
                <a16:creationId xmlns:a16="http://schemas.microsoft.com/office/drawing/2014/main" id="{73088311-CCC9-4859-F811-7F9E9E1788EC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5562600" y="2209800"/>
            <a:ext cx="1600200" cy="1219200"/>
          </a:xfrm>
          <a:custGeom>
            <a:avLst/>
            <a:gdLst>
              <a:gd name="T0" fmla="*/ 1143032 w 21600"/>
              <a:gd name="T1" fmla="*/ 0 h 21600"/>
              <a:gd name="T2" fmla="*/ 685789 w 21600"/>
              <a:gd name="T3" fmla="*/ 406400 h 21600"/>
              <a:gd name="T4" fmla="*/ 0 w 21600"/>
              <a:gd name="T5" fmla="*/ 1016056 h 21600"/>
              <a:gd name="T6" fmla="*/ 685789 w 21600"/>
              <a:gd name="T7" fmla="*/ 1219200 h 21600"/>
              <a:gd name="T8" fmla="*/ 1371579 w 21600"/>
              <a:gd name="T9" fmla="*/ 846667 h 21600"/>
              <a:gd name="T10" fmla="*/ 1600200 w 21600"/>
              <a:gd name="T11" fmla="*/ 406400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14400 h 21600"/>
              <a:gd name="T20" fmla="*/ 18514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429" y="0"/>
                </a:moveTo>
                <a:lnTo>
                  <a:pt x="9257" y="7200"/>
                </a:lnTo>
                <a:lnTo>
                  <a:pt x="12343" y="7200"/>
                </a:lnTo>
                <a:lnTo>
                  <a:pt x="12343" y="14400"/>
                </a:lnTo>
                <a:lnTo>
                  <a:pt x="0" y="14400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lnTo>
                  <a:pt x="15429" y="0"/>
                </a:lnTo>
                <a:close/>
              </a:path>
            </a:pathLst>
          </a:custGeom>
          <a:gradFill rotWithShape="0">
            <a:gsLst>
              <a:gs pos="0">
                <a:srgbClr val="761800"/>
              </a:gs>
              <a:gs pos="100000">
                <a:srgbClr val="FF3300"/>
              </a:gs>
            </a:gsLst>
            <a:lin ang="27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75782" name="Text Box 5">
            <a:extLst>
              <a:ext uri="{FF2B5EF4-FFF2-40B4-BE49-F238E27FC236}">
                <a16:creationId xmlns:a16="http://schemas.microsoft.com/office/drawing/2014/main" id="{0EB771BA-E634-4E96-3ECD-D4F2576783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838200"/>
            <a:ext cx="5181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it-IT" sz="1800" b="1">
                <a:solidFill>
                  <a:srgbClr val="000099"/>
                </a:solidFill>
                <a:latin typeface="Verdana" panose="020B0604030504040204" pitchFamily="34" charset="0"/>
              </a:rPr>
              <a:t>Ipotesi di avvolgimento</a:t>
            </a:r>
          </a:p>
        </p:txBody>
      </p:sp>
      <p:sp>
        <p:nvSpPr>
          <p:cNvPr id="75783" name="Text Box 6">
            <a:extLst>
              <a:ext uri="{FF2B5EF4-FFF2-40B4-BE49-F238E27FC236}">
                <a16:creationId xmlns:a16="http://schemas.microsoft.com/office/drawing/2014/main" id="{D14F8246-72A0-48CE-5D9C-36C13AE961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1200" y="1524000"/>
            <a:ext cx="2590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it-IT" sz="1800" b="1">
                <a:solidFill>
                  <a:srgbClr val="CC0000"/>
                </a:solidFill>
                <a:latin typeface="Verdana" panose="020B0604030504040204" pitchFamily="34" charset="0"/>
              </a:rPr>
              <a:t>Acquisizione dei dati sperimentali</a:t>
            </a:r>
          </a:p>
        </p:txBody>
      </p:sp>
      <p:graphicFrame>
        <p:nvGraphicFramePr>
          <p:cNvPr id="75784" name="Object 7">
            <a:extLst>
              <a:ext uri="{FF2B5EF4-FFF2-40B4-BE49-F238E27FC236}">
                <a16:creationId xmlns:a16="http://schemas.microsoft.com/office/drawing/2014/main" id="{8DFC34FF-DDC1-E363-3A31-508D130F004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2400" y="2895600"/>
          <a:ext cx="8839200" cy="3962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fico" r:id="rId4" imgW="9525305" imgH="5172456" progId="Excel.Chart.8">
                  <p:embed/>
                </p:oleObj>
              </mc:Choice>
              <mc:Fallback>
                <p:oleObj name="Grafico" r:id="rId4" imgW="9525305" imgH="5172456" progId="Excel.Chart.8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lum bright="-12000" contrast="6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2895600"/>
                        <a:ext cx="8839200" cy="3962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5785" name="Text Box 8">
            <a:extLst>
              <a:ext uri="{FF2B5EF4-FFF2-40B4-BE49-F238E27FC236}">
                <a16:creationId xmlns:a16="http://schemas.microsoft.com/office/drawing/2014/main" id="{2467DCE6-129E-4F9D-D5D4-FD12650318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3124200"/>
            <a:ext cx="5181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it-IT" sz="1800" b="1">
                <a:solidFill>
                  <a:srgbClr val="000099"/>
                </a:solidFill>
                <a:latin typeface="Verdana" panose="020B0604030504040204" pitchFamily="34" charset="0"/>
              </a:rPr>
              <a:t>Modello sperimentale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egnaposto numero diapositiva 3">
            <a:extLst>
              <a:ext uri="{FF2B5EF4-FFF2-40B4-BE49-F238E27FC236}">
                <a16:creationId xmlns:a16="http://schemas.microsoft.com/office/drawing/2014/main" id="{41B19FC7-FBF1-B717-4031-554FE641C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B336A48-AF6B-4885-A8F6-D991DE66E760}" type="slidenum">
              <a:rPr lang="it-IT" altLang="it-IT" sz="1400"/>
              <a:pPr/>
              <a:t>16</a:t>
            </a:fld>
            <a:endParaRPr lang="it-IT" altLang="it-IT" sz="1400"/>
          </a:p>
        </p:txBody>
      </p:sp>
      <p:sp>
        <p:nvSpPr>
          <p:cNvPr id="146434" name="Text Box 2">
            <a:extLst>
              <a:ext uri="{FF2B5EF4-FFF2-40B4-BE49-F238E27FC236}">
                <a16:creationId xmlns:a16="http://schemas.microsoft.com/office/drawing/2014/main" id="{3578382E-9EDE-4BB9-A26F-3058A11936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0"/>
            <a:ext cx="8534400" cy="528638"/>
          </a:xfrm>
          <a:prstGeom prst="rect">
            <a:avLst/>
          </a:prstGeom>
          <a:gradFill rotWithShape="0">
            <a:gsLst>
              <a:gs pos="0">
                <a:srgbClr val="99CCFF"/>
              </a:gs>
              <a:gs pos="50000">
                <a:srgbClr val="CCECFF"/>
              </a:gs>
              <a:gs pos="100000">
                <a:srgbClr val="99CCFF"/>
              </a:gs>
            </a:gsLst>
            <a:lin ang="0" scaled="1"/>
          </a:gradFill>
          <a:ln w="9525">
            <a:solidFill>
              <a:srgbClr val="333399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it-IT" altLang="it-IT" sz="280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</a:rPr>
              <a:t>Valori di distanza sperimentali</a:t>
            </a:r>
          </a:p>
        </p:txBody>
      </p:sp>
      <p:graphicFrame>
        <p:nvGraphicFramePr>
          <p:cNvPr id="76804" name="Object 3">
            <a:extLst>
              <a:ext uri="{FF2B5EF4-FFF2-40B4-BE49-F238E27FC236}">
                <a16:creationId xmlns:a16="http://schemas.microsoft.com/office/drawing/2014/main" id="{A40C1042-07E2-3B3D-5DF2-870B8E35FC0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2273300"/>
          <a:ext cx="8991600" cy="4584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fico" r:id="rId3" imgW="9525305" imgH="5172456" progId="Excel.Chart.8">
                  <p:embed/>
                </p:oleObj>
              </mc:Choice>
              <mc:Fallback>
                <p:oleObj name="Grafico" r:id="rId3" imgW="9525305" imgH="5172456" progId="Excel.Chart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-12000" contrast="6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273300"/>
                        <a:ext cx="8991600" cy="4584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6805" name="Text Box 4">
            <a:extLst>
              <a:ext uri="{FF2B5EF4-FFF2-40B4-BE49-F238E27FC236}">
                <a16:creationId xmlns:a16="http://schemas.microsoft.com/office/drawing/2014/main" id="{C15FCCCC-E097-C079-47C9-C937C9D850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2590800"/>
            <a:ext cx="8229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it-IT" sz="1800" b="1">
                <a:solidFill>
                  <a:srgbClr val="000099"/>
                </a:solidFill>
                <a:latin typeface="Verdana" panose="020B0604030504040204" pitchFamily="34" charset="0"/>
              </a:rPr>
              <a:t>Valori sperimentali di distanza relativa corpo-telo</a:t>
            </a:r>
          </a:p>
        </p:txBody>
      </p:sp>
      <p:pic>
        <p:nvPicPr>
          <p:cNvPr id="76806" name="Picture 5">
            <a:extLst>
              <a:ext uri="{FF2B5EF4-FFF2-40B4-BE49-F238E27FC236}">
                <a16:creationId xmlns:a16="http://schemas.microsoft.com/office/drawing/2014/main" id="{C0EDED8E-B01F-F275-3A6C-650B2EA689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-18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85800"/>
            <a:ext cx="4953000" cy="17414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6807" name="Text Box 6">
            <a:extLst>
              <a:ext uri="{FF2B5EF4-FFF2-40B4-BE49-F238E27FC236}">
                <a16:creationId xmlns:a16="http://schemas.microsoft.com/office/drawing/2014/main" id="{E7AE5E53-39E6-8D21-2991-114E3DB10E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2600" y="1295400"/>
            <a:ext cx="3276600" cy="1023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altLang="it-IT" sz="1800" b="1">
                <a:solidFill>
                  <a:srgbClr val="000099"/>
                </a:solidFill>
                <a:latin typeface="Verdana" panose="020B0604030504040204" pitchFamily="34" charset="0"/>
              </a:rPr>
              <a:t>•</a:t>
            </a:r>
            <a:r>
              <a:rPr lang="it-IT" altLang="it-IT" sz="1600" b="1">
                <a:latin typeface="Verdana" panose="020B0604030504040204" pitchFamily="34" charset="0"/>
              </a:rPr>
              <a:t> punti di contatto</a:t>
            </a:r>
          </a:p>
          <a:p>
            <a:pPr eaLnBrk="1" hangingPunct="1">
              <a:spcBef>
                <a:spcPct val="50000"/>
              </a:spcBef>
            </a:pPr>
            <a:r>
              <a:rPr lang="it-IT" altLang="it-IT" sz="1800" b="1">
                <a:solidFill>
                  <a:srgbClr val="FF3300"/>
                </a:solidFill>
                <a:latin typeface="Verdana" panose="020B0604030504040204" pitchFamily="34" charset="0"/>
              </a:rPr>
              <a:t>•</a:t>
            </a:r>
            <a:r>
              <a:rPr lang="it-IT" altLang="it-IT" sz="1800" b="1">
                <a:latin typeface="Verdana" panose="020B0604030504040204" pitchFamily="34" charset="0"/>
              </a:rPr>
              <a:t> </a:t>
            </a:r>
            <a:r>
              <a:rPr lang="it-IT" altLang="it-IT" sz="1600" b="1">
                <a:latin typeface="Verdana" panose="020B0604030504040204" pitchFamily="34" charset="0"/>
              </a:rPr>
              <a:t>punti di acquisizione delle distanze corpo-telo </a:t>
            </a:r>
          </a:p>
        </p:txBody>
      </p:sp>
      <p:sp>
        <p:nvSpPr>
          <p:cNvPr id="146439" name="Text Box 7">
            <a:extLst>
              <a:ext uri="{FF2B5EF4-FFF2-40B4-BE49-F238E27FC236}">
                <a16:creationId xmlns:a16="http://schemas.microsoft.com/office/drawing/2014/main" id="{59E8E2AE-A040-4B0E-AAF4-0F758BD23B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2600" y="838200"/>
            <a:ext cx="3276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it-IT" altLang="it-IT" sz="200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Identificazione dei punti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E6F6FF"/>
            </a:gs>
            <a:gs pos="100000">
              <a:srgbClr val="CCEC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egnaposto numero diapositiva 3">
            <a:extLst>
              <a:ext uri="{FF2B5EF4-FFF2-40B4-BE49-F238E27FC236}">
                <a16:creationId xmlns:a16="http://schemas.microsoft.com/office/drawing/2014/main" id="{08DDAC92-CB40-DD14-7F4B-71F22E1E5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42E9C601-B9B6-4EE3-AF24-376CDC30DEE4}" type="slidenum">
              <a:rPr lang="it-IT" altLang="it-IT" sz="1400"/>
              <a:pPr/>
              <a:t>17</a:t>
            </a:fld>
            <a:endParaRPr lang="it-IT" altLang="it-IT" sz="1400"/>
          </a:p>
        </p:txBody>
      </p:sp>
      <p:sp>
        <p:nvSpPr>
          <p:cNvPr id="77827" name="Rectangle 2">
            <a:extLst>
              <a:ext uri="{FF2B5EF4-FFF2-40B4-BE49-F238E27FC236}">
                <a16:creationId xmlns:a16="http://schemas.microsoft.com/office/drawing/2014/main" id="{5433E37E-92DE-1D31-3910-96AE3F809D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62000"/>
            <a:ext cx="9144000" cy="426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it-IT" altLang="it-IT"/>
          </a:p>
        </p:txBody>
      </p:sp>
      <p:graphicFrame>
        <p:nvGraphicFramePr>
          <p:cNvPr id="77828" name="Object 3">
            <a:extLst>
              <a:ext uri="{FF2B5EF4-FFF2-40B4-BE49-F238E27FC236}">
                <a16:creationId xmlns:a16="http://schemas.microsoft.com/office/drawing/2014/main" id="{3F4DBD22-5B90-6D13-5226-8732964AE75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914400"/>
          <a:ext cx="9144000" cy="4103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fico" r:id="rId2" imgW="9525305" imgH="5172456" progId="Excel.Chart.8">
                  <p:embed/>
                </p:oleObj>
              </mc:Choice>
              <mc:Fallback>
                <p:oleObj name="Grafico" r:id="rId2" imgW="9525305" imgH="5172456" progId="Excel.Chart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lum bright="-24000" contrast="12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14400"/>
                        <a:ext cx="9144000" cy="4103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7829" name="Text Box 4">
            <a:extLst>
              <a:ext uri="{FF2B5EF4-FFF2-40B4-BE49-F238E27FC236}">
                <a16:creationId xmlns:a16="http://schemas.microsoft.com/office/drawing/2014/main" id="{A3DAED7C-9E50-DAD7-413D-98FAA5E362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838200"/>
            <a:ext cx="8229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it-IT" sz="1800" b="1">
                <a:solidFill>
                  <a:srgbClr val="000099"/>
                </a:solidFill>
                <a:latin typeface="Verdana" panose="020B0604030504040204" pitchFamily="34" charset="0"/>
              </a:rPr>
              <a:t>Valori calcolati dalla luminanza lungo la traccia indicata</a:t>
            </a:r>
          </a:p>
        </p:txBody>
      </p:sp>
      <p:sp>
        <p:nvSpPr>
          <p:cNvPr id="147461" name="Text Box 5">
            <a:extLst>
              <a:ext uri="{FF2B5EF4-FFF2-40B4-BE49-F238E27FC236}">
                <a16:creationId xmlns:a16="http://schemas.microsoft.com/office/drawing/2014/main" id="{362B98B1-C120-4335-8A46-633A3A4E7E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52400"/>
            <a:ext cx="8534400" cy="528638"/>
          </a:xfrm>
          <a:prstGeom prst="rect">
            <a:avLst/>
          </a:prstGeom>
          <a:gradFill rotWithShape="0">
            <a:gsLst>
              <a:gs pos="0">
                <a:srgbClr val="99CCFF"/>
              </a:gs>
              <a:gs pos="50000">
                <a:srgbClr val="CCECFF"/>
              </a:gs>
              <a:gs pos="100000">
                <a:srgbClr val="99CCFF"/>
              </a:gs>
            </a:gsLst>
            <a:lin ang="0" scaled="1"/>
          </a:gradFill>
          <a:ln w="9525">
            <a:solidFill>
              <a:srgbClr val="333399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it-IT" altLang="it-IT" sz="280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</a:rPr>
              <a:t>Verifica dei valori calcolati</a:t>
            </a:r>
          </a:p>
        </p:txBody>
      </p:sp>
      <p:sp>
        <p:nvSpPr>
          <p:cNvPr id="77831" name="Text Box 6">
            <a:extLst>
              <a:ext uri="{FF2B5EF4-FFF2-40B4-BE49-F238E27FC236}">
                <a16:creationId xmlns:a16="http://schemas.microsoft.com/office/drawing/2014/main" id="{0FA5930C-B477-0618-CE1B-276ACEF0A1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5105400"/>
            <a:ext cx="7772400" cy="1525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it-IT" sz="2000">
                <a:solidFill>
                  <a:srgbClr val="000099"/>
                </a:solidFill>
                <a:latin typeface="Verdana" panose="020B0604030504040204" pitchFamily="34" charset="0"/>
              </a:rPr>
              <a:t>Dal confronto con i dati sperimentali si nota che:</a:t>
            </a:r>
          </a:p>
          <a:p>
            <a:pPr eaLnBrk="1" hangingPunct="1">
              <a:spcBef>
                <a:spcPct val="40000"/>
              </a:spcBef>
              <a:buFontTx/>
              <a:buChar char="•"/>
            </a:pPr>
            <a:r>
              <a:rPr lang="it-IT" altLang="it-IT" sz="2000">
                <a:latin typeface="Verdana" panose="020B0604030504040204" pitchFamily="34" charset="0"/>
              </a:rPr>
              <a:t> </a:t>
            </a:r>
            <a:r>
              <a:rPr lang="it-IT" altLang="it-IT" sz="1800" b="1">
                <a:latin typeface="Verdana" panose="020B0604030504040204" pitchFamily="34" charset="0"/>
              </a:rPr>
              <a:t>la </a:t>
            </a:r>
            <a:r>
              <a:rPr lang="it-IT" altLang="it-IT" sz="1800" b="1">
                <a:solidFill>
                  <a:srgbClr val="FF3300"/>
                </a:solidFill>
                <a:latin typeface="Verdana" panose="020B0604030504040204" pitchFamily="34" charset="0"/>
              </a:rPr>
              <a:t>relazione quadratica</a:t>
            </a:r>
            <a:r>
              <a:rPr lang="it-IT" altLang="it-IT" sz="1800" b="1">
                <a:latin typeface="Verdana" panose="020B0604030504040204" pitchFamily="34" charset="0"/>
              </a:rPr>
              <a:t> fornisce scostamenti percentuali minori di quelli ottenuti tramite la </a:t>
            </a:r>
            <a:r>
              <a:rPr lang="it-IT" altLang="it-IT" sz="1800" b="1">
                <a:solidFill>
                  <a:srgbClr val="006600"/>
                </a:solidFill>
                <a:latin typeface="Verdana" panose="020B0604030504040204" pitchFamily="34" charset="0"/>
              </a:rPr>
              <a:t>relazione lineare</a:t>
            </a:r>
          </a:p>
          <a:p>
            <a:pPr eaLnBrk="1" hangingPunct="1">
              <a:spcBef>
                <a:spcPct val="40000"/>
              </a:spcBef>
              <a:buFontTx/>
              <a:buChar char="•"/>
            </a:pPr>
            <a:r>
              <a:rPr lang="it-IT" altLang="it-IT" sz="2000">
                <a:latin typeface="Verdana" panose="020B0604030504040204" pitchFamily="34" charset="0"/>
              </a:rPr>
              <a:t> </a:t>
            </a:r>
            <a:r>
              <a:rPr lang="it-IT" altLang="it-IT" sz="1800" b="1">
                <a:latin typeface="Verdana" panose="020B0604030504040204" pitchFamily="34" charset="0"/>
              </a:rPr>
              <a:t>l’andamento globale rispetta quello dei dati sperimentali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CFFFF"/>
            </a:gs>
            <a:gs pos="50000">
              <a:srgbClr val="CCECFF"/>
            </a:gs>
            <a:gs pos="100000">
              <a:srgbClr val="CCFF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egnaposto numero diapositiva 3">
            <a:extLst>
              <a:ext uri="{FF2B5EF4-FFF2-40B4-BE49-F238E27FC236}">
                <a16:creationId xmlns:a16="http://schemas.microsoft.com/office/drawing/2014/main" id="{17E5056D-D49E-1D2B-7070-C306DAF58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C87AD10E-172A-42E0-A5ED-09DCABFDAAE4}" type="slidenum">
              <a:rPr lang="it-IT" altLang="it-IT" sz="1400"/>
              <a:pPr/>
              <a:t>18</a:t>
            </a:fld>
            <a:endParaRPr lang="it-IT" altLang="it-IT" sz="1400"/>
          </a:p>
        </p:txBody>
      </p:sp>
      <p:sp>
        <p:nvSpPr>
          <p:cNvPr id="148482" name="Text Box 2">
            <a:extLst>
              <a:ext uri="{FF2B5EF4-FFF2-40B4-BE49-F238E27FC236}">
                <a16:creationId xmlns:a16="http://schemas.microsoft.com/office/drawing/2014/main" id="{4E741A8D-6D54-4892-9C0A-3D94659D5A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52400"/>
            <a:ext cx="8534400" cy="528638"/>
          </a:xfrm>
          <a:prstGeom prst="rect">
            <a:avLst/>
          </a:prstGeom>
          <a:gradFill rotWithShape="0">
            <a:gsLst>
              <a:gs pos="0">
                <a:srgbClr val="99CCFF"/>
              </a:gs>
              <a:gs pos="50000">
                <a:srgbClr val="CCFFFF"/>
              </a:gs>
              <a:gs pos="100000">
                <a:srgbClr val="99CCFF"/>
              </a:gs>
            </a:gsLst>
            <a:lin ang="0" scaled="1"/>
          </a:gradFill>
          <a:ln w="9525">
            <a:solidFill>
              <a:srgbClr val="333399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it-IT" altLang="it-IT" sz="280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</a:rPr>
              <a:t>Risultati dell’analisi</a:t>
            </a:r>
          </a:p>
        </p:txBody>
      </p:sp>
      <p:grpSp>
        <p:nvGrpSpPr>
          <p:cNvPr id="78852" name="Group 3">
            <a:extLst>
              <a:ext uri="{FF2B5EF4-FFF2-40B4-BE49-F238E27FC236}">
                <a16:creationId xmlns:a16="http://schemas.microsoft.com/office/drawing/2014/main" id="{FF941C35-D4AE-6F62-0160-AD1761899CFC}"/>
              </a:ext>
            </a:extLst>
          </p:cNvPr>
          <p:cNvGrpSpPr>
            <a:grpSpLocks/>
          </p:cNvGrpSpPr>
          <p:nvPr/>
        </p:nvGrpSpPr>
        <p:grpSpPr bwMode="auto">
          <a:xfrm>
            <a:off x="304800" y="2819400"/>
            <a:ext cx="8534400" cy="3090863"/>
            <a:chOff x="192" y="2160"/>
            <a:chExt cx="5376" cy="1947"/>
          </a:xfrm>
        </p:grpSpPr>
        <p:pic>
          <p:nvPicPr>
            <p:cNvPr id="78855" name="Picture 4">
              <a:extLst>
                <a:ext uri="{FF2B5EF4-FFF2-40B4-BE49-F238E27FC236}">
                  <a16:creationId xmlns:a16="http://schemas.microsoft.com/office/drawing/2014/main" id="{33C0B16F-7BC8-FF0B-5A9B-F6A6125E23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2400"/>
              <a:ext cx="5376" cy="1707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78856" name="Text Box 5">
              <a:extLst>
                <a:ext uri="{FF2B5EF4-FFF2-40B4-BE49-F238E27FC236}">
                  <a16:creationId xmlns:a16="http://schemas.microsoft.com/office/drawing/2014/main" id="{5D666734-FA50-8C04-7379-35F43EA1DB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0" y="2160"/>
              <a:ext cx="532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it-IT" altLang="it-IT" sz="1800" b="1">
                  <a:solidFill>
                    <a:srgbClr val="000099"/>
                  </a:solidFill>
                  <a:latin typeface="Verdana" panose="020B0604030504040204" pitchFamily="34" charset="0"/>
                </a:rPr>
                <a:t>Configurazione di avvolgimento calcolata</a:t>
              </a:r>
            </a:p>
          </p:txBody>
        </p:sp>
      </p:grpSp>
      <p:sp>
        <p:nvSpPr>
          <p:cNvPr id="78853" name="Text Box 6">
            <a:extLst>
              <a:ext uri="{FF2B5EF4-FFF2-40B4-BE49-F238E27FC236}">
                <a16:creationId xmlns:a16="http://schemas.microsoft.com/office/drawing/2014/main" id="{4E9F6B6E-BB0F-EFBB-179D-A6D16ABD92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1371600"/>
            <a:ext cx="75438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it-IT" sz="2000">
                <a:latin typeface="Verdana" panose="020B0604030504040204" pitchFamily="34" charset="0"/>
              </a:rPr>
              <a:t>I risultati evidenziano la possibile </a:t>
            </a:r>
            <a:r>
              <a:rPr lang="it-IT" altLang="it-IT" sz="2000">
                <a:solidFill>
                  <a:srgbClr val="CC0000"/>
                </a:solidFill>
                <a:latin typeface="Verdana" panose="020B0604030504040204" pitchFamily="34" charset="0"/>
              </a:rPr>
              <a:t>presenza di una piega</a:t>
            </a:r>
            <a:r>
              <a:rPr lang="it-IT" altLang="it-IT" sz="2000">
                <a:latin typeface="Verdana" panose="020B0604030504040204" pitchFamily="34" charset="0"/>
              </a:rPr>
              <a:t> della Sindone in corrispondenza del collo nella configurazione di avvolgimento originaria.</a:t>
            </a:r>
          </a:p>
        </p:txBody>
      </p:sp>
      <p:sp>
        <p:nvSpPr>
          <p:cNvPr id="78854" name="Text Box 7">
            <a:extLst>
              <a:ext uri="{FF2B5EF4-FFF2-40B4-BE49-F238E27FC236}">
                <a16:creationId xmlns:a16="http://schemas.microsoft.com/office/drawing/2014/main" id="{0F2EF9D8-1321-F41A-65D5-BFBCEF6D0F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3352800"/>
            <a:ext cx="3886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it-IT" sz="1600" b="1">
                <a:latin typeface="Verdana" panose="020B0604030504040204" pitchFamily="34" charset="0"/>
              </a:rPr>
              <a:t>Distanza relativa corpo-Sindone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CC"/>
            </a:gs>
            <a:gs pos="100000">
              <a:srgbClr val="CCEC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egnaposto numero diapositiva 3">
            <a:extLst>
              <a:ext uri="{FF2B5EF4-FFF2-40B4-BE49-F238E27FC236}">
                <a16:creationId xmlns:a16="http://schemas.microsoft.com/office/drawing/2014/main" id="{B24319A2-56D5-1225-532C-0DB5792BC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D4528FAE-DA3D-4B83-834B-0A362181DD9A}" type="slidenum">
              <a:rPr lang="it-IT" altLang="it-IT" sz="1400"/>
              <a:pPr/>
              <a:t>19</a:t>
            </a:fld>
            <a:endParaRPr lang="it-IT" altLang="it-IT" sz="1400"/>
          </a:p>
        </p:txBody>
      </p:sp>
      <p:sp>
        <p:nvSpPr>
          <p:cNvPr id="149506" name="Text Box 2">
            <a:extLst>
              <a:ext uri="{FF2B5EF4-FFF2-40B4-BE49-F238E27FC236}">
                <a16:creationId xmlns:a16="http://schemas.microsoft.com/office/drawing/2014/main" id="{B6DC1B9C-2E0C-4E51-8F35-8EA9E5B037D6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-2707481" y="3164681"/>
            <a:ext cx="6400800" cy="528638"/>
          </a:xfrm>
          <a:prstGeom prst="rect">
            <a:avLst/>
          </a:prstGeom>
          <a:gradFill rotWithShape="0">
            <a:gsLst>
              <a:gs pos="0">
                <a:srgbClr val="99CCFF"/>
              </a:gs>
              <a:gs pos="100000">
                <a:srgbClr val="FFFFCC"/>
              </a:gs>
            </a:gsLst>
            <a:lin ang="5400000" scaled="1"/>
          </a:gradFill>
          <a:ln w="9525">
            <a:solidFill>
              <a:srgbClr val="333399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it-IT" altLang="it-IT" sz="280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</a:rPr>
              <a:t>Elaborazione tridimensionale</a:t>
            </a:r>
          </a:p>
        </p:txBody>
      </p:sp>
      <p:pic>
        <p:nvPicPr>
          <p:cNvPr id="79876" name="Picture 3">
            <a:extLst>
              <a:ext uri="{FF2B5EF4-FFF2-40B4-BE49-F238E27FC236}">
                <a16:creationId xmlns:a16="http://schemas.microsoft.com/office/drawing/2014/main" id="{9E44F014-D169-B2ED-3223-A0420C1B0B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962400"/>
            <a:ext cx="7148513" cy="224155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>
            <a:outerShdw dist="107763" dir="189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9877" name="Picture 4">
            <a:extLst>
              <a:ext uri="{FF2B5EF4-FFF2-40B4-BE49-F238E27FC236}">
                <a16:creationId xmlns:a16="http://schemas.microsoft.com/office/drawing/2014/main" id="{7AD9FCF6-A14E-5305-3318-B8AB46E7F4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609600"/>
            <a:ext cx="7162800" cy="237172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>
            <a:outerShdw dist="107763" dir="189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9878" name="Text Box 5">
            <a:extLst>
              <a:ext uri="{FF2B5EF4-FFF2-40B4-BE49-F238E27FC236}">
                <a16:creationId xmlns:a16="http://schemas.microsoft.com/office/drawing/2014/main" id="{D12C61CA-C250-56DF-D93F-28F8836B2ABA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-213519" y="4936332"/>
            <a:ext cx="24368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it-IT" sz="1600" b="1">
                <a:latin typeface="Verdana" panose="020B0604030504040204" pitchFamily="34" charset="0"/>
              </a:rPr>
              <a:t>Immagine frontale</a:t>
            </a:r>
          </a:p>
        </p:txBody>
      </p:sp>
      <p:sp>
        <p:nvSpPr>
          <p:cNvPr id="79879" name="Text Box 6">
            <a:extLst>
              <a:ext uri="{FF2B5EF4-FFF2-40B4-BE49-F238E27FC236}">
                <a16:creationId xmlns:a16="http://schemas.microsoft.com/office/drawing/2014/main" id="{4DFE6AAE-9A75-2882-5CBF-4A7ED5AE0B8C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-174625" y="1622425"/>
            <a:ext cx="2362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it-IT" sz="1600" b="1">
                <a:latin typeface="Verdana" panose="020B0604030504040204" pitchFamily="34" charset="0"/>
              </a:rPr>
              <a:t>Immagine dorsale</a:t>
            </a:r>
          </a:p>
        </p:txBody>
      </p:sp>
      <p:sp>
        <p:nvSpPr>
          <p:cNvPr id="79880" name="Text Box 7">
            <a:extLst>
              <a:ext uri="{FF2B5EF4-FFF2-40B4-BE49-F238E27FC236}">
                <a16:creationId xmlns:a16="http://schemas.microsoft.com/office/drawing/2014/main" id="{21702977-B0D6-EED5-6F7F-C4E0E4503B29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5516563" y="3170237"/>
            <a:ext cx="64008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it-IT" sz="1400" b="1">
                <a:solidFill>
                  <a:srgbClr val="000099"/>
                </a:solidFill>
                <a:latin typeface="Verdana" panose="020B0604030504040204" pitchFamily="34" charset="0"/>
              </a:rPr>
              <a:t>Appare evidente la proprietà di tridimensionalità per entrambe le impronte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CECFF"/>
            </a:gs>
            <a:gs pos="50000">
              <a:srgbClr val="99CCFF"/>
            </a:gs>
            <a:gs pos="100000">
              <a:srgbClr val="CCECFF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egnaposto numero diapositiva 3">
            <a:extLst>
              <a:ext uri="{FF2B5EF4-FFF2-40B4-BE49-F238E27FC236}">
                <a16:creationId xmlns:a16="http://schemas.microsoft.com/office/drawing/2014/main" id="{658E0E41-EB5A-CDE0-23C5-0A853BAC33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91E860F1-3F06-4E11-8C2C-852E9AB1DD70}" type="slidenum">
              <a:rPr lang="it-IT" altLang="it-IT" sz="1400"/>
              <a:pPr/>
              <a:t>2</a:t>
            </a:fld>
            <a:endParaRPr lang="it-IT" altLang="it-IT" sz="1400"/>
          </a:p>
        </p:txBody>
      </p:sp>
      <p:sp>
        <p:nvSpPr>
          <p:cNvPr id="62467" name="Rectangle 2">
            <a:extLst>
              <a:ext uri="{FF2B5EF4-FFF2-40B4-BE49-F238E27FC236}">
                <a16:creationId xmlns:a16="http://schemas.microsoft.com/office/drawing/2014/main" id="{181C8353-4DB2-B754-32B4-9A799A9E81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228600"/>
            <a:ext cx="8382000" cy="6400800"/>
          </a:xfrm>
          <a:prstGeom prst="rect">
            <a:avLst/>
          </a:prstGeom>
          <a:gradFill rotWithShape="0">
            <a:gsLst>
              <a:gs pos="0">
                <a:srgbClr val="99CCFF"/>
              </a:gs>
              <a:gs pos="50000">
                <a:srgbClr val="CCECFF"/>
              </a:gs>
              <a:gs pos="100000">
                <a:srgbClr val="99CCFF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it-IT" altLang="it-IT"/>
          </a:p>
        </p:txBody>
      </p:sp>
      <p:sp>
        <p:nvSpPr>
          <p:cNvPr id="132099" name="Text Box 3">
            <a:extLst>
              <a:ext uri="{FF2B5EF4-FFF2-40B4-BE49-F238E27FC236}">
                <a16:creationId xmlns:a16="http://schemas.microsoft.com/office/drawing/2014/main" id="{39F3C0C1-A71A-4D6B-91B4-9154B380B1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04800"/>
            <a:ext cx="8382000" cy="135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333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it-IT" altLang="it-IT" sz="2800" b="1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</a:rPr>
              <a:t>SCOPO</a:t>
            </a:r>
          </a:p>
          <a:p>
            <a:pPr eaLnBrk="1" hangingPunct="1">
              <a:spcBef>
                <a:spcPct val="30000"/>
              </a:spcBef>
              <a:defRPr/>
            </a:pPr>
            <a:r>
              <a:rPr lang="it-IT" altLang="it-IT" b="1"/>
              <a:t>Ottenere una relazione tra i valori di luminanza dell’immagine e la corrispondente distanza relativa tra corpo e telo.</a:t>
            </a:r>
          </a:p>
        </p:txBody>
      </p:sp>
      <p:sp>
        <p:nvSpPr>
          <p:cNvPr id="132100" name="Text Box 4">
            <a:extLst>
              <a:ext uri="{FF2B5EF4-FFF2-40B4-BE49-F238E27FC236}">
                <a16:creationId xmlns:a16="http://schemas.microsoft.com/office/drawing/2014/main" id="{EBE17F2B-6707-4FB7-8891-BA6632798D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676400"/>
            <a:ext cx="8382000" cy="4846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333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spcAft>
                <a:spcPct val="30000"/>
              </a:spcAft>
              <a:defRPr/>
            </a:pPr>
            <a:r>
              <a:rPr lang="it-IT" altLang="it-IT" sz="2800" b="1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</a:rPr>
              <a:t>METODO</a:t>
            </a:r>
          </a:p>
          <a:p>
            <a:pPr eaLnBrk="1" hangingPunct="1">
              <a:spcAft>
                <a:spcPct val="30000"/>
              </a:spcAft>
              <a:buFontTx/>
              <a:buChar char="•"/>
              <a:defRPr/>
            </a:pPr>
            <a:r>
              <a:rPr lang="it-IT" altLang="it-IT"/>
              <a:t> </a:t>
            </a:r>
            <a:r>
              <a:rPr lang="it-IT" altLang="it-IT" b="1"/>
              <a:t>Sviluppo di procedure per l’individuazione dei disturbi e la loro successiva rimozione.</a:t>
            </a:r>
          </a:p>
          <a:p>
            <a:pPr eaLnBrk="1" hangingPunct="1">
              <a:spcAft>
                <a:spcPct val="30000"/>
              </a:spcAft>
              <a:buFontTx/>
              <a:buChar char="•"/>
              <a:defRPr/>
            </a:pPr>
            <a:r>
              <a:rPr lang="it-IT" altLang="it-IT" b="1"/>
              <a:t> Ricostruzione</a:t>
            </a:r>
            <a:r>
              <a:rPr lang="it-IT" altLang="it-IT" b="1">
                <a:solidFill>
                  <a:srgbClr val="FF3300"/>
                </a:solidFill>
              </a:rPr>
              <a:t> </a:t>
            </a:r>
            <a:r>
              <a:rPr lang="it-IT" altLang="it-IT" b="1"/>
              <a:t>dell’immagine corporea totale.</a:t>
            </a:r>
          </a:p>
          <a:p>
            <a:pPr eaLnBrk="1" hangingPunct="1">
              <a:spcAft>
                <a:spcPct val="30000"/>
              </a:spcAft>
              <a:buFontTx/>
              <a:buChar char="•"/>
              <a:defRPr/>
            </a:pPr>
            <a:r>
              <a:rPr lang="it-IT" altLang="it-IT" b="1"/>
              <a:t> Correzione della distribuzione della luminanza.</a:t>
            </a:r>
          </a:p>
          <a:p>
            <a:pPr eaLnBrk="1" hangingPunct="1">
              <a:spcAft>
                <a:spcPct val="30000"/>
              </a:spcAft>
              <a:buFontTx/>
              <a:buChar char="•"/>
              <a:defRPr/>
            </a:pPr>
            <a:r>
              <a:rPr lang="it-IT" altLang="it-IT" b="1"/>
              <a:t> Acquisizione dei dati relativi ai valori di luminanza lungo profili di interesse.</a:t>
            </a:r>
          </a:p>
          <a:p>
            <a:pPr eaLnBrk="1" hangingPunct="1">
              <a:spcAft>
                <a:spcPct val="30000"/>
              </a:spcAft>
              <a:buFontTx/>
              <a:buChar char="•"/>
              <a:defRPr/>
            </a:pPr>
            <a:r>
              <a:rPr lang="it-IT" altLang="it-IT" b="1"/>
              <a:t> Ipotesi di relazione tra luminanza e distanza relativa tra corpo e Sindone.</a:t>
            </a:r>
          </a:p>
          <a:p>
            <a:pPr eaLnBrk="1" hangingPunct="1">
              <a:spcAft>
                <a:spcPct val="30000"/>
              </a:spcAft>
              <a:buFontTx/>
              <a:buChar char="•"/>
              <a:defRPr/>
            </a:pPr>
            <a:r>
              <a:rPr lang="it-IT" altLang="it-IT" b="1"/>
              <a:t> Verifica delle ipotesi con dati acquisiti su un modello sperimentale.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CECFF"/>
            </a:gs>
            <a:gs pos="50000">
              <a:srgbClr val="99CCFF"/>
            </a:gs>
            <a:gs pos="100000">
              <a:srgbClr val="CCECFF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egnaposto numero diapositiva 3">
            <a:extLst>
              <a:ext uri="{FF2B5EF4-FFF2-40B4-BE49-F238E27FC236}">
                <a16:creationId xmlns:a16="http://schemas.microsoft.com/office/drawing/2014/main" id="{7D613A5F-9B38-A36A-45FE-3ECED4CD7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178EA12-1FE4-41FD-ADEE-270AD7A702E4}" type="slidenum">
              <a:rPr lang="it-IT" altLang="it-IT" sz="1400"/>
              <a:pPr/>
              <a:t>20</a:t>
            </a:fld>
            <a:endParaRPr lang="it-IT" altLang="it-IT" sz="1400"/>
          </a:p>
        </p:txBody>
      </p:sp>
      <p:sp>
        <p:nvSpPr>
          <p:cNvPr id="80899" name="Rectangle 2">
            <a:extLst>
              <a:ext uri="{FF2B5EF4-FFF2-40B4-BE49-F238E27FC236}">
                <a16:creationId xmlns:a16="http://schemas.microsoft.com/office/drawing/2014/main" id="{62E85E7B-7955-2FFB-7121-9637F0331D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228600"/>
            <a:ext cx="8382000" cy="6400800"/>
          </a:xfrm>
          <a:prstGeom prst="rect">
            <a:avLst/>
          </a:prstGeom>
          <a:gradFill rotWithShape="0">
            <a:gsLst>
              <a:gs pos="0">
                <a:srgbClr val="99CCFF"/>
              </a:gs>
              <a:gs pos="50000">
                <a:srgbClr val="CCECFF"/>
              </a:gs>
              <a:gs pos="100000">
                <a:srgbClr val="99CCFF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it-IT" altLang="it-IT"/>
          </a:p>
        </p:txBody>
      </p:sp>
      <p:sp>
        <p:nvSpPr>
          <p:cNvPr id="150531" name="Text Box 3">
            <a:extLst>
              <a:ext uri="{FF2B5EF4-FFF2-40B4-BE49-F238E27FC236}">
                <a16:creationId xmlns:a16="http://schemas.microsoft.com/office/drawing/2014/main" id="{B2E0555A-56BB-472F-8CD2-9194293AFF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685800"/>
            <a:ext cx="8001000" cy="5357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333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spcAft>
                <a:spcPct val="30000"/>
              </a:spcAft>
              <a:defRPr/>
            </a:pPr>
            <a:r>
              <a:rPr lang="it-IT" altLang="it-IT" sz="2800" b="1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</a:rPr>
              <a:t>CONCLUSIONI</a:t>
            </a:r>
          </a:p>
          <a:p>
            <a:pPr eaLnBrk="1" hangingPunct="1">
              <a:spcBef>
                <a:spcPct val="50000"/>
              </a:spcBef>
              <a:spcAft>
                <a:spcPct val="30000"/>
              </a:spcAft>
              <a:defRPr/>
            </a:pPr>
            <a:r>
              <a:rPr lang="it-IT" altLang="it-IT" b="1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Risultati principali:</a:t>
            </a:r>
          </a:p>
          <a:p>
            <a:pPr eaLnBrk="1" hangingPunct="1">
              <a:spcBef>
                <a:spcPct val="30000"/>
              </a:spcBef>
              <a:spcAft>
                <a:spcPct val="30000"/>
              </a:spcAft>
              <a:buFontTx/>
              <a:buChar char="•"/>
              <a:defRPr/>
            </a:pPr>
            <a:r>
              <a:rPr lang="it-IT" altLang="it-IT"/>
              <a:t> </a:t>
            </a:r>
            <a:r>
              <a:rPr lang="it-IT" altLang="it-IT" b="1">
                <a:solidFill>
                  <a:srgbClr val="CC0000"/>
                </a:solidFill>
              </a:rPr>
              <a:t>Immagini corporee totali</a:t>
            </a:r>
            <a:r>
              <a:rPr lang="it-IT" altLang="it-IT" b="1"/>
              <a:t> ad alta risoluzione della Sindone, esenti da disturbi e corrette nella distribuzione della luminanza.</a:t>
            </a:r>
          </a:p>
          <a:p>
            <a:pPr eaLnBrk="1" hangingPunct="1">
              <a:spcBef>
                <a:spcPct val="30000"/>
              </a:spcBef>
              <a:spcAft>
                <a:spcPct val="30000"/>
              </a:spcAft>
              <a:buFontTx/>
              <a:buChar char="•"/>
              <a:defRPr/>
            </a:pPr>
            <a:r>
              <a:rPr lang="it-IT" altLang="it-IT" b="1"/>
              <a:t> Validità della ipotesi di </a:t>
            </a:r>
            <a:r>
              <a:rPr lang="it-IT" altLang="it-IT" b="1">
                <a:solidFill>
                  <a:srgbClr val="CC0000"/>
                </a:solidFill>
              </a:rPr>
              <a:t>relazione quadratica</a:t>
            </a:r>
            <a:r>
              <a:rPr lang="it-IT" altLang="it-IT" b="1"/>
              <a:t> tra luminanza e distanza corpo-telo.</a:t>
            </a:r>
          </a:p>
          <a:p>
            <a:pPr eaLnBrk="1" hangingPunct="1">
              <a:spcBef>
                <a:spcPct val="30000"/>
              </a:spcBef>
              <a:spcAft>
                <a:spcPct val="30000"/>
              </a:spcAft>
              <a:buFontTx/>
              <a:buChar char="•"/>
              <a:defRPr/>
            </a:pPr>
            <a:r>
              <a:rPr lang="it-IT" altLang="it-IT" b="1"/>
              <a:t> Possibile presenza di una </a:t>
            </a:r>
            <a:r>
              <a:rPr lang="it-IT" altLang="it-IT" b="1">
                <a:solidFill>
                  <a:srgbClr val="CC0000"/>
                </a:solidFill>
              </a:rPr>
              <a:t>piega del telo</a:t>
            </a:r>
            <a:r>
              <a:rPr lang="it-IT" altLang="it-IT" b="1"/>
              <a:t> in corrispondenza del collo.</a:t>
            </a:r>
          </a:p>
          <a:p>
            <a:pPr eaLnBrk="1" hangingPunct="1">
              <a:spcBef>
                <a:spcPct val="30000"/>
              </a:spcBef>
              <a:spcAft>
                <a:spcPct val="30000"/>
              </a:spcAft>
              <a:buFontTx/>
              <a:buChar char="•"/>
              <a:defRPr/>
            </a:pPr>
            <a:r>
              <a:rPr lang="it-IT" altLang="it-IT" b="1"/>
              <a:t> L’elaborazione tridimensionale conferma la </a:t>
            </a:r>
            <a:r>
              <a:rPr lang="it-IT" altLang="it-IT" b="1">
                <a:solidFill>
                  <a:srgbClr val="CC0000"/>
                </a:solidFill>
              </a:rPr>
              <a:t>proprietà di tridimensionalità</a:t>
            </a:r>
            <a:r>
              <a:rPr lang="it-IT" altLang="it-IT" b="1"/>
              <a:t> delle impronte corporee.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egnaposto numero diapositiva 5">
            <a:extLst>
              <a:ext uri="{FF2B5EF4-FFF2-40B4-BE49-F238E27FC236}">
                <a16:creationId xmlns:a16="http://schemas.microsoft.com/office/drawing/2014/main" id="{F2A8886C-C99F-6282-B746-45238F6B8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01AA6FD4-BA60-4511-AD78-06EAE2FDCE04}" type="slidenum">
              <a:rPr lang="it-IT" altLang="it-IT" sz="1400"/>
              <a:pPr/>
              <a:t>3</a:t>
            </a:fld>
            <a:endParaRPr lang="it-IT" altLang="it-IT" sz="1400"/>
          </a:p>
        </p:txBody>
      </p:sp>
      <p:sp>
        <p:nvSpPr>
          <p:cNvPr id="63491" name="AutoShape 2">
            <a:extLst>
              <a:ext uri="{FF2B5EF4-FFF2-40B4-BE49-F238E27FC236}">
                <a16:creationId xmlns:a16="http://schemas.microsoft.com/office/drawing/2014/main" id="{21D9205C-88DD-90AE-DD81-AD267B8CCD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4572000"/>
            <a:ext cx="914400" cy="457200"/>
          </a:xfrm>
          <a:prstGeom prst="rightArrow">
            <a:avLst>
              <a:gd name="adj1" fmla="val 50000"/>
              <a:gd name="adj2" fmla="val 50000"/>
            </a:avLst>
          </a:prstGeom>
          <a:gradFill rotWithShape="0">
            <a:gsLst>
              <a:gs pos="0">
                <a:srgbClr val="FFFFCC"/>
              </a:gs>
              <a:gs pos="100000">
                <a:srgbClr val="FFFF66"/>
              </a:gs>
            </a:gsLst>
            <a:lin ang="0" scaled="1"/>
          </a:gradFill>
          <a:ln w="9525">
            <a:solidFill>
              <a:srgbClr val="008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it-IT" altLang="it-IT"/>
          </a:p>
        </p:txBody>
      </p:sp>
      <p:sp>
        <p:nvSpPr>
          <p:cNvPr id="63492" name="AutoShape 3">
            <a:extLst>
              <a:ext uri="{FF2B5EF4-FFF2-40B4-BE49-F238E27FC236}">
                <a16:creationId xmlns:a16="http://schemas.microsoft.com/office/drawing/2014/main" id="{A72B12D8-3A1B-E55C-4BF7-314FEFB4AC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800" y="2133600"/>
            <a:ext cx="533400" cy="1600200"/>
          </a:xfrm>
          <a:prstGeom prst="downArrow">
            <a:avLst>
              <a:gd name="adj1" fmla="val 44639"/>
              <a:gd name="adj2" fmla="val 38097"/>
            </a:avLst>
          </a:prstGeom>
          <a:gradFill rotWithShape="0">
            <a:gsLst>
              <a:gs pos="0">
                <a:srgbClr val="FFFFCC"/>
              </a:gs>
              <a:gs pos="100000">
                <a:srgbClr val="FFFF66"/>
              </a:gs>
            </a:gsLst>
            <a:lin ang="5400000" scaled="1"/>
          </a:gradFill>
          <a:ln w="9525">
            <a:solidFill>
              <a:srgbClr val="008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it-IT" altLang="it-IT"/>
          </a:p>
        </p:txBody>
      </p:sp>
      <p:sp>
        <p:nvSpPr>
          <p:cNvPr id="63493" name="Text Box 4" descr="Velina blu">
            <a:extLst>
              <a:ext uri="{FF2B5EF4-FFF2-40B4-BE49-F238E27FC236}">
                <a16:creationId xmlns:a16="http://schemas.microsoft.com/office/drawing/2014/main" id="{05F4AF86-8AFE-B13E-B8C4-07C3D4F109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1524000"/>
            <a:ext cx="3200400" cy="59055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525">
            <a:solidFill>
              <a:srgbClr val="00008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it-IT" sz="1600" b="1">
                <a:latin typeface="Verdana" panose="020B0604030504040204" pitchFamily="34" charset="0"/>
              </a:rPr>
              <a:t>Analisi della luminanza (lungo segmenti)</a:t>
            </a:r>
          </a:p>
        </p:txBody>
      </p:sp>
      <p:sp>
        <p:nvSpPr>
          <p:cNvPr id="63494" name="AutoShape 5">
            <a:extLst>
              <a:ext uri="{FF2B5EF4-FFF2-40B4-BE49-F238E27FC236}">
                <a16:creationId xmlns:a16="http://schemas.microsoft.com/office/drawing/2014/main" id="{C9A28F20-A3ED-926B-CC47-A7C55AB5A240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4038600" y="1600200"/>
            <a:ext cx="1066800" cy="457200"/>
          </a:xfrm>
          <a:prstGeom prst="rightArrow">
            <a:avLst>
              <a:gd name="adj1" fmla="val 50000"/>
              <a:gd name="adj2" fmla="val 58333"/>
            </a:avLst>
          </a:prstGeom>
          <a:gradFill rotWithShape="0">
            <a:gsLst>
              <a:gs pos="0">
                <a:srgbClr val="FFFF66"/>
              </a:gs>
              <a:gs pos="100000">
                <a:srgbClr val="FFFFCC"/>
              </a:gs>
            </a:gsLst>
            <a:lin ang="0" scaled="1"/>
          </a:gradFill>
          <a:ln w="9525">
            <a:solidFill>
              <a:srgbClr val="008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it-IT" altLang="it-IT"/>
          </a:p>
        </p:txBody>
      </p:sp>
      <p:sp>
        <p:nvSpPr>
          <p:cNvPr id="63495" name="AutoShape 6">
            <a:extLst>
              <a:ext uri="{FF2B5EF4-FFF2-40B4-BE49-F238E27FC236}">
                <a16:creationId xmlns:a16="http://schemas.microsoft.com/office/drawing/2014/main" id="{70C3B018-AD2D-DA37-C495-8A9D121FE0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9400" y="4876800"/>
            <a:ext cx="533400" cy="609600"/>
          </a:xfrm>
          <a:prstGeom prst="downArrow">
            <a:avLst>
              <a:gd name="adj1" fmla="val 44639"/>
              <a:gd name="adj2" fmla="val 41159"/>
            </a:avLst>
          </a:prstGeom>
          <a:gradFill rotWithShape="0">
            <a:gsLst>
              <a:gs pos="0">
                <a:srgbClr val="FFFFCC"/>
              </a:gs>
              <a:gs pos="100000">
                <a:srgbClr val="FFFF66"/>
              </a:gs>
            </a:gsLst>
            <a:lin ang="5400000" scaled="1"/>
          </a:gradFill>
          <a:ln w="9525">
            <a:solidFill>
              <a:srgbClr val="008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it-IT" altLang="it-IT"/>
          </a:p>
        </p:txBody>
      </p:sp>
      <p:sp>
        <p:nvSpPr>
          <p:cNvPr id="63496" name="AutoShape 7">
            <a:extLst>
              <a:ext uri="{FF2B5EF4-FFF2-40B4-BE49-F238E27FC236}">
                <a16:creationId xmlns:a16="http://schemas.microsoft.com/office/drawing/2014/main" id="{5F47C766-527A-BE2B-4FB3-E95922AF9A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3352800"/>
            <a:ext cx="533400" cy="381000"/>
          </a:xfrm>
          <a:prstGeom prst="downArrow">
            <a:avLst>
              <a:gd name="adj1" fmla="val 44046"/>
              <a:gd name="adj2" fmla="val 47917"/>
            </a:avLst>
          </a:prstGeom>
          <a:gradFill rotWithShape="0">
            <a:gsLst>
              <a:gs pos="0">
                <a:srgbClr val="FFFFCC"/>
              </a:gs>
              <a:gs pos="100000">
                <a:srgbClr val="FFFF66"/>
              </a:gs>
            </a:gsLst>
            <a:lin ang="5400000" scaled="1"/>
          </a:gradFill>
          <a:ln w="9525">
            <a:solidFill>
              <a:srgbClr val="008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it-IT" altLang="it-IT"/>
          </a:p>
        </p:txBody>
      </p:sp>
      <p:sp>
        <p:nvSpPr>
          <p:cNvPr id="133128" name="Text Box 8">
            <a:extLst>
              <a:ext uri="{FF2B5EF4-FFF2-40B4-BE49-F238E27FC236}">
                <a16:creationId xmlns:a16="http://schemas.microsoft.com/office/drawing/2014/main" id="{24D54B7D-496D-4398-8C77-241562AD53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0"/>
            <a:ext cx="8686800" cy="528638"/>
          </a:xfrm>
          <a:prstGeom prst="rect">
            <a:avLst/>
          </a:prstGeom>
          <a:gradFill rotWithShape="0">
            <a:gsLst>
              <a:gs pos="0">
                <a:srgbClr val="99CCFF"/>
              </a:gs>
              <a:gs pos="50000">
                <a:srgbClr val="CCECFF"/>
              </a:gs>
              <a:gs pos="100000">
                <a:srgbClr val="99CCFF"/>
              </a:gs>
            </a:gsLst>
            <a:lin ang="0" scaled="1"/>
          </a:gradFill>
          <a:ln w="9525">
            <a:solidFill>
              <a:srgbClr val="333399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it-IT" altLang="it-IT" sz="280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</a:rPr>
              <a:t>METODO DI INDAGINE</a:t>
            </a:r>
          </a:p>
        </p:txBody>
      </p:sp>
      <p:sp>
        <p:nvSpPr>
          <p:cNvPr id="63498" name="AutoShape 9">
            <a:extLst>
              <a:ext uri="{FF2B5EF4-FFF2-40B4-BE49-F238E27FC236}">
                <a16:creationId xmlns:a16="http://schemas.microsoft.com/office/drawing/2014/main" id="{D6F806C4-AF54-9CBB-4F44-EF4CA12F51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3886200"/>
            <a:ext cx="533400" cy="609600"/>
          </a:xfrm>
          <a:prstGeom prst="downArrow">
            <a:avLst>
              <a:gd name="adj1" fmla="val 44639"/>
              <a:gd name="adj2" fmla="val 41159"/>
            </a:avLst>
          </a:prstGeom>
          <a:gradFill rotWithShape="0">
            <a:gsLst>
              <a:gs pos="0">
                <a:srgbClr val="FFFFCC"/>
              </a:gs>
              <a:gs pos="100000">
                <a:srgbClr val="FFFF66"/>
              </a:gs>
            </a:gsLst>
            <a:lin ang="5400000" scaled="1"/>
          </a:gradFill>
          <a:ln w="9525">
            <a:solidFill>
              <a:srgbClr val="008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it-IT" altLang="it-IT"/>
          </a:p>
        </p:txBody>
      </p:sp>
      <p:sp>
        <p:nvSpPr>
          <p:cNvPr id="63499" name="AutoShape 10">
            <a:extLst>
              <a:ext uri="{FF2B5EF4-FFF2-40B4-BE49-F238E27FC236}">
                <a16:creationId xmlns:a16="http://schemas.microsoft.com/office/drawing/2014/main" id="{76A87DA3-A0D7-5656-CD9A-81B223ED59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3352800"/>
            <a:ext cx="533400" cy="381000"/>
          </a:xfrm>
          <a:prstGeom prst="downArrow">
            <a:avLst>
              <a:gd name="adj1" fmla="val 44046"/>
              <a:gd name="adj2" fmla="val 47917"/>
            </a:avLst>
          </a:prstGeom>
          <a:gradFill rotWithShape="0">
            <a:gsLst>
              <a:gs pos="0">
                <a:srgbClr val="FFFFCC"/>
              </a:gs>
              <a:gs pos="100000">
                <a:srgbClr val="FFFF66"/>
              </a:gs>
            </a:gsLst>
            <a:lin ang="5400000" scaled="1"/>
          </a:gradFill>
          <a:ln w="9525">
            <a:solidFill>
              <a:srgbClr val="008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it-IT" altLang="it-IT"/>
          </a:p>
        </p:txBody>
      </p:sp>
      <p:sp>
        <p:nvSpPr>
          <p:cNvPr id="63500" name="AutoShape 11">
            <a:extLst>
              <a:ext uri="{FF2B5EF4-FFF2-40B4-BE49-F238E27FC236}">
                <a16:creationId xmlns:a16="http://schemas.microsoft.com/office/drawing/2014/main" id="{3DC1D9D0-7F19-B601-C683-124B6A55BE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7000" y="1295400"/>
            <a:ext cx="533400" cy="381000"/>
          </a:xfrm>
          <a:prstGeom prst="downArrow">
            <a:avLst>
              <a:gd name="adj1" fmla="val 44639"/>
              <a:gd name="adj2" fmla="val 55417"/>
            </a:avLst>
          </a:prstGeom>
          <a:gradFill rotWithShape="0">
            <a:gsLst>
              <a:gs pos="0">
                <a:srgbClr val="FFFFCC"/>
              </a:gs>
              <a:gs pos="100000">
                <a:srgbClr val="FFFF66"/>
              </a:gs>
            </a:gsLst>
            <a:lin ang="5400000" scaled="1"/>
          </a:gradFill>
          <a:ln w="9525">
            <a:solidFill>
              <a:srgbClr val="008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it-IT" altLang="it-IT"/>
          </a:p>
        </p:txBody>
      </p:sp>
      <p:sp>
        <p:nvSpPr>
          <p:cNvPr id="63501" name="AutoShape 12">
            <a:extLst>
              <a:ext uri="{FF2B5EF4-FFF2-40B4-BE49-F238E27FC236}">
                <a16:creationId xmlns:a16="http://schemas.microsoft.com/office/drawing/2014/main" id="{D29662C8-D097-5C19-AB30-6CDB8C62E4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600" y="762000"/>
            <a:ext cx="990600" cy="457200"/>
          </a:xfrm>
          <a:prstGeom prst="rightArrow">
            <a:avLst>
              <a:gd name="adj1" fmla="val 50000"/>
              <a:gd name="adj2" fmla="val 54167"/>
            </a:avLst>
          </a:prstGeom>
          <a:gradFill rotWithShape="0">
            <a:gsLst>
              <a:gs pos="0">
                <a:srgbClr val="FFFFCC"/>
              </a:gs>
              <a:gs pos="100000">
                <a:srgbClr val="FFFF66"/>
              </a:gs>
            </a:gsLst>
            <a:lin ang="0" scaled="1"/>
          </a:gradFill>
          <a:ln w="9525">
            <a:solidFill>
              <a:srgbClr val="008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it-IT" altLang="it-IT"/>
          </a:p>
        </p:txBody>
      </p:sp>
      <p:sp>
        <p:nvSpPr>
          <p:cNvPr id="63502" name="Text Box 13" descr="Velina blu">
            <a:extLst>
              <a:ext uri="{FF2B5EF4-FFF2-40B4-BE49-F238E27FC236}">
                <a16:creationId xmlns:a16="http://schemas.microsoft.com/office/drawing/2014/main" id="{057C971D-A5A7-19C3-5CFA-FB7E981F83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762000"/>
            <a:ext cx="3200400" cy="346075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525">
            <a:solidFill>
              <a:srgbClr val="00008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it-IT" sz="1600" b="1">
                <a:latin typeface="Verdana" panose="020B0604030504040204" pitchFamily="34" charset="0"/>
              </a:rPr>
              <a:t>Rimozione dei disturbi</a:t>
            </a:r>
          </a:p>
        </p:txBody>
      </p:sp>
      <p:sp>
        <p:nvSpPr>
          <p:cNvPr id="63503" name="Text Box 14" descr="Velina blu">
            <a:extLst>
              <a:ext uri="{FF2B5EF4-FFF2-40B4-BE49-F238E27FC236}">
                <a16:creationId xmlns:a16="http://schemas.microsoft.com/office/drawing/2014/main" id="{B4FB3148-A0F5-AEBF-7F95-AC21154EA5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685800"/>
            <a:ext cx="3429000" cy="59055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525">
            <a:solidFill>
              <a:srgbClr val="00008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it-IT" sz="1600" b="1">
                <a:latin typeface="Verdana" panose="020B0604030504040204" pitchFamily="34" charset="0"/>
              </a:rPr>
              <a:t>Correzione della luminanza dello sfondo</a:t>
            </a:r>
          </a:p>
        </p:txBody>
      </p:sp>
      <p:sp>
        <p:nvSpPr>
          <p:cNvPr id="63504" name="Text Box 15" descr="Pergamena">
            <a:extLst>
              <a:ext uri="{FF2B5EF4-FFF2-40B4-BE49-F238E27FC236}">
                <a16:creationId xmlns:a16="http://schemas.microsoft.com/office/drawing/2014/main" id="{220B3FDF-CDAF-1829-414A-2DE7A33556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1676400"/>
            <a:ext cx="3429000" cy="346075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solidFill>
              <a:srgbClr val="00008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it-IT" sz="1600" b="1">
                <a:latin typeface="Verdana" panose="020B0604030504040204" pitchFamily="34" charset="0"/>
              </a:rPr>
              <a:t>Immagini finali</a:t>
            </a:r>
          </a:p>
        </p:txBody>
      </p:sp>
      <p:sp>
        <p:nvSpPr>
          <p:cNvPr id="63505" name="Text Box 16" descr="Velina blu">
            <a:extLst>
              <a:ext uri="{FF2B5EF4-FFF2-40B4-BE49-F238E27FC236}">
                <a16:creationId xmlns:a16="http://schemas.microsoft.com/office/drawing/2014/main" id="{2A842ED0-207F-EAFD-A878-9F5A354D82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0" y="2514600"/>
            <a:ext cx="2819400" cy="835025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525">
            <a:solidFill>
              <a:srgbClr val="00008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it-IT" sz="1600" b="1">
                <a:latin typeface="Verdana" panose="020B0604030504040204" pitchFamily="34" charset="0"/>
              </a:rPr>
              <a:t>Ipotesi di correlazione tra luminanza e distanza corpo-telo</a:t>
            </a:r>
          </a:p>
        </p:txBody>
      </p:sp>
      <p:sp>
        <p:nvSpPr>
          <p:cNvPr id="63506" name="Text Box 17" descr="Velina blu">
            <a:extLst>
              <a:ext uri="{FF2B5EF4-FFF2-40B4-BE49-F238E27FC236}">
                <a16:creationId xmlns:a16="http://schemas.microsoft.com/office/drawing/2014/main" id="{FDDF8204-4F70-88EC-71AE-8E4D578DF8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514600"/>
            <a:ext cx="2362200" cy="835025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525">
            <a:solidFill>
              <a:srgbClr val="00008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it-IT" sz="1600" b="1">
                <a:latin typeface="Verdana" panose="020B0604030504040204" pitchFamily="34" charset="0"/>
              </a:rPr>
              <a:t>Dati sperimentali di distanza relativa corpo-telo</a:t>
            </a:r>
          </a:p>
        </p:txBody>
      </p:sp>
      <p:sp>
        <p:nvSpPr>
          <p:cNvPr id="63507" name="Text Box 18" descr="Velina blu">
            <a:extLst>
              <a:ext uri="{FF2B5EF4-FFF2-40B4-BE49-F238E27FC236}">
                <a16:creationId xmlns:a16="http://schemas.microsoft.com/office/drawing/2014/main" id="{97DDE9B8-E614-2348-9256-68EF62B2AB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3733800"/>
            <a:ext cx="3276600" cy="346075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525">
            <a:solidFill>
              <a:srgbClr val="00008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it-IT" sz="1600" b="1">
                <a:latin typeface="Verdana" panose="020B0604030504040204" pitchFamily="34" charset="0"/>
              </a:rPr>
              <a:t>Verifiche</a:t>
            </a:r>
          </a:p>
        </p:txBody>
      </p:sp>
      <p:sp>
        <p:nvSpPr>
          <p:cNvPr id="63508" name="Text Box 19" descr="Pergamena">
            <a:extLst>
              <a:ext uri="{FF2B5EF4-FFF2-40B4-BE49-F238E27FC236}">
                <a16:creationId xmlns:a16="http://schemas.microsoft.com/office/drawing/2014/main" id="{ECC75833-8940-6947-2FF7-EF1FBC27D7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4495800"/>
            <a:ext cx="3429000" cy="590550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solidFill>
              <a:srgbClr val="00008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it-IT" sz="1600" b="1">
                <a:latin typeface="Verdana" panose="020B0604030504040204" pitchFamily="34" charset="0"/>
              </a:rPr>
              <a:t>Correlazione tra luminanza e distanza corpo-telo</a:t>
            </a:r>
          </a:p>
        </p:txBody>
      </p:sp>
      <p:sp>
        <p:nvSpPr>
          <p:cNvPr id="63509" name="Text Box 20" descr="Pergamena">
            <a:extLst>
              <a:ext uri="{FF2B5EF4-FFF2-40B4-BE49-F238E27FC236}">
                <a16:creationId xmlns:a16="http://schemas.microsoft.com/office/drawing/2014/main" id="{45C17119-B798-7CF2-747B-4701B459C5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400" y="5486400"/>
            <a:ext cx="2819400" cy="1095375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25400">
            <a:solidFill>
              <a:srgbClr val="FF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it-IT" sz="1600" b="1">
                <a:latin typeface="Verdana" panose="020B0604030504040204" pitchFamily="34" charset="0"/>
              </a:rPr>
              <a:t>Configurazione di avvolgimento originaria e profilo tridimensionale reale</a:t>
            </a:r>
          </a:p>
        </p:txBody>
      </p:sp>
      <p:sp>
        <p:nvSpPr>
          <p:cNvPr id="63510" name="Text Box 21" descr="Velina blu">
            <a:extLst>
              <a:ext uri="{FF2B5EF4-FFF2-40B4-BE49-F238E27FC236}">
                <a16:creationId xmlns:a16="http://schemas.microsoft.com/office/drawing/2014/main" id="{6E5A0F66-8D52-BE7B-44F6-82C61538D5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0" y="4495800"/>
            <a:ext cx="2362200" cy="59055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525">
            <a:solidFill>
              <a:srgbClr val="00008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it-IT" sz="1600" b="1">
                <a:latin typeface="Verdana" panose="020B0604030504040204" pitchFamily="34" charset="0"/>
              </a:rPr>
              <a:t>Applicazione alle immagini finali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egnaposto numero diapositiva 3">
            <a:extLst>
              <a:ext uri="{FF2B5EF4-FFF2-40B4-BE49-F238E27FC236}">
                <a16:creationId xmlns:a16="http://schemas.microsoft.com/office/drawing/2014/main" id="{4F1B7565-7FED-9726-E36C-B504D6215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4E41A6B8-DD57-455A-9357-B70C73536105}" type="slidenum">
              <a:rPr lang="it-IT" altLang="it-IT" sz="1400"/>
              <a:pPr/>
              <a:t>4</a:t>
            </a:fld>
            <a:endParaRPr lang="it-IT" altLang="it-IT" sz="1400"/>
          </a:p>
        </p:txBody>
      </p:sp>
      <p:sp>
        <p:nvSpPr>
          <p:cNvPr id="134146" name="Text Box 2">
            <a:extLst>
              <a:ext uri="{FF2B5EF4-FFF2-40B4-BE49-F238E27FC236}">
                <a16:creationId xmlns:a16="http://schemas.microsoft.com/office/drawing/2014/main" id="{2F889E81-60E4-4F8E-AB5D-11FB24E1A8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52400"/>
            <a:ext cx="8534400" cy="528638"/>
          </a:xfrm>
          <a:prstGeom prst="rect">
            <a:avLst/>
          </a:prstGeom>
          <a:gradFill rotWithShape="0">
            <a:gsLst>
              <a:gs pos="0">
                <a:srgbClr val="99CCFF"/>
              </a:gs>
              <a:gs pos="50000">
                <a:srgbClr val="CCECFF"/>
              </a:gs>
              <a:gs pos="100000">
                <a:srgbClr val="99CCFF"/>
              </a:gs>
            </a:gsLst>
            <a:lin ang="0" scaled="1"/>
          </a:gradFill>
          <a:ln w="9525">
            <a:solidFill>
              <a:srgbClr val="333399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it-IT" altLang="it-IT" sz="280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</a:rPr>
              <a:t>Perché vanno rimossi i disturbi?</a:t>
            </a:r>
          </a:p>
        </p:txBody>
      </p:sp>
      <p:pic>
        <p:nvPicPr>
          <p:cNvPr id="64516" name="Picture 3" descr="Filtrata">
            <a:extLst>
              <a:ext uri="{FF2B5EF4-FFF2-40B4-BE49-F238E27FC236}">
                <a16:creationId xmlns:a16="http://schemas.microsoft.com/office/drawing/2014/main" id="{9E9DA4D2-0316-810A-CD77-5E2DD16110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371600"/>
            <a:ext cx="1898650" cy="1708150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4517" name="Picture 4" descr="Non_filtrata">
            <a:extLst>
              <a:ext uri="{FF2B5EF4-FFF2-40B4-BE49-F238E27FC236}">
                <a16:creationId xmlns:a16="http://schemas.microsoft.com/office/drawing/2014/main" id="{42907F6E-31A0-ABB6-6DCB-D56E3F4514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371600"/>
            <a:ext cx="1905000" cy="1712913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4518" name="Picture 5" descr="Non_filtrata_3D">
            <a:extLst>
              <a:ext uri="{FF2B5EF4-FFF2-40B4-BE49-F238E27FC236}">
                <a16:creationId xmlns:a16="http://schemas.microsoft.com/office/drawing/2014/main" id="{4738F592-C689-9B7C-1641-1A66344F9F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505200"/>
            <a:ext cx="2771775" cy="26003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9" name="Picture 6" descr="Filtrata_3D">
            <a:extLst>
              <a:ext uri="{FF2B5EF4-FFF2-40B4-BE49-F238E27FC236}">
                <a16:creationId xmlns:a16="http://schemas.microsoft.com/office/drawing/2014/main" id="{B9565CD8-A049-7CF1-8228-8D0AE9FCE5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505200"/>
            <a:ext cx="2771775" cy="26003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20" name="AutoShape 7">
            <a:extLst>
              <a:ext uri="{FF2B5EF4-FFF2-40B4-BE49-F238E27FC236}">
                <a16:creationId xmlns:a16="http://schemas.microsoft.com/office/drawing/2014/main" id="{43BE0F18-9F6C-E21D-D7C6-08AA94C331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3124200"/>
            <a:ext cx="685800" cy="381000"/>
          </a:xfrm>
          <a:prstGeom prst="downArrow">
            <a:avLst>
              <a:gd name="adj1" fmla="val 46296"/>
              <a:gd name="adj2" fmla="val 38889"/>
            </a:avLst>
          </a:prstGeom>
          <a:gradFill rotWithShape="0">
            <a:gsLst>
              <a:gs pos="0">
                <a:srgbClr val="A50021"/>
              </a:gs>
              <a:gs pos="100000">
                <a:srgbClr val="FF33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it-IT" altLang="it-IT"/>
          </a:p>
        </p:txBody>
      </p:sp>
      <p:sp>
        <p:nvSpPr>
          <p:cNvPr id="64521" name="AutoShape 8">
            <a:extLst>
              <a:ext uri="{FF2B5EF4-FFF2-40B4-BE49-F238E27FC236}">
                <a16:creationId xmlns:a16="http://schemas.microsoft.com/office/drawing/2014/main" id="{BC74C4C5-D41A-FB18-F677-F927FEA41E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1905000"/>
            <a:ext cx="2590800" cy="838200"/>
          </a:xfrm>
          <a:prstGeom prst="rightArrow">
            <a:avLst>
              <a:gd name="adj1" fmla="val 54167"/>
              <a:gd name="adj2" fmla="val 45448"/>
            </a:avLst>
          </a:prstGeom>
          <a:gradFill rotWithShape="0">
            <a:gsLst>
              <a:gs pos="0">
                <a:srgbClr val="00CC66"/>
              </a:gs>
              <a:gs pos="100000">
                <a:srgbClr val="00FF99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it-IT" altLang="it-IT"/>
          </a:p>
        </p:txBody>
      </p:sp>
      <p:sp>
        <p:nvSpPr>
          <p:cNvPr id="64522" name="Text Box 9">
            <a:extLst>
              <a:ext uri="{FF2B5EF4-FFF2-40B4-BE49-F238E27FC236}">
                <a16:creationId xmlns:a16="http://schemas.microsoft.com/office/drawing/2014/main" id="{6859E94E-5627-12E0-B87E-59E5E3676D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2133600"/>
            <a:ext cx="2362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it-IT" sz="2000" b="1">
                <a:latin typeface="Verdana" panose="020B0604030504040204" pitchFamily="34" charset="0"/>
              </a:rPr>
              <a:t>Pulizia</a:t>
            </a:r>
          </a:p>
        </p:txBody>
      </p:sp>
      <p:sp>
        <p:nvSpPr>
          <p:cNvPr id="64523" name="Text Box 10">
            <a:extLst>
              <a:ext uri="{FF2B5EF4-FFF2-40B4-BE49-F238E27FC236}">
                <a16:creationId xmlns:a16="http://schemas.microsoft.com/office/drawing/2014/main" id="{225627EC-D5B8-E137-33C3-254D3986C0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4191000"/>
            <a:ext cx="24384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it-IT" sz="2000">
                <a:latin typeface="Verdana" panose="020B0604030504040204" pitchFamily="34" charset="0"/>
              </a:rPr>
              <a:t>Elaborazione tridimensionale delle immagini</a:t>
            </a:r>
          </a:p>
        </p:txBody>
      </p:sp>
      <p:sp>
        <p:nvSpPr>
          <p:cNvPr id="64524" name="Text Box 11">
            <a:extLst>
              <a:ext uri="{FF2B5EF4-FFF2-40B4-BE49-F238E27FC236}">
                <a16:creationId xmlns:a16="http://schemas.microsoft.com/office/drawing/2014/main" id="{8012C273-7BE7-EC04-837C-15201AC187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914400"/>
            <a:ext cx="3352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it-IT" sz="1800" b="1">
                <a:latin typeface="Verdana" panose="020B0604030504040204" pitchFamily="34" charset="0"/>
              </a:rPr>
              <a:t>Piega del tessuto</a:t>
            </a:r>
          </a:p>
        </p:txBody>
      </p:sp>
      <p:sp>
        <p:nvSpPr>
          <p:cNvPr id="64525" name="Text Box 12">
            <a:extLst>
              <a:ext uri="{FF2B5EF4-FFF2-40B4-BE49-F238E27FC236}">
                <a16:creationId xmlns:a16="http://schemas.microsoft.com/office/drawing/2014/main" id="{6E9336B0-4903-5209-0371-A6A39696FF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914400"/>
            <a:ext cx="2895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it-IT" sz="1800" b="1">
                <a:latin typeface="Verdana" panose="020B0604030504040204" pitchFamily="34" charset="0"/>
              </a:rPr>
              <a:t>Immagine pulita</a:t>
            </a:r>
          </a:p>
        </p:txBody>
      </p:sp>
      <p:sp>
        <p:nvSpPr>
          <p:cNvPr id="64526" name="AutoShape 13">
            <a:extLst>
              <a:ext uri="{FF2B5EF4-FFF2-40B4-BE49-F238E27FC236}">
                <a16:creationId xmlns:a16="http://schemas.microsoft.com/office/drawing/2014/main" id="{8FBCB157-C2E5-D29F-A7A6-225662C06F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1800" y="3124200"/>
            <a:ext cx="685800" cy="381000"/>
          </a:xfrm>
          <a:prstGeom prst="downArrow">
            <a:avLst>
              <a:gd name="adj1" fmla="val 46296"/>
              <a:gd name="adj2" fmla="val 38889"/>
            </a:avLst>
          </a:prstGeom>
          <a:gradFill rotWithShape="0">
            <a:gsLst>
              <a:gs pos="0">
                <a:srgbClr val="A50021"/>
              </a:gs>
              <a:gs pos="100000">
                <a:srgbClr val="FF33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it-IT" altLang="it-IT"/>
          </a:p>
        </p:txBody>
      </p:sp>
      <p:sp>
        <p:nvSpPr>
          <p:cNvPr id="64527" name="Text Box 14">
            <a:extLst>
              <a:ext uri="{FF2B5EF4-FFF2-40B4-BE49-F238E27FC236}">
                <a16:creationId xmlns:a16="http://schemas.microsoft.com/office/drawing/2014/main" id="{9C87A112-71F6-BC5E-3864-6A1AE32982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6172200"/>
            <a:ext cx="86868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it-IT" sz="1600" b="1">
                <a:solidFill>
                  <a:srgbClr val="CC0000"/>
                </a:solidFill>
                <a:latin typeface="Verdana" panose="020B0604030504040204" pitchFamily="34" charset="0"/>
              </a:rPr>
              <a:t>L’elaborazione eseguita sull’immagine pulita non risente delle imperfezioni introdotte dal disturbo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egnaposto numero diapositiva 3">
            <a:extLst>
              <a:ext uri="{FF2B5EF4-FFF2-40B4-BE49-F238E27FC236}">
                <a16:creationId xmlns:a16="http://schemas.microsoft.com/office/drawing/2014/main" id="{D5AB4CED-3323-B061-4EFB-034BE9B7E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609C06C4-6AE2-41F5-8592-25B5F25EBD26}" type="slidenum">
              <a:rPr lang="it-IT" altLang="it-IT" sz="1400"/>
              <a:pPr/>
              <a:t>5</a:t>
            </a:fld>
            <a:endParaRPr lang="it-IT" altLang="it-IT" sz="1400"/>
          </a:p>
        </p:txBody>
      </p:sp>
      <p:sp>
        <p:nvSpPr>
          <p:cNvPr id="135170" name="Text Box 2">
            <a:extLst>
              <a:ext uri="{FF2B5EF4-FFF2-40B4-BE49-F238E27FC236}">
                <a16:creationId xmlns:a16="http://schemas.microsoft.com/office/drawing/2014/main" id="{EE4CFDA1-A9EB-4A1A-BBA9-FB41B0B0D3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52400"/>
            <a:ext cx="8534400" cy="528638"/>
          </a:xfrm>
          <a:prstGeom prst="rect">
            <a:avLst/>
          </a:prstGeom>
          <a:gradFill rotWithShape="0">
            <a:gsLst>
              <a:gs pos="0">
                <a:srgbClr val="99CCFF"/>
              </a:gs>
              <a:gs pos="50000">
                <a:srgbClr val="CCECFF"/>
              </a:gs>
              <a:gs pos="100000">
                <a:srgbClr val="99CCFF"/>
              </a:gs>
            </a:gsLst>
            <a:lin ang="0" scaled="1"/>
          </a:gradFill>
          <a:ln w="9525">
            <a:solidFill>
              <a:srgbClr val="333399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it-IT" altLang="it-IT" sz="280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</a:rPr>
              <a:t>Classificazione dei disturbi</a:t>
            </a:r>
          </a:p>
        </p:txBody>
      </p:sp>
      <p:sp>
        <p:nvSpPr>
          <p:cNvPr id="135171" name="AutoShape 3">
            <a:extLst>
              <a:ext uri="{FF2B5EF4-FFF2-40B4-BE49-F238E27FC236}">
                <a16:creationId xmlns:a16="http://schemas.microsoft.com/office/drawing/2014/main" id="{745FD88A-A91A-4835-BD19-6F8BCA1895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5867400"/>
            <a:ext cx="1219200" cy="609600"/>
          </a:xfrm>
          <a:prstGeom prst="rightArrow">
            <a:avLst>
              <a:gd name="adj1" fmla="val 50000"/>
              <a:gd name="adj2" fmla="val 50000"/>
            </a:avLst>
          </a:prstGeom>
          <a:gradFill rotWithShape="0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/>
          </a:p>
        </p:txBody>
      </p:sp>
      <p:sp>
        <p:nvSpPr>
          <p:cNvPr id="135172" name="AutoShape 4">
            <a:extLst>
              <a:ext uri="{FF2B5EF4-FFF2-40B4-BE49-F238E27FC236}">
                <a16:creationId xmlns:a16="http://schemas.microsoft.com/office/drawing/2014/main" id="{5360AA94-7A67-4260-A72D-A22E996CC986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7467600" y="3962400"/>
            <a:ext cx="990600" cy="838200"/>
          </a:xfrm>
          <a:custGeom>
            <a:avLst/>
            <a:gdLst>
              <a:gd name="G0" fmla="+- 9257 0 0"/>
              <a:gd name="G1" fmla="+- 18514 0 0"/>
              <a:gd name="G2" fmla="+- 7200 0 0"/>
              <a:gd name="G3" fmla="*/ 9257 1 2"/>
              <a:gd name="G4" fmla="+- G3 10800 0"/>
              <a:gd name="G5" fmla="+- 21600 9257 18514"/>
              <a:gd name="G6" fmla="+- 18514 7200 0"/>
              <a:gd name="G7" fmla="*/ G6 1 2"/>
              <a:gd name="G8" fmla="*/ 18514 2 1"/>
              <a:gd name="G9" fmla="+- G8 0 21600"/>
              <a:gd name="G10" fmla="*/ 21600 G0 G1"/>
              <a:gd name="G11" fmla="*/ 21600 G4 G1"/>
              <a:gd name="G12" fmla="*/ 21600 G5 G1"/>
              <a:gd name="G13" fmla="*/ 21600 G7 G1"/>
              <a:gd name="G14" fmla="*/ 18514 1 2"/>
              <a:gd name="G15" fmla="+- G5 0 G4"/>
              <a:gd name="G16" fmla="+- G0 0 G4"/>
              <a:gd name="G17" fmla="*/ G2 G15 G16"/>
              <a:gd name="T0" fmla="*/ 15429 w 21600"/>
              <a:gd name="T1" fmla="*/ 0 h 21600"/>
              <a:gd name="T2" fmla="*/ 9257 w 21600"/>
              <a:gd name="T3" fmla="*/ 7200 h 21600"/>
              <a:gd name="T4" fmla="*/ 0 w 21600"/>
              <a:gd name="T5" fmla="*/ 18001 h 21600"/>
              <a:gd name="T6" fmla="*/ 9257 w 21600"/>
              <a:gd name="T7" fmla="*/ 21600 h 21600"/>
              <a:gd name="T8" fmla="*/ 18514 w 21600"/>
              <a:gd name="T9" fmla="*/ 15000 h 21600"/>
              <a:gd name="T10" fmla="*/ 21600 w 21600"/>
              <a:gd name="T11" fmla="*/ 7200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G12 h 21600"/>
              <a:gd name="T20" fmla="*/ G1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429" y="0"/>
                </a:moveTo>
                <a:lnTo>
                  <a:pt x="9257" y="7200"/>
                </a:lnTo>
                <a:lnTo>
                  <a:pt x="12343" y="7200"/>
                </a:lnTo>
                <a:lnTo>
                  <a:pt x="12343" y="14400"/>
                </a:lnTo>
                <a:lnTo>
                  <a:pt x="0" y="14400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close/>
              </a:path>
            </a:pathLst>
          </a:custGeom>
          <a:gradFill rotWithShape="0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/>
          </a:p>
        </p:txBody>
      </p:sp>
      <p:sp>
        <p:nvSpPr>
          <p:cNvPr id="135173" name="AutoShape 5">
            <a:extLst>
              <a:ext uri="{FF2B5EF4-FFF2-40B4-BE49-F238E27FC236}">
                <a16:creationId xmlns:a16="http://schemas.microsoft.com/office/drawing/2014/main" id="{55515FFE-45FC-4AD6-93DD-3A9CB1692F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3581400"/>
            <a:ext cx="1219200" cy="609600"/>
          </a:xfrm>
          <a:prstGeom prst="rightArrow">
            <a:avLst>
              <a:gd name="adj1" fmla="val 50000"/>
              <a:gd name="adj2" fmla="val 50000"/>
            </a:avLst>
          </a:prstGeom>
          <a:gradFill rotWithShape="0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/>
          </a:p>
        </p:txBody>
      </p:sp>
      <p:sp>
        <p:nvSpPr>
          <p:cNvPr id="135174" name="AutoShape 6">
            <a:extLst>
              <a:ext uri="{FF2B5EF4-FFF2-40B4-BE49-F238E27FC236}">
                <a16:creationId xmlns:a16="http://schemas.microsoft.com/office/drawing/2014/main" id="{5B99AC74-8125-4F16-B7B3-333E663B6F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1295400"/>
            <a:ext cx="1219200" cy="609600"/>
          </a:xfrm>
          <a:prstGeom prst="rightArrow">
            <a:avLst>
              <a:gd name="adj1" fmla="val 50000"/>
              <a:gd name="adj2" fmla="val 50000"/>
            </a:avLst>
          </a:prstGeom>
          <a:gradFill rotWithShape="0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/>
          </a:p>
        </p:txBody>
      </p:sp>
      <p:sp>
        <p:nvSpPr>
          <p:cNvPr id="65544" name="AutoShape 7">
            <a:extLst>
              <a:ext uri="{FF2B5EF4-FFF2-40B4-BE49-F238E27FC236}">
                <a16:creationId xmlns:a16="http://schemas.microsoft.com/office/drawing/2014/main" id="{6577BC0D-D65C-D47D-C31A-187BC6BF56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1905000"/>
            <a:ext cx="685800" cy="3429000"/>
          </a:xfrm>
          <a:prstGeom prst="downArrow">
            <a:avLst>
              <a:gd name="adj1" fmla="val 50000"/>
              <a:gd name="adj2" fmla="val 74306"/>
            </a:avLst>
          </a:prstGeom>
          <a:gradFill rotWithShape="0">
            <a:gsLst>
              <a:gs pos="0">
                <a:srgbClr val="800000"/>
              </a:gs>
              <a:gs pos="100000">
                <a:srgbClr val="CC00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it-IT" altLang="it-IT"/>
          </a:p>
        </p:txBody>
      </p:sp>
      <p:sp>
        <p:nvSpPr>
          <p:cNvPr id="65545" name="Text Box 8">
            <a:extLst>
              <a:ext uri="{FF2B5EF4-FFF2-40B4-BE49-F238E27FC236}">
                <a16:creationId xmlns:a16="http://schemas.microsoft.com/office/drawing/2014/main" id="{DB709FA9-743A-418C-4FE4-2F77689407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219200"/>
            <a:ext cx="2667000" cy="711200"/>
          </a:xfrm>
          <a:prstGeom prst="rect">
            <a:avLst/>
          </a:prstGeom>
          <a:gradFill rotWithShape="0">
            <a:gsLst>
              <a:gs pos="0">
                <a:srgbClr val="99CCFF"/>
              </a:gs>
              <a:gs pos="50000">
                <a:srgbClr val="FFFFCC"/>
              </a:gs>
              <a:gs pos="100000">
                <a:srgbClr val="99CCFF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it-IT" sz="2000">
                <a:latin typeface="Verdana" panose="020B0604030504040204" pitchFamily="34" charset="0"/>
              </a:rPr>
              <a:t>Difetti caratteristici della Sindone</a:t>
            </a:r>
          </a:p>
        </p:txBody>
      </p:sp>
      <p:sp>
        <p:nvSpPr>
          <p:cNvPr id="65546" name="Text Box 9" descr="Pergamena">
            <a:extLst>
              <a:ext uri="{FF2B5EF4-FFF2-40B4-BE49-F238E27FC236}">
                <a16:creationId xmlns:a16="http://schemas.microsoft.com/office/drawing/2014/main" id="{FE0EEAF7-1404-1CD8-B4BD-35377D70CA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914400"/>
            <a:ext cx="3276600" cy="1814513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it-IT" altLang="it-IT" sz="1600">
                <a:latin typeface="Verdana" panose="020B0604030504040204" pitchFamily="34" charset="0"/>
              </a:rPr>
              <a:t> </a:t>
            </a:r>
            <a:r>
              <a:rPr lang="it-IT" altLang="it-IT" sz="1600" b="1">
                <a:latin typeface="Verdana" panose="020B0604030504040204" pitchFamily="34" charset="0"/>
              </a:rPr>
              <a:t>Trama del tessuto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it-IT" altLang="it-IT" sz="1600" b="1">
                <a:latin typeface="Verdana" panose="020B0604030504040204" pitchFamily="34" charset="0"/>
              </a:rPr>
              <a:t> Pieghe del telo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it-IT" altLang="it-IT" sz="1600" b="1">
                <a:latin typeface="Verdana" panose="020B0604030504040204" pitchFamily="34" charset="0"/>
              </a:rPr>
              <a:t> Macchie ed aloni d’acqua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it-IT" altLang="it-IT" sz="1600" b="1">
                <a:latin typeface="Verdana" panose="020B0604030504040204" pitchFamily="34" charset="0"/>
              </a:rPr>
              <a:t> Macchie di sangue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it-IT" altLang="it-IT" sz="1600" b="1">
                <a:latin typeface="Verdana" panose="020B0604030504040204" pitchFamily="34" charset="0"/>
              </a:rPr>
              <a:t> Segni della flagellazione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it-IT" altLang="it-IT" sz="1600" b="1">
                <a:latin typeface="Verdana" panose="020B0604030504040204" pitchFamily="34" charset="0"/>
              </a:rPr>
              <a:t> Bruciature e rattoppi</a:t>
            </a:r>
          </a:p>
        </p:txBody>
      </p:sp>
      <p:sp>
        <p:nvSpPr>
          <p:cNvPr id="65547" name="Text Box 10">
            <a:extLst>
              <a:ext uri="{FF2B5EF4-FFF2-40B4-BE49-F238E27FC236}">
                <a16:creationId xmlns:a16="http://schemas.microsoft.com/office/drawing/2014/main" id="{D06799C0-7430-EDAF-74A9-56E2C12ECF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3505200"/>
            <a:ext cx="2667000" cy="711200"/>
          </a:xfrm>
          <a:prstGeom prst="rect">
            <a:avLst/>
          </a:prstGeom>
          <a:gradFill rotWithShape="0">
            <a:gsLst>
              <a:gs pos="0">
                <a:srgbClr val="99CCFF"/>
              </a:gs>
              <a:gs pos="100000">
                <a:srgbClr val="FFFFCC"/>
              </a:gs>
            </a:gsLst>
            <a:lin ang="189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it-IT" sz="2000">
                <a:latin typeface="Verdana" panose="020B0604030504040204" pitchFamily="34" charset="0"/>
              </a:rPr>
              <a:t>Difetti del negativo originale</a:t>
            </a:r>
          </a:p>
        </p:txBody>
      </p:sp>
      <p:sp>
        <p:nvSpPr>
          <p:cNvPr id="65548" name="Text Box 11" descr="Pergamena">
            <a:extLst>
              <a:ext uri="{FF2B5EF4-FFF2-40B4-BE49-F238E27FC236}">
                <a16:creationId xmlns:a16="http://schemas.microsoft.com/office/drawing/2014/main" id="{9866A955-693C-8C0A-2D27-D20517B3D6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3200400"/>
            <a:ext cx="3276600" cy="1177925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it-IT" altLang="it-IT" sz="1600">
                <a:latin typeface="Verdana" panose="020B0604030504040204" pitchFamily="34" charset="0"/>
              </a:rPr>
              <a:t> </a:t>
            </a:r>
            <a:r>
              <a:rPr lang="it-IT" altLang="it-IT" sz="1600" b="1">
                <a:latin typeface="Verdana" panose="020B0604030504040204" pitchFamily="34" charset="0"/>
              </a:rPr>
              <a:t>Sporcizia del negativo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it-IT" altLang="it-IT" sz="1600" b="1">
                <a:latin typeface="Verdana" panose="020B0604030504040204" pitchFamily="34" charset="0"/>
              </a:rPr>
              <a:t> Degrado del materiale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it-IT" altLang="it-IT" sz="1600" b="1">
                <a:latin typeface="Verdana" panose="020B0604030504040204" pitchFamily="34" charset="0"/>
              </a:rPr>
              <a:t> </a:t>
            </a:r>
            <a:r>
              <a:rPr lang="it-IT" altLang="it-IT" sz="1600" b="1">
                <a:solidFill>
                  <a:srgbClr val="006666"/>
                </a:solidFill>
                <a:latin typeface="Verdana" panose="020B0604030504040204" pitchFamily="34" charset="0"/>
              </a:rPr>
              <a:t>Difetti di acquisizione e sviluppo del negativo</a:t>
            </a:r>
          </a:p>
        </p:txBody>
      </p:sp>
      <p:sp>
        <p:nvSpPr>
          <p:cNvPr id="65549" name="Text Box 12" descr="Velina blu">
            <a:extLst>
              <a:ext uri="{FF2B5EF4-FFF2-40B4-BE49-F238E27FC236}">
                <a16:creationId xmlns:a16="http://schemas.microsoft.com/office/drawing/2014/main" id="{DB8CB157-8E33-5D4D-1971-F028701017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0" y="4800600"/>
            <a:ext cx="3581400" cy="735013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10000"/>
              </a:spcBef>
              <a:buFontTx/>
              <a:buChar char="•"/>
            </a:pPr>
            <a:r>
              <a:rPr lang="it-IT" altLang="it-IT"/>
              <a:t> </a:t>
            </a:r>
            <a:r>
              <a:rPr lang="it-IT" altLang="it-IT" sz="1600" b="1">
                <a:latin typeface="Verdana" panose="020B0604030504040204" pitchFamily="34" charset="0"/>
              </a:rPr>
              <a:t>illuminazione non uniforme </a:t>
            </a:r>
          </a:p>
          <a:p>
            <a:pPr eaLnBrk="1" hangingPunct="1">
              <a:spcBef>
                <a:spcPct val="10000"/>
              </a:spcBef>
              <a:buFontTx/>
              <a:buChar char="•"/>
            </a:pPr>
            <a:r>
              <a:rPr lang="it-IT" altLang="it-IT" sz="1600" b="1">
                <a:latin typeface="Verdana" panose="020B0604030504040204" pitchFamily="34" charset="0"/>
              </a:rPr>
              <a:t> effetto grana</a:t>
            </a:r>
          </a:p>
        </p:txBody>
      </p:sp>
      <p:sp>
        <p:nvSpPr>
          <p:cNvPr id="65550" name="Text Box 13">
            <a:extLst>
              <a:ext uri="{FF2B5EF4-FFF2-40B4-BE49-F238E27FC236}">
                <a16:creationId xmlns:a16="http://schemas.microsoft.com/office/drawing/2014/main" id="{20FCB646-502B-A1A2-33DF-6234CF2C2F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5334000"/>
            <a:ext cx="2667000" cy="1016000"/>
          </a:xfrm>
          <a:prstGeom prst="rect">
            <a:avLst/>
          </a:prstGeom>
          <a:gradFill rotWithShape="0">
            <a:gsLst>
              <a:gs pos="0">
                <a:srgbClr val="FFFFCC"/>
              </a:gs>
              <a:gs pos="100000">
                <a:srgbClr val="99CC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it-IT" sz="2000">
                <a:latin typeface="Verdana" panose="020B0604030504040204" pitchFamily="34" charset="0"/>
              </a:rPr>
              <a:t>Disturbi dovuti all’acquisizione delle immagini</a:t>
            </a:r>
          </a:p>
        </p:txBody>
      </p:sp>
      <p:sp>
        <p:nvSpPr>
          <p:cNvPr id="65551" name="Text Box 14" descr="Pergamena">
            <a:extLst>
              <a:ext uri="{FF2B5EF4-FFF2-40B4-BE49-F238E27FC236}">
                <a16:creationId xmlns:a16="http://schemas.microsoft.com/office/drawing/2014/main" id="{B0648E8C-C280-2711-6B02-D27DEDE69A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6019800"/>
            <a:ext cx="4191000" cy="346075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it-IT" altLang="it-IT" sz="1600">
                <a:latin typeface="Verdana" panose="020B0604030504040204" pitchFamily="34" charset="0"/>
              </a:rPr>
              <a:t> </a:t>
            </a:r>
            <a:r>
              <a:rPr lang="it-IT" altLang="it-IT" sz="1600" b="1">
                <a:latin typeface="Verdana" panose="020B0604030504040204" pitchFamily="34" charset="0"/>
              </a:rPr>
              <a:t>Sporcizia del piano di scansione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9CCFF"/>
            </a:gs>
            <a:gs pos="50000">
              <a:srgbClr val="FFFFCC"/>
            </a:gs>
            <a:gs pos="100000">
              <a:srgbClr val="99CC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egnaposto numero diapositiva 3">
            <a:extLst>
              <a:ext uri="{FF2B5EF4-FFF2-40B4-BE49-F238E27FC236}">
                <a16:creationId xmlns:a16="http://schemas.microsoft.com/office/drawing/2014/main" id="{518FE2AB-B3D1-F839-487F-08A70BAAA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B7A198EC-6CED-4C11-BD84-2625F98B2B3D}" type="slidenum">
              <a:rPr lang="it-IT" altLang="it-IT" sz="1400"/>
              <a:pPr/>
              <a:t>6</a:t>
            </a:fld>
            <a:endParaRPr lang="it-IT" altLang="it-IT" sz="1400"/>
          </a:p>
        </p:txBody>
      </p:sp>
      <p:sp>
        <p:nvSpPr>
          <p:cNvPr id="136194" name="Text Box 2">
            <a:extLst>
              <a:ext uri="{FF2B5EF4-FFF2-40B4-BE49-F238E27FC236}">
                <a16:creationId xmlns:a16="http://schemas.microsoft.com/office/drawing/2014/main" id="{A7C343F4-22FE-409B-B379-D5AA508827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52400"/>
            <a:ext cx="8534400" cy="528638"/>
          </a:xfrm>
          <a:prstGeom prst="rect">
            <a:avLst/>
          </a:prstGeom>
          <a:gradFill rotWithShape="0">
            <a:gsLst>
              <a:gs pos="0">
                <a:srgbClr val="FFFFCC"/>
              </a:gs>
              <a:gs pos="50000">
                <a:srgbClr val="CCECFF"/>
              </a:gs>
              <a:gs pos="100000">
                <a:srgbClr val="FFFFCC"/>
              </a:gs>
            </a:gsLst>
            <a:lin ang="0" scaled="1"/>
          </a:gradFill>
          <a:ln w="9525">
            <a:solidFill>
              <a:srgbClr val="333399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it-IT" altLang="it-IT" sz="280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</a:rPr>
              <a:t>Esempio di individuazione dei disturbi</a:t>
            </a:r>
          </a:p>
        </p:txBody>
      </p:sp>
      <p:pic>
        <p:nvPicPr>
          <p:cNvPr id="66564" name="Picture 3" descr="FRONTALE INIZIALE">
            <a:extLst>
              <a:ext uri="{FF2B5EF4-FFF2-40B4-BE49-F238E27FC236}">
                <a16:creationId xmlns:a16="http://schemas.microsoft.com/office/drawing/2014/main" id="{9B4F1290-D8F9-71D6-FD96-65E3C6A7F7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914400"/>
            <a:ext cx="1947863" cy="569595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65" name="Picture 4" descr="Individua Pieghe Evidenz">
            <a:extLst>
              <a:ext uri="{FF2B5EF4-FFF2-40B4-BE49-F238E27FC236}">
                <a16:creationId xmlns:a16="http://schemas.microsoft.com/office/drawing/2014/main" id="{58498269-42A2-325B-77C4-E764619362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914400"/>
            <a:ext cx="1957388" cy="57150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6197" name="AutoShape 5">
            <a:extLst>
              <a:ext uri="{FF2B5EF4-FFF2-40B4-BE49-F238E27FC236}">
                <a16:creationId xmlns:a16="http://schemas.microsoft.com/office/drawing/2014/main" id="{9EAADA5A-94AA-4B19-A764-23162FA331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3429000"/>
            <a:ext cx="685800" cy="457200"/>
          </a:xfrm>
          <a:prstGeom prst="rightArrow">
            <a:avLst>
              <a:gd name="adj1" fmla="val 50000"/>
              <a:gd name="adj2" fmla="val 37500"/>
            </a:avLst>
          </a:prstGeom>
          <a:gradFill rotWithShape="0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/>
          </a:p>
        </p:txBody>
      </p:sp>
      <p:sp>
        <p:nvSpPr>
          <p:cNvPr id="136198" name="AutoShape 6">
            <a:extLst>
              <a:ext uri="{FF2B5EF4-FFF2-40B4-BE49-F238E27FC236}">
                <a16:creationId xmlns:a16="http://schemas.microsoft.com/office/drawing/2014/main" id="{584222F3-ECF7-4EBC-BBE8-263951C230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3429000"/>
            <a:ext cx="685800" cy="457200"/>
          </a:xfrm>
          <a:prstGeom prst="rightArrow">
            <a:avLst>
              <a:gd name="adj1" fmla="val 50000"/>
              <a:gd name="adj2" fmla="val 37500"/>
            </a:avLst>
          </a:prstGeom>
          <a:gradFill rotWithShape="0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/>
          </a:p>
        </p:txBody>
      </p:sp>
      <p:sp>
        <p:nvSpPr>
          <p:cNvPr id="136199" name="Text Box 7">
            <a:extLst>
              <a:ext uri="{FF2B5EF4-FFF2-40B4-BE49-F238E27FC236}">
                <a16:creationId xmlns:a16="http://schemas.microsoft.com/office/drawing/2014/main" id="{0C77B82C-2EA8-4378-95D9-5E0F1C2E65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1219200"/>
            <a:ext cx="3657600" cy="547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it-IT" altLang="it-IT" sz="1600" b="1">
                <a:effectLst>
                  <a:outerShdw blurRad="38100" dist="38100" dir="2700000" algn="tl">
                    <a:srgbClr val="FFFFFF"/>
                  </a:outerShdw>
                </a:effectLst>
                <a:latin typeface="Verdana" panose="020B0604030504040204" pitchFamily="34" charset="0"/>
              </a:rPr>
              <a:t>Applicazione di tecniche di elaborazione delle immagini</a:t>
            </a:r>
          </a:p>
          <a:p>
            <a:pPr algn="ctr" eaLnBrk="1" hangingPunct="1">
              <a:spcBef>
                <a:spcPct val="50000"/>
              </a:spcBef>
              <a:defRPr/>
            </a:pPr>
            <a:endParaRPr lang="it-IT" altLang="it-IT" sz="1400" b="1">
              <a:effectLst>
                <a:outerShdw blurRad="38100" dist="38100" dir="2700000" algn="tl">
                  <a:srgbClr val="FFFFFF"/>
                </a:outerShdw>
              </a:effectLst>
              <a:latin typeface="Verdana" panose="020B0604030504040204" pitchFamily="34" charset="0"/>
            </a:endParaRPr>
          </a:p>
          <a:p>
            <a:pPr algn="ctr" eaLnBrk="1" hangingPunct="1">
              <a:spcBef>
                <a:spcPct val="20000"/>
              </a:spcBef>
              <a:defRPr/>
            </a:pPr>
            <a:r>
              <a:rPr lang="it-IT" altLang="it-IT" sz="1600" b="1" u="sng">
                <a:latin typeface="Verdana" panose="020B0604030504040204" pitchFamily="34" charset="0"/>
              </a:rPr>
              <a:t>Matrici di convoluzione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it-IT" altLang="it-IT" sz="1600" b="1" i="1">
                <a:latin typeface="Verdana" panose="020B0604030504040204" pitchFamily="34" charset="0"/>
              </a:rPr>
              <a:t>Operatori di Sobel</a:t>
            </a:r>
          </a:p>
          <a:p>
            <a:pPr algn="ctr" eaLnBrk="1" hangingPunct="1">
              <a:spcBef>
                <a:spcPct val="50000"/>
              </a:spcBef>
              <a:defRPr/>
            </a:pPr>
            <a:endParaRPr lang="it-IT" altLang="it-IT" sz="1600" b="1">
              <a:latin typeface="Verdana" panose="020B0604030504040204" pitchFamily="34" charset="0"/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it-IT" altLang="it-IT" sz="1200" b="1">
              <a:latin typeface="Verdana" panose="020B0604030504040204" pitchFamily="34" charset="0"/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it-IT" altLang="it-IT" sz="1200" b="1">
              <a:latin typeface="Verdana" panose="020B0604030504040204" pitchFamily="34" charset="0"/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it-IT" altLang="it-IT" sz="1200" b="1">
              <a:latin typeface="Verdana" panose="020B0604030504040204" pitchFamily="34" charset="0"/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it-IT" altLang="it-IT" sz="1200" b="1">
              <a:latin typeface="Verdana" panose="020B0604030504040204" pitchFamily="34" charset="0"/>
            </a:endParaRPr>
          </a:p>
          <a:p>
            <a:pPr algn="ctr" eaLnBrk="1" hangingPunct="1">
              <a:spcBef>
                <a:spcPct val="50000"/>
              </a:spcBef>
              <a:defRPr/>
            </a:pPr>
            <a:r>
              <a:rPr lang="it-IT" altLang="it-IT" sz="1600" b="1">
                <a:latin typeface="Verdana" panose="020B0604030504040204" pitchFamily="34" charset="0"/>
              </a:rPr>
              <a:t>Per evidenziare elevati gradienti verticali nei valori di luminanza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it-IT" altLang="it-IT" sz="1600" b="1">
                <a:solidFill>
                  <a:srgbClr val="800000"/>
                </a:solidFill>
                <a:latin typeface="Verdana" panose="020B0604030504040204" pitchFamily="34" charset="0"/>
              </a:rPr>
              <a:t>L’applicazione alle immagini di partenza consente di individuare le pieghe del tessuto facilitando il successivo intervento correttivo</a:t>
            </a:r>
          </a:p>
        </p:txBody>
      </p:sp>
      <p:graphicFrame>
        <p:nvGraphicFramePr>
          <p:cNvPr id="66569" name="Object 8">
            <a:extLst>
              <a:ext uri="{FF2B5EF4-FFF2-40B4-BE49-F238E27FC236}">
                <a16:creationId xmlns:a16="http://schemas.microsoft.com/office/drawing/2014/main" id="{7D767DF3-8F03-7A4B-3BAB-6DFA84D7D5A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581400" y="2895600"/>
          <a:ext cx="2133600" cy="1343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1129810" imgH="710891" progId="Equation.3">
                  <p:embed/>
                </p:oleObj>
              </mc:Choice>
              <mc:Fallback>
                <p:oleObj r:id="rId4" imgW="1129810" imgH="710891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81400" y="2895600"/>
                        <a:ext cx="2133600" cy="1343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6201" name="Text Box 9">
            <a:extLst>
              <a:ext uri="{FF2B5EF4-FFF2-40B4-BE49-F238E27FC236}">
                <a16:creationId xmlns:a16="http://schemas.microsoft.com/office/drawing/2014/main" id="{4E099DAF-4638-4B13-AB79-B5E1F18CB8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762000"/>
            <a:ext cx="4267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it-IT" altLang="it-IT" sz="2000" b="1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</a:rPr>
              <a:t>Pieghe del tessuto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egnaposto numero diapositiva 3">
            <a:extLst>
              <a:ext uri="{FF2B5EF4-FFF2-40B4-BE49-F238E27FC236}">
                <a16:creationId xmlns:a16="http://schemas.microsoft.com/office/drawing/2014/main" id="{47764BE6-98A7-E1E1-067A-DD284F0FF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A961F18-1CDF-4B95-897B-348E111BC9AE}" type="slidenum">
              <a:rPr lang="it-IT" altLang="it-IT" sz="1400"/>
              <a:pPr/>
              <a:t>7</a:t>
            </a:fld>
            <a:endParaRPr lang="it-IT" altLang="it-IT" sz="1400"/>
          </a:p>
        </p:txBody>
      </p:sp>
      <p:sp>
        <p:nvSpPr>
          <p:cNvPr id="137218" name="Text Box 2">
            <a:extLst>
              <a:ext uri="{FF2B5EF4-FFF2-40B4-BE49-F238E27FC236}">
                <a16:creationId xmlns:a16="http://schemas.microsoft.com/office/drawing/2014/main" id="{1E6E16FB-65D3-4D79-9898-7470C0D957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52400"/>
            <a:ext cx="8534400" cy="528638"/>
          </a:xfrm>
          <a:prstGeom prst="rect">
            <a:avLst/>
          </a:prstGeom>
          <a:gradFill rotWithShape="0">
            <a:gsLst>
              <a:gs pos="0">
                <a:srgbClr val="99CCFF"/>
              </a:gs>
              <a:gs pos="50000">
                <a:srgbClr val="CCECFF"/>
              </a:gs>
              <a:gs pos="100000">
                <a:srgbClr val="99CCFF"/>
              </a:gs>
            </a:gsLst>
            <a:lin ang="0" scaled="1"/>
          </a:gradFill>
          <a:ln w="9525">
            <a:solidFill>
              <a:srgbClr val="333399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it-IT" altLang="it-IT" sz="280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</a:rPr>
              <a:t>Esempio di intervento di pulizia</a:t>
            </a:r>
          </a:p>
        </p:txBody>
      </p:sp>
      <p:pic>
        <p:nvPicPr>
          <p:cNvPr id="67588" name="Picture 3" descr="Fig Aloni">
            <a:extLst>
              <a:ext uri="{FF2B5EF4-FFF2-40B4-BE49-F238E27FC236}">
                <a16:creationId xmlns:a16="http://schemas.microsoft.com/office/drawing/2014/main" id="{2ECD06A7-E38A-44BA-98EA-CFEF08145E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209800"/>
            <a:ext cx="5700713" cy="341788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9" name="Text Box 4">
            <a:extLst>
              <a:ext uri="{FF2B5EF4-FFF2-40B4-BE49-F238E27FC236}">
                <a16:creationId xmlns:a16="http://schemas.microsoft.com/office/drawing/2014/main" id="{69415CB7-0954-6C5C-A167-0F64AD1A71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914400"/>
            <a:ext cx="7543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it-IT" sz="2000">
                <a:solidFill>
                  <a:srgbClr val="CC0000"/>
                </a:solidFill>
                <a:latin typeface="Verdana" panose="020B0604030504040204" pitchFamily="34" charset="0"/>
              </a:rPr>
              <a:t>Esempio di rimozione degli aloni d’acqua</a:t>
            </a:r>
          </a:p>
        </p:txBody>
      </p:sp>
      <p:sp>
        <p:nvSpPr>
          <p:cNvPr id="67590" name="Text Box 5">
            <a:extLst>
              <a:ext uri="{FF2B5EF4-FFF2-40B4-BE49-F238E27FC236}">
                <a16:creationId xmlns:a16="http://schemas.microsoft.com/office/drawing/2014/main" id="{89B49E25-D2BF-2513-CF54-0A60AC7643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1752600"/>
            <a:ext cx="3124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it-IT" altLang="it-IT" sz="1600" b="1">
                <a:latin typeface="Verdana" panose="020B0604030504040204" pitchFamily="34" charset="0"/>
              </a:rPr>
              <a:t>Immagine di partenza</a:t>
            </a:r>
          </a:p>
        </p:txBody>
      </p:sp>
      <p:sp>
        <p:nvSpPr>
          <p:cNvPr id="67591" name="Text Box 6">
            <a:extLst>
              <a:ext uri="{FF2B5EF4-FFF2-40B4-BE49-F238E27FC236}">
                <a16:creationId xmlns:a16="http://schemas.microsoft.com/office/drawing/2014/main" id="{7A6D01E8-14F6-1215-D712-F5076F8826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1752600"/>
            <a:ext cx="32004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altLang="it-IT" sz="1600" b="1">
                <a:latin typeface="Verdana" panose="020B0604030504040204" pitchFamily="34" charset="0"/>
              </a:rPr>
              <a:t>Immagine finale corretta</a:t>
            </a:r>
          </a:p>
        </p:txBody>
      </p:sp>
      <p:sp>
        <p:nvSpPr>
          <p:cNvPr id="67592" name="Text Box 7">
            <a:extLst>
              <a:ext uri="{FF2B5EF4-FFF2-40B4-BE49-F238E27FC236}">
                <a16:creationId xmlns:a16="http://schemas.microsoft.com/office/drawing/2014/main" id="{49DCDB02-1A5C-7FFA-69C2-3C94222031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5867400"/>
            <a:ext cx="19050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it-IT" sz="1400" b="1">
                <a:latin typeface="Verdana" panose="020B0604030504040204" pitchFamily="34" charset="0"/>
              </a:rPr>
              <a:t>Particolare del bordo dell’alone</a:t>
            </a:r>
          </a:p>
        </p:txBody>
      </p:sp>
      <p:sp>
        <p:nvSpPr>
          <p:cNvPr id="67593" name="Text Box 8">
            <a:extLst>
              <a:ext uri="{FF2B5EF4-FFF2-40B4-BE49-F238E27FC236}">
                <a16:creationId xmlns:a16="http://schemas.microsoft.com/office/drawing/2014/main" id="{9C9DFAEA-5A65-9942-5D36-AD5E0BA937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9800" y="5943600"/>
            <a:ext cx="1981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it-IT" sz="1400" b="1">
                <a:latin typeface="Verdana" panose="020B0604030504040204" pitchFamily="34" charset="0"/>
              </a:rPr>
              <a:t>Regione pulita</a:t>
            </a:r>
          </a:p>
        </p:txBody>
      </p:sp>
      <p:sp>
        <p:nvSpPr>
          <p:cNvPr id="67594" name="Text Box 9">
            <a:extLst>
              <a:ext uri="{FF2B5EF4-FFF2-40B4-BE49-F238E27FC236}">
                <a16:creationId xmlns:a16="http://schemas.microsoft.com/office/drawing/2014/main" id="{CD2E413C-C5A0-58C9-3509-C07E91E427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400" y="5867400"/>
            <a:ext cx="2133600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it-IT" sz="1400" b="1">
                <a:latin typeface="Verdana" panose="020B0604030504040204" pitchFamily="34" charset="0"/>
              </a:rPr>
              <a:t>Area composta da regioni adiacenti al difetto</a:t>
            </a:r>
          </a:p>
        </p:txBody>
      </p:sp>
      <p:sp>
        <p:nvSpPr>
          <p:cNvPr id="67595" name="AutoShape 10">
            <a:extLst>
              <a:ext uri="{FF2B5EF4-FFF2-40B4-BE49-F238E27FC236}">
                <a16:creationId xmlns:a16="http://schemas.microsoft.com/office/drawing/2014/main" id="{44343C42-F95D-5738-B574-2CC268473E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0" y="3124200"/>
            <a:ext cx="838200" cy="457200"/>
          </a:xfrm>
          <a:prstGeom prst="rightArrow">
            <a:avLst>
              <a:gd name="adj1" fmla="val 50000"/>
              <a:gd name="adj2" fmla="val 45833"/>
            </a:avLst>
          </a:prstGeom>
          <a:gradFill rotWithShape="0">
            <a:gsLst>
              <a:gs pos="0">
                <a:srgbClr val="800000"/>
              </a:gs>
              <a:gs pos="100000">
                <a:srgbClr val="FF33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it-IT" altLang="it-IT"/>
          </a:p>
        </p:txBody>
      </p:sp>
      <p:sp>
        <p:nvSpPr>
          <p:cNvPr id="67596" name="Text Box 11">
            <a:extLst>
              <a:ext uri="{FF2B5EF4-FFF2-40B4-BE49-F238E27FC236}">
                <a16:creationId xmlns:a16="http://schemas.microsoft.com/office/drawing/2014/main" id="{C7054591-8139-459D-64BD-F0C68BE88D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5867400"/>
            <a:ext cx="53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it-IT" b="1">
                <a:solidFill>
                  <a:schemeClr val="accent2"/>
                </a:solidFill>
                <a:latin typeface="Verdana" panose="020B0604030504040204" pitchFamily="34" charset="0"/>
              </a:rPr>
              <a:t>+</a:t>
            </a:r>
          </a:p>
        </p:txBody>
      </p:sp>
      <p:sp>
        <p:nvSpPr>
          <p:cNvPr id="67597" name="Text Box 12">
            <a:extLst>
              <a:ext uri="{FF2B5EF4-FFF2-40B4-BE49-F238E27FC236}">
                <a16:creationId xmlns:a16="http://schemas.microsoft.com/office/drawing/2014/main" id="{4CA83DB8-3A66-E9BE-3FBD-15B6A43A24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5867400"/>
            <a:ext cx="53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it-IT" b="1">
                <a:solidFill>
                  <a:schemeClr val="accent2"/>
                </a:solidFill>
                <a:latin typeface="Verdana" panose="020B0604030504040204" pitchFamily="34" charset="0"/>
              </a:rPr>
              <a:t>=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9CCFF"/>
            </a:gs>
            <a:gs pos="50000">
              <a:srgbClr val="FFFFCC"/>
            </a:gs>
            <a:gs pos="100000">
              <a:srgbClr val="99CC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egnaposto numero diapositiva 3">
            <a:extLst>
              <a:ext uri="{FF2B5EF4-FFF2-40B4-BE49-F238E27FC236}">
                <a16:creationId xmlns:a16="http://schemas.microsoft.com/office/drawing/2014/main" id="{4B16E789-3F5C-6779-9299-138D13645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7366BF5-CA1F-43F1-9042-66BF9B2F63D0}" type="slidenum">
              <a:rPr lang="it-IT" altLang="it-IT" sz="1400"/>
              <a:pPr/>
              <a:t>8</a:t>
            </a:fld>
            <a:endParaRPr lang="it-IT" altLang="it-IT" sz="1400"/>
          </a:p>
        </p:txBody>
      </p:sp>
      <p:sp>
        <p:nvSpPr>
          <p:cNvPr id="138242" name="Text Box 2">
            <a:extLst>
              <a:ext uri="{FF2B5EF4-FFF2-40B4-BE49-F238E27FC236}">
                <a16:creationId xmlns:a16="http://schemas.microsoft.com/office/drawing/2014/main" id="{7FA79DF7-185D-4341-96A4-1FBD99FDEF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52400"/>
            <a:ext cx="8534400" cy="528638"/>
          </a:xfrm>
          <a:prstGeom prst="rect">
            <a:avLst/>
          </a:prstGeom>
          <a:gradFill rotWithShape="0">
            <a:gsLst>
              <a:gs pos="0">
                <a:srgbClr val="FFFFCC"/>
              </a:gs>
              <a:gs pos="50000">
                <a:srgbClr val="CCECFF"/>
              </a:gs>
              <a:gs pos="100000">
                <a:srgbClr val="FFFFCC"/>
              </a:gs>
            </a:gsLst>
            <a:lin ang="0" scaled="1"/>
          </a:gradFill>
          <a:ln w="9525">
            <a:solidFill>
              <a:srgbClr val="333399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it-IT" altLang="it-IT" sz="280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</a:rPr>
              <a:t>Esempio di intervento di pulizia</a:t>
            </a:r>
          </a:p>
        </p:txBody>
      </p:sp>
      <p:sp>
        <p:nvSpPr>
          <p:cNvPr id="68612" name="Text Box 3">
            <a:extLst>
              <a:ext uri="{FF2B5EF4-FFF2-40B4-BE49-F238E27FC236}">
                <a16:creationId xmlns:a16="http://schemas.microsoft.com/office/drawing/2014/main" id="{6B376C9D-D8EE-962D-CD42-70242FDF94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990600"/>
            <a:ext cx="853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it-IT" sz="2000">
                <a:solidFill>
                  <a:srgbClr val="CC0000"/>
                </a:solidFill>
                <a:latin typeface="Verdana" panose="020B0604030504040204" pitchFamily="34" charset="0"/>
              </a:rPr>
              <a:t>Esempio di rimozione delle macchie di sangue</a:t>
            </a:r>
          </a:p>
        </p:txBody>
      </p:sp>
      <p:pic>
        <p:nvPicPr>
          <p:cNvPr id="68613" name="Picture 4" descr="Evidenzia sangue">
            <a:extLst>
              <a:ext uri="{FF2B5EF4-FFF2-40B4-BE49-F238E27FC236}">
                <a16:creationId xmlns:a16="http://schemas.microsoft.com/office/drawing/2014/main" id="{B6094101-39C7-C5D8-F8D2-342930A6A6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24000"/>
            <a:ext cx="2889250" cy="457200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14" name="Picture 5" descr="Sangue rimosso">
            <a:extLst>
              <a:ext uri="{FF2B5EF4-FFF2-40B4-BE49-F238E27FC236}">
                <a16:creationId xmlns:a16="http://schemas.microsoft.com/office/drawing/2014/main" id="{1D2F33A5-A9C1-185E-CC50-60EDE7CAC6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524000"/>
            <a:ext cx="2889250" cy="457200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15" name="Text Box 6">
            <a:extLst>
              <a:ext uri="{FF2B5EF4-FFF2-40B4-BE49-F238E27FC236}">
                <a16:creationId xmlns:a16="http://schemas.microsoft.com/office/drawing/2014/main" id="{1AB0856D-5C9F-90D4-0F26-D96399B15D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1600200"/>
            <a:ext cx="2590800" cy="351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it-IT" sz="1600" b="1">
                <a:latin typeface="Verdana" panose="020B0604030504040204" pitchFamily="34" charset="0"/>
              </a:rPr>
              <a:t>La luminanza media caratteristica delle macchie di sangue risulta pari a </a:t>
            </a:r>
            <a:r>
              <a:rPr lang="it-IT" altLang="it-IT" sz="1600" b="1">
                <a:solidFill>
                  <a:srgbClr val="800000"/>
                </a:solidFill>
                <a:latin typeface="Verdana" panose="020B0604030504040204" pitchFamily="34" charset="0"/>
              </a:rPr>
              <a:t>207</a:t>
            </a:r>
          </a:p>
          <a:p>
            <a:pPr algn="ctr" eaLnBrk="1" hangingPunct="1">
              <a:spcBef>
                <a:spcPct val="50000"/>
              </a:spcBef>
            </a:pPr>
            <a:r>
              <a:rPr lang="it-IT" altLang="it-IT" sz="1600" b="1">
                <a:latin typeface="Verdana" panose="020B0604030504040204" pitchFamily="34" charset="0"/>
              </a:rPr>
              <a:t>La luminanza media dell’intera immagine è pari a </a:t>
            </a:r>
            <a:r>
              <a:rPr lang="it-IT" altLang="it-IT" sz="1600" b="1">
                <a:solidFill>
                  <a:srgbClr val="800000"/>
                </a:solidFill>
                <a:latin typeface="Verdana" panose="020B0604030504040204" pitchFamily="34" charset="0"/>
              </a:rPr>
              <a:t>96</a:t>
            </a:r>
          </a:p>
          <a:p>
            <a:pPr algn="ctr" eaLnBrk="1" hangingPunct="1">
              <a:spcBef>
                <a:spcPct val="50000"/>
              </a:spcBef>
            </a:pPr>
            <a:r>
              <a:rPr lang="it-IT" altLang="it-IT" sz="1600" b="1">
                <a:latin typeface="Verdana" panose="020B0604030504040204" pitchFamily="34" charset="0"/>
              </a:rPr>
              <a:t>Risulta quindi facile l’isolamento del difetto per procedere alla </a:t>
            </a:r>
            <a:r>
              <a:rPr lang="it-IT" altLang="it-IT" sz="1600" b="1" i="1">
                <a:latin typeface="Verdana" panose="020B0604030504040204" pitchFamily="34" charset="0"/>
              </a:rPr>
              <a:t>successiva correzione</a:t>
            </a:r>
          </a:p>
        </p:txBody>
      </p:sp>
      <p:sp>
        <p:nvSpPr>
          <p:cNvPr id="68616" name="Text Box 7">
            <a:extLst>
              <a:ext uri="{FF2B5EF4-FFF2-40B4-BE49-F238E27FC236}">
                <a16:creationId xmlns:a16="http://schemas.microsoft.com/office/drawing/2014/main" id="{74B3A8E4-94E1-B9FE-190F-83F63E2E9A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6172200"/>
            <a:ext cx="29718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it-IT" sz="1400" b="1">
                <a:latin typeface="Verdana" panose="020B0604030504040204" pitchFamily="34" charset="0"/>
              </a:rPr>
              <a:t>Identificazione delle macchie di sangue</a:t>
            </a:r>
          </a:p>
        </p:txBody>
      </p:sp>
      <p:sp>
        <p:nvSpPr>
          <p:cNvPr id="68617" name="Text Box 8">
            <a:extLst>
              <a:ext uri="{FF2B5EF4-FFF2-40B4-BE49-F238E27FC236}">
                <a16:creationId xmlns:a16="http://schemas.microsoft.com/office/drawing/2014/main" id="{77D89026-9A46-C9D2-F481-C5458FD98E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6172200"/>
            <a:ext cx="2971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it-IT" sz="1400" b="1">
                <a:latin typeface="Verdana" panose="020B0604030504040204" pitchFamily="34" charset="0"/>
              </a:rPr>
              <a:t>Immagine corretta</a:t>
            </a:r>
          </a:p>
        </p:txBody>
      </p:sp>
      <p:sp>
        <p:nvSpPr>
          <p:cNvPr id="68618" name="AutoShape 9">
            <a:extLst>
              <a:ext uri="{FF2B5EF4-FFF2-40B4-BE49-F238E27FC236}">
                <a16:creationId xmlns:a16="http://schemas.microsoft.com/office/drawing/2014/main" id="{5044381F-8FA6-6E9B-7B88-FDC13FBE0E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5200" y="5257800"/>
            <a:ext cx="2209800" cy="609600"/>
          </a:xfrm>
          <a:prstGeom prst="rightArrow">
            <a:avLst>
              <a:gd name="adj1" fmla="val 50000"/>
              <a:gd name="adj2" fmla="val 90625"/>
            </a:avLst>
          </a:prstGeom>
          <a:gradFill rotWithShape="0">
            <a:gsLst>
              <a:gs pos="0">
                <a:srgbClr val="761800"/>
              </a:gs>
              <a:gs pos="100000">
                <a:srgbClr val="FF3300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it-IT" altLang="it-IT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9CCFF"/>
            </a:gs>
            <a:gs pos="100000">
              <a:srgbClr val="FFFFCC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egnaposto numero diapositiva 3">
            <a:extLst>
              <a:ext uri="{FF2B5EF4-FFF2-40B4-BE49-F238E27FC236}">
                <a16:creationId xmlns:a16="http://schemas.microsoft.com/office/drawing/2014/main" id="{BBED90EF-F280-B5F8-1DB0-EB85BF8CA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912A876D-58F9-4458-BE92-B081393E0862}" type="slidenum">
              <a:rPr lang="it-IT" altLang="it-IT" sz="1400"/>
              <a:pPr/>
              <a:t>9</a:t>
            </a:fld>
            <a:endParaRPr lang="it-IT" altLang="it-IT" sz="1400"/>
          </a:p>
        </p:txBody>
      </p:sp>
      <p:sp>
        <p:nvSpPr>
          <p:cNvPr id="139266" name="Text Box 2">
            <a:extLst>
              <a:ext uri="{FF2B5EF4-FFF2-40B4-BE49-F238E27FC236}">
                <a16:creationId xmlns:a16="http://schemas.microsoft.com/office/drawing/2014/main" id="{AA3EAA3E-6814-4369-BD58-AF341EE832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52400"/>
            <a:ext cx="8534400" cy="528638"/>
          </a:xfrm>
          <a:prstGeom prst="rect">
            <a:avLst/>
          </a:prstGeom>
          <a:gradFill rotWithShape="0">
            <a:gsLst>
              <a:gs pos="0">
                <a:srgbClr val="FFFFCC"/>
              </a:gs>
              <a:gs pos="100000">
                <a:srgbClr val="99CCFF"/>
              </a:gs>
            </a:gsLst>
            <a:lin ang="0" scaled="1"/>
          </a:gradFill>
          <a:ln w="9525">
            <a:solidFill>
              <a:srgbClr val="333399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it-IT" altLang="it-IT" sz="280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</a:rPr>
              <a:t>Risultati della pulizia</a:t>
            </a:r>
          </a:p>
        </p:txBody>
      </p:sp>
      <p:pic>
        <p:nvPicPr>
          <p:cNvPr id="69636" name="Picture 3" descr="Frontale iniziale">
            <a:extLst>
              <a:ext uri="{FF2B5EF4-FFF2-40B4-BE49-F238E27FC236}">
                <a16:creationId xmlns:a16="http://schemas.microsoft.com/office/drawing/2014/main" id="{DE719CC7-A077-20DF-DA57-D361B3F615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915988"/>
            <a:ext cx="1828800" cy="5332412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37" name="Picture 4" descr="Frontale Finale">
            <a:extLst>
              <a:ext uri="{FF2B5EF4-FFF2-40B4-BE49-F238E27FC236}">
                <a16:creationId xmlns:a16="http://schemas.microsoft.com/office/drawing/2014/main" id="{77DE7DE7-5F04-560E-A086-A7E397E110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914400"/>
            <a:ext cx="1828800" cy="533400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38" name="Picture 5" descr="Dorsale iniziale">
            <a:extLst>
              <a:ext uri="{FF2B5EF4-FFF2-40B4-BE49-F238E27FC236}">
                <a16:creationId xmlns:a16="http://schemas.microsoft.com/office/drawing/2014/main" id="{EC05297D-A738-5B60-05CB-5EFD3CBA56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8413" y="914400"/>
            <a:ext cx="1836737" cy="533400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39" name="Picture 6" descr="Dorsale finale">
            <a:extLst>
              <a:ext uri="{FF2B5EF4-FFF2-40B4-BE49-F238E27FC236}">
                <a16:creationId xmlns:a16="http://schemas.microsoft.com/office/drawing/2014/main" id="{11E58C3C-10E9-ED44-7FDC-F8167D76F2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3413" y="912813"/>
            <a:ext cx="1836737" cy="5335587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640" name="Text Box 7">
            <a:extLst>
              <a:ext uri="{FF2B5EF4-FFF2-40B4-BE49-F238E27FC236}">
                <a16:creationId xmlns:a16="http://schemas.microsoft.com/office/drawing/2014/main" id="{76863F35-40B2-5240-0D9E-CF9844FA4C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6400800"/>
            <a:ext cx="3657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it-IT" sz="2000">
                <a:solidFill>
                  <a:srgbClr val="800000"/>
                </a:solidFill>
                <a:latin typeface="Verdana" panose="020B0604030504040204" pitchFamily="34" charset="0"/>
              </a:rPr>
              <a:t>Immagine frontale</a:t>
            </a:r>
          </a:p>
        </p:txBody>
      </p:sp>
      <p:sp>
        <p:nvSpPr>
          <p:cNvPr id="69641" name="Text Box 8">
            <a:extLst>
              <a:ext uri="{FF2B5EF4-FFF2-40B4-BE49-F238E27FC236}">
                <a16:creationId xmlns:a16="http://schemas.microsoft.com/office/drawing/2014/main" id="{CBCE35AF-C26B-FC92-1E27-19C317DDB4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1600" y="6400800"/>
            <a:ext cx="3657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it-IT" sz="2000">
                <a:solidFill>
                  <a:srgbClr val="800000"/>
                </a:solidFill>
                <a:latin typeface="Verdana" panose="020B0604030504040204" pitchFamily="34" charset="0"/>
              </a:rPr>
              <a:t>Immagine dorsale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2_Struttura predefinita">
  <a:themeElements>
    <a:clrScheme name="2_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altLang="it-IT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altLang="it-IT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2_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1161</TotalTime>
  <Words>771</Words>
  <Application>Microsoft Office PowerPoint</Application>
  <PresentationFormat>Presentazione su schermo (4:3)</PresentationFormat>
  <Paragraphs>163</Paragraphs>
  <Slides>20</Slides>
  <Notes>0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3</vt:i4>
      </vt:variant>
      <vt:variant>
        <vt:lpstr>Titoli diapositive</vt:lpstr>
      </vt:variant>
      <vt:variant>
        <vt:i4>20</vt:i4>
      </vt:variant>
    </vt:vector>
  </HeadingPairs>
  <TitlesOfParts>
    <vt:vector size="27" baseType="lpstr">
      <vt:lpstr>Arial</vt:lpstr>
      <vt:lpstr>Times New Roman</vt:lpstr>
      <vt:lpstr>Verdana</vt:lpstr>
      <vt:lpstr>2_Struttura predefinita</vt:lpstr>
      <vt:lpstr>Equation.3</vt:lpstr>
      <vt:lpstr>Equation</vt:lpstr>
      <vt:lpstr>Grafico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Compaq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Nessun titolo diapositiva</dc:title>
  <dc:creator>Compaq</dc:creator>
  <cp:lastModifiedBy>Marco Carraro</cp:lastModifiedBy>
  <cp:revision>56</cp:revision>
  <dcterms:created xsi:type="dcterms:W3CDTF">1998-11-03T13:13:52Z</dcterms:created>
  <dcterms:modified xsi:type="dcterms:W3CDTF">2023-07-24T15:06:40Z</dcterms:modified>
</cp:coreProperties>
</file>