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3"/>
  </p:notesMasterIdLst>
  <p:sldIdLst>
    <p:sldId id="256" r:id="rId3"/>
    <p:sldId id="257" r:id="rId4"/>
    <p:sldId id="281" r:id="rId5"/>
    <p:sldId id="288" r:id="rId6"/>
    <p:sldId id="289" r:id="rId7"/>
    <p:sldId id="283" r:id="rId8"/>
    <p:sldId id="285" r:id="rId9"/>
    <p:sldId id="286" r:id="rId10"/>
    <p:sldId id="287" r:id="rId11"/>
    <p:sldId id="290" r:id="rId12"/>
    <p:sldId id="293" r:id="rId13"/>
    <p:sldId id="297" r:id="rId14"/>
    <p:sldId id="299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66FF99"/>
    <a:srgbClr val="66CCFF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notesViewPr>
    <p:cSldViewPr>
      <p:cViewPr varScale="1">
        <p:scale>
          <a:sx n="30" d="100"/>
          <a:sy n="30" d="100"/>
        </p:scale>
        <p:origin x="-1234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D9DE6E2-7B07-44A9-A2EA-A545000D99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66F8778-E484-4838-A66A-D46DC727EC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828B5F1-1DFC-DE80-599C-3362F4D865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7D92C2B-B40C-46B9-A51D-7423C43B46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2D765CF-207C-4C0E-B055-B41DB6DF62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664A2B2-5481-43CF-81E5-4B14E2EE44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825E2D-AE83-4051-829C-DAD75926273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686BA7E-1B37-6290-7DA2-392907BCC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96F59D-0B15-4BC7-82F2-13FD0F01D172}" type="slidenum">
              <a:rPr lang="it-IT" altLang="it-IT" sz="1200"/>
              <a:pPr/>
              <a:t>12</a:t>
            </a:fld>
            <a:endParaRPr lang="it-IT" altLang="it-IT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159E6F8-9DEA-4BB0-EAB4-9831AF2D8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83A34BC-CD94-E213-48EC-DD739B7A1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0DE8B6E-81BA-A9FF-42FF-1B1CEA8409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C5630F-5D47-4E05-A42A-4042344BE721}" type="slidenum">
              <a:rPr lang="it-IT" altLang="it-IT" sz="1200"/>
              <a:pPr/>
              <a:t>26</a:t>
            </a:fld>
            <a:endParaRPr lang="it-IT" altLang="it-IT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BBEDB1E-820C-5512-D5DF-0B858FA0D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C2DAE5C-3948-36A9-4BEF-E815E7C53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D740A0E-839F-4ECE-ACB3-0C392B300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5B288D-FC6C-4C40-A362-FBCB1971EE22}" type="slidenum">
              <a:rPr lang="it-IT" altLang="it-IT" sz="1200"/>
              <a:pPr/>
              <a:t>32</a:t>
            </a:fld>
            <a:endParaRPr lang="it-IT" altLang="it-IT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927394D-6FA6-DC23-C19A-9690C06E1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DACF79B-D048-D681-1495-EF924154D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91B6A-B26E-4C68-90EE-44E7E1896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23DBA9-0ADE-4496-902F-C520C8AFD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BCDFF9-6023-2EEE-65AF-75AD8F3E6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CF2FEB-C5C1-FAE9-0C10-B878F76631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B4B56-11F3-4650-830A-4531DBB1B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9F40C-6747-4692-B51A-221E2F2B03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763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89254-6D82-498F-94B2-26BAE615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0EC4D0-E7F3-4545-97AD-73B012DA8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8A337-D407-688C-E32C-CE952D4C1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4EC384-5B3D-A446-1F0A-2C27796D4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C87FFB-023C-B26C-88B9-E5C0D762B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21671-ACDA-420F-AF67-5644587698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768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AC05DC-4A56-49D5-9E4A-922540DC6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B70B6F-7A91-4D03-B717-FBA83A220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6EC716-DB4D-E8D4-F76E-023796EAC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663F6C-5070-D1C3-0CE8-404CCD017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C8F97E-BBE5-05B8-9694-8D57EA891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4EA29-EEA7-4F92-AC9C-2E39D21F47C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5699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15F92-B2F4-4C6A-A4AE-88C2D2C4A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8F30A3-61CD-42EB-8547-185343CA4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3BB431-98AC-8334-93AC-C9F9AACC0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53F3FA-FE4D-3FA9-4BD5-12834CD87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411C3F-C412-3D41-8B54-97E1BE6CE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3ADA3-F391-4426-8662-22E1FD5FCE2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34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1B3DA-3F06-4BD7-8446-F2AABF7B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7F8F1A-4B29-46D6-AFD4-6368FC130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E18611-10E4-9FB7-402B-D8A60A195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9CDE81-C6B5-FB64-AD45-BA2A33398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ADD14C-61CE-2F1E-1F9D-28B2092F7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80032-72C8-48CB-BA42-217DCFF306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531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FC85DE-DD4A-498C-BF19-CF4EEE55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2E6E80-46C7-4351-B076-F80139576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CFD916-6519-9A25-CF20-2688381BC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692940-95F2-4948-8BFC-167721149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766C0-737D-532B-DBE4-5B4A0C562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CBE89-F5A2-4229-B9CD-141E824C51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736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80740B-6CD5-41FB-8366-70A9A2D0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76F6FE-FF6E-412E-B7F4-CF306D3D3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173B1F-8822-4BC2-A0A3-0836A8B2A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FAE176-68AC-8E42-CAF7-7A9CF2983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EEFD2-76DD-DA5E-3E4B-88A1A0BD3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037F0-56A6-7C63-24EA-D3A5BD46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65652-0984-4EAA-9197-FA99A0E2CC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6959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A0BF1E-E93D-4E56-8090-1644A101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B1C2FB-4656-42E3-A137-CB555D0FC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067157-506B-4BD5-B042-1E7DEF993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4C059DA-76D3-413C-A6B9-0D0375E6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256B008-A805-4B1A-87FF-95F2D8205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BAF84F-F3C9-29C2-CF44-657B6E6C9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C68870-9BD7-0DE9-3B84-2C5C2C50C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2C97F4-2A3F-DB2A-9D5C-394F23494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A53CF-3508-469D-89AC-2B8D63F1CB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49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C8C183-8545-4050-ACEE-AC35A166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4E4B38-DD12-9ABE-155D-8AA87361C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D8A8ED-8904-FE90-9601-D248878AE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596D78-F071-170D-77F9-4F0662C0A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EB1D7-51C7-46F1-A646-5D9988F1D2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1400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135A81-5CCB-A40E-21F9-F4EA82AB01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C5CB69-1609-B582-B13A-2BF3853F4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B38CF2-2AA6-52F7-1F3A-85ADCB3EB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E9EDC-8E58-4412-95D2-938A425A2A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7528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7B975-0CC1-47AE-A453-48CA2A31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93946A-6B1C-4BF9-A4AA-5590491F0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1EFAF8-290C-4809-9355-0B4C9E250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2FEDD-8193-C179-858C-B08630DB5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CCA58-350E-2813-DFAD-653C55DE5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E3FDCC-F8A4-3699-ECD9-8126CF783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08498-781D-442E-9469-56A19D4ACA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253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B2D3A-A298-4A07-B49B-4926A27B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70EC3B-A45A-49AC-964A-3835F7C4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950E7-9D00-1798-F936-2C2B249F3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0B7296-CEE2-39EA-8976-2E319C322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3CCC1E-4DDD-8536-317E-2321EA408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AC829-607D-4628-9B5A-D0E92836A9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0643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CF66BD-B81E-43ED-83F8-8D37C600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838C847-85D1-452F-B219-B4CEDEF2A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08B3A1-29EB-45A7-9AB2-7DFD480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B2A79-4438-FF3B-A2D6-38694D3E2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B96CB-FCF5-4864-C100-142A364EC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CFE17-809E-85AC-FF82-153B179C8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F7117-2347-4F8A-8692-1AD8691829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271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E5F3DE-5E11-46F0-A377-04383CD1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ABF874-DFC4-4C1D-A71A-136954618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7E3DD6-EB35-76B1-F98D-0C6DBBFE6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57C4E0-4C5D-C750-EEA2-03EADB7C08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5DFC18-2C7D-766B-266A-7435EEC7D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93929-1827-4BE3-A6E3-1722E0C402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6322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3857348-F159-4AE8-B6B7-B6CF02AA9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364322-69D0-4EEB-B92C-EF71863BD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B17979-2F1F-42AD-4912-99F851DAE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C18C5-791B-4471-278C-F511CAB74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FB705-BF6C-7B87-DFA3-454F0A96D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8C50F-3636-4E92-8EF9-55C351668A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973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F78FE-7AEA-4FD8-8A52-27353521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0A7DA4-A940-4546-A599-676B141E7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5DE10-E2E1-AA6D-1BAC-C9D419259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85A75-9C06-D274-04A1-3CC323E74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B648D0-AACF-A94A-E690-ABFA1B2BD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600BA-3784-4B79-A6AB-555583DA4F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181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1657CA-85FD-4B5E-93D9-CEEFB17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68E0B4-9E3F-4675-9348-CB34DD8B6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BFFE5F-1DB5-4E02-A8BB-6EB455F96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61A79-79F9-6C24-1D55-1C8295CCA5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E715A-3BE2-36AA-D4B1-C19112BB9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4EF25-5DD4-0B04-7485-9BED67EBA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C8BFF-D375-438C-B7FD-C0E7D59DDE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853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6BB6B3-A3E5-4BB7-9BC4-8844A378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07D09-212F-4E82-9E4E-49A6BA6D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341823-4683-4DDF-A54A-ACDD6B389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53A02E0-9780-4653-8422-084CD432A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CF9A24D-30C9-4422-AA24-CEFA9AE2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688F1E-CBDD-EEE6-EC35-C77A04DFF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CC9745-D229-B03F-077D-9BA01E274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9B20EF-23F6-9294-040C-DFD06F885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A3693-8D57-4B7B-91D1-5537F210E3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677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47E41B-502B-43AD-8C46-7AC94A09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B3A701-AC08-818C-4340-E32A1EBEB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92CB4-B511-A722-9BD6-D6CA85997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689497-73FB-619C-742D-9EF75F46A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B32B7-D9FF-4794-83AD-4D3C091ED6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728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638568-88EE-1918-4F50-792DD3043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05A0FC-ED6A-3E0D-C33B-D0604A20B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36639A-C18E-71D1-758F-C64DC003A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36FB1-7B7A-43D0-B6E2-B7BBD65FB1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117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33B1A-92C9-4ABB-A5D0-5E5FCABE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834B8E-134B-4751-816B-53511612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3F5953-BDED-4D52-B23B-4327E96E2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8F6BE-BA06-1BFE-BB63-1812B9F3A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95CC3-883C-CCEB-55E3-AF74375B7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6A3A3D-3639-C681-B8B8-ABE411890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DE7DE-98CE-4BAF-B49E-C2E36FD9C2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072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37124A-F844-45FD-B75E-07F20F05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820DA2-1607-4855-9EF3-40A43B503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2D3B2C-5BD5-4A5D-9A7A-1092DAF9F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A862C-FA4C-377B-C3D5-1E3F44891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490FBC-5D29-794E-EE6C-6CFD77341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440C1-9591-2D5B-DAF3-E01656A13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92705-91AE-4FBB-83AD-CD5A7E9C30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14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FEB401-1DEE-B959-2A35-C5C9C232B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98E0BE-2211-D8D0-7D9B-0FD675BD4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9CD609-A9A3-44FC-8E70-A9500F8571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74EBDD-4203-4C25-B4B0-437030922A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5E7B70-4C10-4F17-AEA7-FD9261028B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D92782-026A-44E4-BC06-B849474733E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FFFFF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2CED2F7-8003-5111-9381-A52504F61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FF4EB02-807D-AF06-C89B-FE165DA05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969A77AC-F5BD-46A6-A51F-0EE17AAF49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26DC1413-F943-426E-B8F8-CBE66E9E80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AB65C853-4D8C-4418-AEB7-3DBA7DA996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F45D5D-0B77-4300-8FFE-919B0252741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0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10" Type="http://schemas.openxmlformats.org/officeDocument/2006/relationships/image" Target="../media/image28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90.png"/><Relationship Id="rId4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3">
            <a:extLst>
              <a:ext uri="{FF2B5EF4-FFF2-40B4-BE49-F238E27FC236}">
                <a16:creationId xmlns:a16="http://schemas.microsoft.com/office/drawing/2014/main" id="{2FF5305B-1820-7CDB-52C5-AA494F85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B375B2-5012-4ABA-AAAB-5590E3C472FB}" type="slidenum">
              <a:rPr lang="it-IT" altLang="it-IT" sz="1400"/>
              <a:pPr/>
              <a:t>1</a:t>
            </a:fld>
            <a:endParaRPr lang="it-IT" altLang="it-IT" sz="1400"/>
          </a:p>
        </p:txBody>
      </p:sp>
      <p:pic>
        <p:nvPicPr>
          <p:cNvPr id="7171" name="Picture 2" descr="Sindone tot">
            <a:extLst>
              <a:ext uri="{FF2B5EF4-FFF2-40B4-BE49-F238E27FC236}">
                <a16:creationId xmlns:a16="http://schemas.microsoft.com/office/drawing/2014/main" id="{F3599B4B-850E-0C52-1073-76360190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1722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0D19B4E6-51FD-EF0F-4F3C-D4B5787BD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953000"/>
            <a:ext cx="6096000" cy="1066800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3200">
                <a:solidFill>
                  <a:schemeClr val="tx2"/>
                </a:solidFill>
              </a:rPr>
              <a:t>Relatore : Prof. Giulio Fanti</a:t>
            </a:r>
            <a:br>
              <a:rPr lang="it-IT" altLang="it-IT" sz="3200">
                <a:solidFill>
                  <a:schemeClr val="tx2"/>
                </a:solidFill>
              </a:rPr>
            </a:br>
            <a:r>
              <a:rPr lang="it-IT" altLang="it-IT" sz="3200">
                <a:solidFill>
                  <a:schemeClr val="tx2"/>
                </a:solidFill>
              </a:rPr>
              <a:t>Laureando : Alessandro Cagnazzo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24855269-860E-5ABF-DF5B-262E5695C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8001000" cy="1143000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Analisi antropometrica della Sindone di Torino mediante sistemi di visione</a:t>
            </a:r>
            <a:endParaRPr lang="it-IT" altLang="it-IT" sz="4400" b="1"/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8732C34C-76DA-1E7C-C3C1-D03958A57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5403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/>
              <a:t>Università degli studi di Padova</a:t>
            </a:r>
          </a:p>
          <a:p>
            <a:r>
              <a:rPr lang="it-IT" altLang="it-IT" b="1"/>
              <a:t>Facoltà di ingegneria</a:t>
            </a:r>
          </a:p>
          <a:p>
            <a:r>
              <a:rPr lang="it-IT" altLang="it-IT" b="1"/>
              <a:t>Corso di laurea in ingegneria meccanica</a:t>
            </a:r>
          </a:p>
        </p:txBody>
      </p:sp>
      <p:pic>
        <p:nvPicPr>
          <p:cNvPr id="7175" name="Picture 7" descr="logo1">
            <a:extLst>
              <a:ext uri="{FF2B5EF4-FFF2-40B4-BE49-F238E27FC236}">
                <a16:creationId xmlns:a16="http://schemas.microsoft.com/office/drawing/2014/main" id="{CE8BD1B7-CBE8-AC5A-5729-0BFAAD1A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>
            <a:extLst>
              <a:ext uri="{FF2B5EF4-FFF2-40B4-BE49-F238E27FC236}">
                <a16:creationId xmlns:a16="http://schemas.microsoft.com/office/drawing/2014/main" id="{A59E2588-9832-0825-9E3A-AC8B4D5C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48173D-7FFD-4F68-8224-E0843121B762}" type="slidenum">
              <a:rPr lang="it-IT" altLang="it-IT" sz="1400"/>
              <a:pPr/>
              <a:t>10</a:t>
            </a:fld>
            <a:endParaRPr lang="it-IT" altLang="it-IT" sz="1400"/>
          </a:p>
        </p:txBody>
      </p:sp>
      <p:sp>
        <p:nvSpPr>
          <p:cNvPr id="16387" name="Text Box 9">
            <a:extLst>
              <a:ext uri="{FF2B5EF4-FFF2-40B4-BE49-F238E27FC236}">
                <a16:creationId xmlns:a16="http://schemas.microsoft.com/office/drawing/2014/main" id="{28A7BEA0-B460-B8F0-CAE2-4E6164C66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Risultati e confronti</a:t>
            </a:r>
          </a:p>
        </p:txBody>
      </p:sp>
      <p:sp>
        <p:nvSpPr>
          <p:cNvPr id="16388" name="Text Box 10">
            <a:extLst>
              <a:ext uri="{FF2B5EF4-FFF2-40B4-BE49-F238E27FC236}">
                <a16:creationId xmlns:a16="http://schemas.microsoft.com/office/drawing/2014/main" id="{7EABE249-57D1-C52F-6D2E-F60D5EB2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/>
              <a:t>Ipotesi A:</a:t>
            </a:r>
            <a:r>
              <a:rPr lang="it-IT" altLang="it-IT" b="1">
                <a:solidFill>
                  <a:srgbClr val="3333FF"/>
                </a:solidFill>
              </a:rPr>
              <a:t>lenzuolo lavato dopo l’avvolgimento dell’Uomo</a:t>
            </a:r>
            <a:endParaRPr lang="it-IT" altLang="it-IT" b="1"/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A1F7943F-5E0A-47CE-BB45-6F79DA22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8153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/>
              <a:t>  </a:t>
            </a:r>
            <a:r>
              <a:rPr lang="it-IT" altLang="it-IT"/>
              <a:t>Indice tibio-femorale medio</a:t>
            </a:r>
            <a:r>
              <a:rPr lang="it-IT" altLang="it-IT" b="1"/>
              <a:t>:</a:t>
            </a:r>
            <a:r>
              <a:rPr lang="it-IT" altLang="it-IT"/>
              <a:t>……….</a:t>
            </a:r>
            <a:r>
              <a:rPr lang="it-IT" altLang="it-IT" b="1"/>
              <a:t>84 </a:t>
            </a:r>
            <a:r>
              <a:rPr lang="it-IT" altLang="it-IT" b="1" u="sng"/>
              <a:t>+</a:t>
            </a:r>
            <a:r>
              <a:rPr lang="it-IT" altLang="it-IT" b="1"/>
              <a:t> 4%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/>
              <a:t>  </a:t>
            </a:r>
            <a:r>
              <a:rPr lang="it-IT" altLang="it-IT"/>
              <a:t>Indice radio-omerale</a:t>
            </a:r>
            <a:r>
              <a:rPr lang="it-IT" altLang="it-IT" b="1"/>
              <a:t>: </a:t>
            </a:r>
            <a:r>
              <a:rPr lang="it-IT" altLang="it-IT"/>
              <a:t>……………...</a:t>
            </a:r>
            <a:r>
              <a:rPr lang="it-IT" altLang="it-IT" b="1"/>
              <a:t>75 </a:t>
            </a:r>
            <a:r>
              <a:rPr lang="it-IT" altLang="it-IT" b="1" u="sng"/>
              <a:t>+</a:t>
            </a:r>
            <a:r>
              <a:rPr lang="it-IT" altLang="it-IT" b="1"/>
              <a:t> 3%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/>
              <a:t>  </a:t>
            </a:r>
            <a:r>
              <a:rPr lang="it-IT" altLang="it-IT"/>
              <a:t>Indice facciale</a:t>
            </a:r>
            <a:r>
              <a:rPr lang="it-IT" altLang="it-IT" b="1"/>
              <a:t>: </a:t>
            </a:r>
            <a:r>
              <a:rPr lang="it-IT" altLang="it-IT"/>
              <a:t>……………………</a:t>
            </a:r>
            <a:r>
              <a:rPr lang="it-IT" altLang="it-IT" b="1"/>
              <a:t>106 </a:t>
            </a:r>
            <a:r>
              <a:rPr lang="it-IT" altLang="it-IT" b="1" u="sng"/>
              <a:t>+</a:t>
            </a:r>
            <a:r>
              <a:rPr lang="it-IT" altLang="it-IT" b="1"/>
              <a:t> 25%  (96 </a:t>
            </a:r>
            <a:r>
              <a:rPr lang="it-IT" altLang="it-IT" b="1" u="sng"/>
              <a:t>+</a:t>
            </a:r>
            <a:r>
              <a:rPr lang="it-IT" altLang="it-IT" b="1"/>
              <a:t> 11%)*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/>
              <a:t>  </a:t>
            </a:r>
            <a:r>
              <a:rPr lang="it-IT" altLang="it-IT"/>
              <a:t>indice nasale</a:t>
            </a:r>
            <a:r>
              <a:rPr lang="it-IT" altLang="it-IT" b="1"/>
              <a:t>: </a:t>
            </a:r>
            <a:r>
              <a:rPr lang="it-IT" altLang="it-IT"/>
              <a:t>………………………</a:t>
            </a:r>
            <a:r>
              <a:rPr lang="it-IT" altLang="it-IT" b="1"/>
              <a:t>60 </a:t>
            </a:r>
            <a:r>
              <a:rPr lang="it-IT" altLang="it-IT" b="1" u="sng"/>
              <a:t>+</a:t>
            </a:r>
            <a:r>
              <a:rPr lang="it-IT" altLang="it-IT" b="1"/>
              <a:t> 8%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/>
              <a:t>  </a:t>
            </a:r>
            <a:r>
              <a:rPr lang="it-IT" altLang="it-IT" b="1">
                <a:effectLst>
                  <a:outerShdw blurRad="38100" dist="38100" dir="2700000" algn="tl">
                    <a:srgbClr val="FFFFFF"/>
                  </a:outerShdw>
                </a:effectLst>
              </a:rPr>
              <a:t>Statura</a:t>
            </a:r>
            <a:r>
              <a:rPr lang="it-IT" altLang="it-IT" b="1"/>
              <a:t>:</a:t>
            </a:r>
            <a:r>
              <a:rPr lang="it-IT" altLang="it-IT"/>
              <a:t>…………………………...</a:t>
            </a:r>
            <a:r>
              <a:rPr lang="it-IT" altLang="it-IT" b="1"/>
              <a:t>182 </a:t>
            </a:r>
            <a:r>
              <a:rPr lang="it-IT" altLang="it-IT" b="1" u="sng"/>
              <a:t>+</a:t>
            </a:r>
            <a:r>
              <a:rPr lang="it-IT" altLang="it-IT" b="1"/>
              <a:t> 6 cm </a:t>
            </a:r>
          </a:p>
        </p:txBody>
      </p:sp>
      <p:sp>
        <p:nvSpPr>
          <p:cNvPr id="37902" name="Rectangle 14">
            <a:extLst>
              <a:ext uri="{FF2B5EF4-FFF2-40B4-BE49-F238E27FC236}">
                <a16:creationId xmlns:a16="http://schemas.microsoft.com/office/drawing/2014/main" id="{05BE3E74-B600-4110-8DB4-3FA2714B3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0"/>
            <a:ext cx="80010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altLang="it-IT" b="1"/>
              <a:t>  </a:t>
            </a:r>
            <a:r>
              <a:rPr lang="it-IT" altLang="it-IT"/>
              <a:t>Indice tibio-femorale medio</a:t>
            </a:r>
            <a:r>
              <a:rPr lang="it-IT" altLang="it-IT" b="1"/>
              <a:t>:</a:t>
            </a:r>
            <a:r>
              <a:rPr lang="it-IT" altLang="it-IT"/>
              <a:t>……...</a:t>
            </a:r>
            <a:r>
              <a:rPr lang="it-IT" altLang="it-IT" b="1"/>
              <a:t> 83 </a:t>
            </a:r>
            <a:r>
              <a:rPr lang="it-IT" altLang="it-IT" b="1" u="sng"/>
              <a:t>+</a:t>
            </a:r>
            <a:r>
              <a:rPr lang="it-IT" altLang="it-IT" b="1"/>
              <a:t> 4% 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/>
              <a:t>  </a:t>
            </a:r>
            <a:r>
              <a:rPr lang="it-IT" altLang="it-IT"/>
              <a:t>Indice radio-omerale</a:t>
            </a:r>
            <a:r>
              <a:rPr lang="it-IT" altLang="it-IT" b="1"/>
              <a:t>:</a:t>
            </a:r>
            <a:r>
              <a:rPr lang="it-IT" altLang="it-IT"/>
              <a:t>……………..</a:t>
            </a:r>
            <a:r>
              <a:rPr lang="it-IT" altLang="it-IT" b="1"/>
              <a:t> 75 </a:t>
            </a:r>
            <a:r>
              <a:rPr lang="it-IT" altLang="it-IT" b="1" u="sng"/>
              <a:t>+</a:t>
            </a:r>
            <a:r>
              <a:rPr lang="it-IT" altLang="it-IT" b="1"/>
              <a:t> 3%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/>
              <a:t>  </a:t>
            </a:r>
            <a:r>
              <a:rPr lang="it-IT" altLang="it-IT"/>
              <a:t>Indice facciale</a:t>
            </a:r>
            <a:r>
              <a:rPr lang="it-IT" altLang="it-IT" b="1"/>
              <a:t>: </a:t>
            </a:r>
            <a:r>
              <a:rPr lang="it-IT" altLang="it-IT"/>
              <a:t>…………………...</a:t>
            </a:r>
            <a:r>
              <a:rPr lang="it-IT" altLang="it-IT" b="1"/>
              <a:t>106 </a:t>
            </a:r>
            <a:r>
              <a:rPr lang="it-IT" altLang="it-IT" b="1" u="sng"/>
              <a:t>+</a:t>
            </a:r>
            <a:r>
              <a:rPr lang="it-IT" altLang="it-IT" b="1"/>
              <a:t> 25%  (96 </a:t>
            </a:r>
            <a:r>
              <a:rPr lang="it-IT" altLang="it-IT" b="1" u="sng"/>
              <a:t>+</a:t>
            </a:r>
            <a:r>
              <a:rPr lang="it-IT" altLang="it-IT" b="1"/>
              <a:t> 11%)*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/>
              <a:t>  </a:t>
            </a:r>
            <a:r>
              <a:rPr lang="it-IT" altLang="it-IT"/>
              <a:t>indice nasale</a:t>
            </a:r>
            <a:r>
              <a:rPr lang="it-IT" altLang="it-IT" b="1"/>
              <a:t>:</a:t>
            </a:r>
            <a:r>
              <a:rPr lang="it-IT" altLang="it-IT"/>
              <a:t>……………………...</a:t>
            </a:r>
            <a:r>
              <a:rPr lang="it-IT" altLang="it-IT" b="1"/>
              <a:t> 60 </a:t>
            </a:r>
            <a:r>
              <a:rPr lang="it-IT" altLang="it-IT" b="1" u="sng"/>
              <a:t>+</a:t>
            </a:r>
            <a:r>
              <a:rPr lang="it-IT" altLang="it-IT" b="1"/>
              <a:t> 8%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/>
              <a:t>  </a:t>
            </a:r>
            <a:r>
              <a:rPr lang="it-IT" altLang="it-IT" b="1">
                <a:effectLst>
                  <a:outerShdw blurRad="38100" dist="38100" dir="2700000" algn="tl">
                    <a:srgbClr val="FFFFFF"/>
                  </a:outerShdw>
                </a:effectLst>
              </a:rPr>
              <a:t>Statura</a:t>
            </a:r>
            <a:r>
              <a:rPr lang="it-IT" altLang="it-IT" b="1"/>
              <a:t>: </a:t>
            </a:r>
            <a:r>
              <a:rPr lang="it-IT" altLang="it-IT"/>
              <a:t>………………………….</a:t>
            </a:r>
            <a:r>
              <a:rPr lang="it-IT" altLang="it-IT" b="1"/>
              <a:t>173 </a:t>
            </a:r>
            <a:r>
              <a:rPr lang="it-IT" altLang="it-IT" b="1" u="sng"/>
              <a:t>+</a:t>
            </a:r>
            <a:r>
              <a:rPr lang="it-IT" altLang="it-IT" b="1"/>
              <a:t> 5 cm</a:t>
            </a:r>
          </a:p>
        </p:txBody>
      </p:sp>
      <p:sp>
        <p:nvSpPr>
          <p:cNvPr id="16391" name="Rectangle 15">
            <a:extLst>
              <a:ext uri="{FF2B5EF4-FFF2-40B4-BE49-F238E27FC236}">
                <a16:creationId xmlns:a16="http://schemas.microsoft.com/office/drawing/2014/main" id="{A67F4B79-3547-1B31-303E-77AE7520A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427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/>
              <a:t>Ipotesi B:</a:t>
            </a:r>
            <a:r>
              <a:rPr lang="it-IT" altLang="it-IT" b="1">
                <a:solidFill>
                  <a:srgbClr val="3333FF"/>
                </a:solidFill>
              </a:rPr>
              <a:t>lenzuolo lavato prima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3">
            <a:extLst>
              <a:ext uri="{FF2B5EF4-FFF2-40B4-BE49-F238E27FC236}">
                <a16:creationId xmlns:a16="http://schemas.microsoft.com/office/drawing/2014/main" id="{261C8175-B7E3-E4CF-212A-D8D67421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FB2CA9-0C04-460B-8D39-C07B37FF930C}" type="slidenum">
              <a:rPr lang="it-IT" altLang="it-IT" sz="1400"/>
              <a:pPr/>
              <a:t>11</a:t>
            </a:fld>
            <a:endParaRPr lang="it-IT" altLang="it-IT" sz="1400"/>
          </a:p>
        </p:txBody>
      </p:sp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749839A7-DF99-CCE3-ED8B-41D791C1E9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250" y="762000"/>
          <a:ext cx="800735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5407660" imgH="3921760" progId="Word.Document.8">
                  <p:embed/>
                </p:oleObj>
              </mc:Choice>
              <mc:Fallback>
                <p:oleObj name="Documento" r:id="rId2" imgW="5407660" imgH="39217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762000"/>
                        <a:ext cx="800735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>
            <a:extLst>
              <a:ext uri="{FF2B5EF4-FFF2-40B4-BE49-F238E27FC236}">
                <a16:creationId xmlns:a16="http://schemas.microsoft.com/office/drawing/2014/main" id="{B4C89E33-4E87-24BC-B8F2-4BE1B19BF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Dati ed indici antropometrici medi attuali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>
            <a:extLst>
              <a:ext uri="{FF2B5EF4-FFF2-40B4-BE49-F238E27FC236}">
                <a16:creationId xmlns:a16="http://schemas.microsoft.com/office/drawing/2014/main" id="{CCF2D2E5-B643-E081-BE47-0C264999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8C973D-62A5-423C-8FB2-C2540E22E026}" type="slidenum">
              <a:rPr lang="it-IT" altLang="it-IT" sz="1400"/>
              <a:pPr/>
              <a:t>12</a:t>
            </a:fld>
            <a:endParaRPr lang="it-IT" altLang="it-IT" sz="1400"/>
          </a:p>
        </p:txBody>
      </p:sp>
      <p:graphicFrame>
        <p:nvGraphicFramePr>
          <p:cNvPr id="18435" name="Object 2">
            <a:extLst>
              <a:ext uri="{FF2B5EF4-FFF2-40B4-BE49-F238E27FC236}">
                <a16:creationId xmlns:a16="http://schemas.microsoft.com/office/drawing/2014/main" id="{04B28E57-A009-F850-420F-C9F185D68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525" y="301625"/>
          <a:ext cx="7915275" cy="404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3418840" imgH="2623820" progId="Word.Document.8">
                  <p:embed/>
                </p:oleObj>
              </mc:Choice>
              <mc:Fallback>
                <p:oleObj name="Documento" r:id="rId3" imgW="3418840" imgH="26238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301625"/>
                        <a:ext cx="7915275" cy="404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9D9B0127-C3DE-83BB-0697-FD45B4FA67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250" y="4341813"/>
          <a:ext cx="7702550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5" imgW="5514340" imgH="1259840" progId="Word.Document.8">
                  <p:embed/>
                </p:oleObj>
              </mc:Choice>
              <mc:Fallback>
                <p:oleObj name="Documento" r:id="rId5" imgW="5514340" imgH="12598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341813"/>
                        <a:ext cx="7702550" cy="198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>
            <a:extLst>
              <a:ext uri="{FF2B5EF4-FFF2-40B4-BE49-F238E27FC236}">
                <a16:creationId xmlns:a16="http://schemas.microsoft.com/office/drawing/2014/main" id="{488BF183-7E98-43AD-534E-61AFF2D2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4E3D1E-5ABA-408D-9325-B03071A8742F}" type="slidenum">
              <a:rPr lang="it-IT" altLang="it-IT" sz="1400"/>
              <a:pPr/>
              <a:t>13</a:t>
            </a:fld>
            <a:endParaRPr lang="it-IT" altLang="it-IT" sz="1400"/>
          </a:p>
        </p:txBody>
      </p:sp>
      <p:sp>
        <p:nvSpPr>
          <p:cNvPr id="20483" name="Text Box 7">
            <a:extLst>
              <a:ext uri="{FF2B5EF4-FFF2-40B4-BE49-F238E27FC236}">
                <a16:creationId xmlns:a16="http://schemas.microsoft.com/office/drawing/2014/main" id="{38DF2FA2-F8AF-A23F-7380-97CDFD07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/>
              <a:t>Ipotesi a) </a:t>
            </a:r>
            <a:r>
              <a:rPr lang="it-IT" altLang="it-IT"/>
              <a:t>Statura ottenuta: </a:t>
            </a:r>
            <a:r>
              <a:rPr lang="it-IT" altLang="it-IT" b="1"/>
              <a:t>182,9 cm, (</a:t>
            </a:r>
            <a:r>
              <a:rPr lang="it-IT" altLang="it-IT" b="1">
                <a:latin typeface="Symbol" panose="05050102010706020507" pitchFamily="18" charset="2"/>
              </a:rPr>
              <a:t>b</a:t>
            </a:r>
            <a:r>
              <a:rPr lang="it-IT" altLang="it-IT" b="1"/>
              <a:t>+</a:t>
            </a:r>
            <a:r>
              <a:rPr lang="it-IT" altLang="it-IT" b="1">
                <a:latin typeface="Symbol" panose="05050102010706020507" pitchFamily="18" charset="2"/>
              </a:rPr>
              <a:t>g</a:t>
            </a:r>
            <a:r>
              <a:rPr lang="it-IT" altLang="it-IT" b="1"/>
              <a:t>) = 24,8° e </a:t>
            </a:r>
            <a:r>
              <a:rPr lang="it-IT" altLang="it-IT" b="1">
                <a:latin typeface="Symbol" panose="05050102010706020507" pitchFamily="18" charset="2"/>
              </a:rPr>
              <a:t>d</a:t>
            </a:r>
            <a:r>
              <a:rPr lang="it-IT" altLang="it-IT" b="1"/>
              <a:t> = 25°</a:t>
            </a:r>
            <a:r>
              <a:rPr lang="it-IT" altLang="it-IT"/>
              <a:t> </a:t>
            </a:r>
            <a:endParaRPr lang="it-IT" altLang="it-IT" b="1"/>
          </a:p>
        </p:txBody>
      </p:sp>
      <p:grpSp>
        <p:nvGrpSpPr>
          <p:cNvPr id="20484" name="Group 10">
            <a:extLst>
              <a:ext uri="{FF2B5EF4-FFF2-40B4-BE49-F238E27FC236}">
                <a16:creationId xmlns:a16="http://schemas.microsoft.com/office/drawing/2014/main" id="{09429D1D-B774-ECC0-192B-63BEA98A29D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066800"/>
            <a:ext cx="7696200" cy="4495800"/>
            <a:chOff x="1104" y="768"/>
            <a:chExt cx="3519" cy="1713"/>
          </a:xfrm>
        </p:grpSpPr>
        <p:graphicFrame>
          <p:nvGraphicFramePr>
            <p:cNvPr id="20487" name="Object 8">
              <a:extLst>
                <a:ext uri="{FF2B5EF4-FFF2-40B4-BE49-F238E27FC236}">
                  <a16:creationId xmlns:a16="http://schemas.microsoft.com/office/drawing/2014/main" id="{A9A80668-815F-7454-E117-4B9EE960B6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768"/>
            <a:ext cx="3519" cy="1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glio di lavoro" r:id="rId2" imgW="5578381" imgH="2598840" progId="Excel.Sheet.8">
                    <p:embed/>
                  </p:oleObj>
                </mc:Choice>
                <mc:Fallback>
                  <p:oleObj name="Foglio di lavoro" r:id="rId2" imgW="5578381" imgH="2598840" progId="Excel.Sheet.8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768"/>
                          <a:ext cx="3519" cy="1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8" name="Oval 9">
              <a:extLst>
                <a:ext uri="{FF2B5EF4-FFF2-40B4-BE49-F238E27FC236}">
                  <a16:creationId xmlns:a16="http://schemas.microsoft.com/office/drawing/2014/main" id="{2FF3D5A9-42B4-CEA1-7F3A-93491480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1103"/>
              <a:ext cx="89" cy="8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20485" name="Text Box 11">
            <a:extLst>
              <a:ext uri="{FF2B5EF4-FFF2-40B4-BE49-F238E27FC236}">
                <a16:creationId xmlns:a16="http://schemas.microsoft.com/office/drawing/2014/main" id="{9732BE5E-38BD-FDA0-3599-4D32FA14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172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/>
              <a:t>Ipotesi b)</a:t>
            </a:r>
            <a:r>
              <a:rPr lang="it-IT" altLang="it-IT"/>
              <a:t> Statura ottenuta: </a:t>
            </a:r>
            <a:r>
              <a:rPr lang="it-IT" altLang="it-IT" b="1"/>
              <a:t>173,3 cm, (</a:t>
            </a:r>
            <a:r>
              <a:rPr lang="it-IT" altLang="it-IT" b="1">
                <a:latin typeface="Symbol" panose="05050102010706020507" pitchFamily="18" charset="2"/>
              </a:rPr>
              <a:t>b</a:t>
            </a:r>
            <a:r>
              <a:rPr lang="it-IT" altLang="it-IT" b="1"/>
              <a:t>+</a:t>
            </a:r>
            <a:r>
              <a:rPr lang="it-IT" altLang="it-IT" b="1">
                <a:latin typeface="Symbol" panose="05050102010706020507" pitchFamily="18" charset="2"/>
              </a:rPr>
              <a:t>g</a:t>
            </a:r>
            <a:r>
              <a:rPr lang="it-IT" altLang="it-IT" b="1"/>
              <a:t>) = 24° e </a:t>
            </a:r>
            <a:r>
              <a:rPr lang="it-IT" altLang="it-IT" b="1">
                <a:latin typeface="Symbol" panose="05050102010706020507" pitchFamily="18" charset="2"/>
              </a:rPr>
              <a:t>d</a:t>
            </a:r>
            <a:r>
              <a:rPr lang="it-IT" altLang="it-IT" b="1"/>
              <a:t> = 25°</a:t>
            </a:r>
            <a:r>
              <a:rPr lang="it-IT" altLang="it-IT"/>
              <a:t> </a:t>
            </a:r>
          </a:p>
        </p:txBody>
      </p:sp>
      <p:sp>
        <p:nvSpPr>
          <p:cNvPr id="20486" name="Text Box 12">
            <a:extLst>
              <a:ext uri="{FF2B5EF4-FFF2-40B4-BE49-F238E27FC236}">
                <a16:creationId xmlns:a16="http://schemas.microsoft.com/office/drawing/2014/main" id="{EF315693-93C8-A74B-7ADA-BE7FDEEF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 u="sng">
                <a:solidFill>
                  <a:srgbClr val="FF0000"/>
                </a:solidFill>
              </a:rPr>
              <a:t>Determinazione della statura dall’ipotesi di uguaglianza delle impronte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>
            <a:extLst>
              <a:ext uri="{FF2B5EF4-FFF2-40B4-BE49-F238E27FC236}">
                <a16:creationId xmlns:a16="http://schemas.microsoft.com/office/drawing/2014/main" id="{19BCEA60-250A-AA32-B07B-3C1DCC9E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53E1E8-8B80-4EE0-B57A-8A53D68BD9AF}" type="slidenum">
              <a:rPr lang="it-IT" altLang="it-IT" sz="1400"/>
              <a:pPr/>
              <a:t>14</a:t>
            </a:fld>
            <a:endParaRPr lang="it-IT" altLang="it-IT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04FD07E-0564-733F-3099-E0CE22EB4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4582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b="1">
                <a:solidFill>
                  <a:srgbClr val="FF0000"/>
                </a:solidFill>
              </a:rPr>
              <a:t>  L’altezza risulta 173</a:t>
            </a:r>
            <a:r>
              <a:rPr lang="it-IT" altLang="it-IT" b="1" u="sng">
                <a:solidFill>
                  <a:srgbClr val="FF0000"/>
                </a:solidFill>
              </a:rPr>
              <a:t>+</a:t>
            </a:r>
            <a:r>
              <a:rPr lang="it-IT" altLang="it-IT" b="1">
                <a:solidFill>
                  <a:srgbClr val="FF0000"/>
                </a:solidFill>
              </a:rPr>
              <a:t>2 cm, l’angolo del ginocchio  24°+2°,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altLang="it-IT" b="1">
                <a:solidFill>
                  <a:srgbClr val="FF0000"/>
                </a:solidFill>
              </a:rPr>
              <a:t>   l’angolo della caviglia  25°+2.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  L’Uomo della Sindone presenta </a:t>
            </a:r>
            <a:r>
              <a:rPr lang="it-IT" altLang="it-IT" b="1">
                <a:solidFill>
                  <a:srgbClr val="FF0000"/>
                </a:solidFill>
              </a:rPr>
              <a:t>indi antropometrici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altLang="it-IT" b="1">
                <a:solidFill>
                  <a:srgbClr val="FF0000"/>
                </a:solidFill>
              </a:rPr>
              <a:t>   compatibili con i reali, </a:t>
            </a:r>
            <a:r>
              <a:rPr lang="it-IT" altLang="it-IT" b="1"/>
              <a:t>quello del Durer no;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  Le </a:t>
            </a:r>
            <a:r>
              <a:rPr lang="it-IT" altLang="it-IT" b="1">
                <a:solidFill>
                  <a:srgbClr val="FF0000"/>
                </a:solidFill>
              </a:rPr>
              <a:t>impronte</a:t>
            </a:r>
            <a:r>
              <a:rPr lang="it-IT" altLang="it-IT" b="1"/>
              <a:t> frontale e dorsale dell’Uomo della Sindone,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altLang="it-IT" b="1"/>
              <a:t>    sono </a:t>
            </a:r>
            <a:r>
              <a:rPr lang="it-IT" altLang="it-IT" b="1">
                <a:solidFill>
                  <a:srgbClr val="FF0000"/>
                </a:solidFill>
              </a:rPr>
              <a:t>anatomicamente sovrapponibili,</a:t>
            </a:r>
            <a:r>
              <a:rPr lang="it-IT" altLang="it-IT" b="1"/>
              <a:t> quelle di Durer no.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  L’uomo della Sindone presenta alcune caratteristiche tipiche</a:t>
            </a:r>
            <a:endParaRPr lang="it-IT" altLang="it-IT" b="1">
              <a:solidFill>
                <a:srgbClr val="FF0000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altLang="it-IT" b="1">
                <a:solidFill>
                  <a:srgbClr val="FF0000"/>
                </a:solidFill>
              </a:rPr>
              <a:t>   della razza mediterranea.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  Si deduce che </a:t>
            </a:r>
            <a:r>
              <a:rPr lang="it-IT" altLang="it-IT" b="1">
                <a:solidFill>
                  <a:srgbClr val="FF0000"/>
                </a:solidFill>
              </a:rPr>
              <a:t>nel 1500</a:t>
            </a:r>
            <a:r>
              <a:rPr lang="it-IT" altLang="it-IT" b="1"/>
              <a:t> (Durer) le conoscenze anatomiche e le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altLang="it-IT" b="1"/>
              <a:t>    tecniche di disegno  erano troppo carenti per riprodurre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altLang="it-IT" b="1"/>
              <a:t>    l’Uomo della Sindone. L’analisi può essere approfondita.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it-IT" altLang="it-IT" b="1"/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27536090-FE10-4F77-CAAE-DF1DBC93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Conclusioni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3">
            <a:extLst>
              <a:ext uri="{FF2B5EF4-FFF2-40B4-BE49-F238E27FC236}">
                <a16:creationId xmlns:a16="http://schemas.microsoft.com/office/drawing/2014/main" id="{872B08DC-5C66-C860-A9D7-CE56E63B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DD6F78-982D-4699-82FE-116FEF6149D3}" type="slidenum">
              <a:rPr lang="it-IT" altLang="it-IT" sz="1400"/>
              <a:pPr/>
              <a:t>15</a:t>
            </a:fld>
            <a:endParaRPr lang="it-IT" altLang="it-IT" sz="1400"/>
          </a:p>
        </p:txBody>
      </p:sp>
      <p:pic>
        <p:nvPicPr>
          <p:cNvPr id="22531" name="Picture 2" descr="Sindone tot">
            <a:extLst>
              <a:ext uri="{FF2B5EF4-FFF2-40B4-BE49-F238E27FC236}">
                <a16:creationId xmlns:a16="http://schemas.microsoft.com/office/drawing/2014/main" id="{5C7737DC-3331-7C5F-D814-66BC30EE8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61722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>
            <a:extLst>
              <a:ext uri="{FF2B5EF4-FFF2-40B4-BE49-F238E27FC236}">
                <a16:creationId xmlns:a16="http://schemas.microsoft.com/office/drawing/2014/main" id="{AE1DA6D4-731B-83C5-1645-2A3AB004D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562600"/>
            <a:ext cx="5638800" cy="990600"/>
          </a:xfrm>
          <a:prstGeom prst="rect">
            <a:avLst/>
          </a:prstGeom>
          <a:gradFill rotWithShape="0">
            <a:gsLst>
              <a:gs pos="0">
                <a:srgbClr val="D6FDE6"/>
              </a:gs>
              <a:gs pos="100000">
                <a:srgbClr val="86FAB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800">
                <a:solidFill>
                  <a:schemeClr val="tx2"/>
                </a:solidFill>
              </a:rPr>
              <a:t>Relatore : Prof. Giulio Fanti</a:t>
            </a:r>
            <a:br>
              <a:rPr lang="it-IT" altLang="it-IT" sz="2800">
                <a:solidFill>
                  <a:schemeClr val="tx2"/>
                </a:solidFill>
              </a:rPr>
            </a:br>
            <a:r>
              <a:rPr lang="it-IT" altLang="it-IT" sz="2800">
                <a:solidFill>
                  <a:schemeClr val="tx2"/>
                </a:solidFill>
              </a:rPr>
              <a:t>Laureando : Alessandro Simionato</a:t>
            </a:r>
            <a:endParaRPr lang="it-IT" altLang="it-IT" sz="3200">
              <a:solidFill>
                <a:schemeClr val="tx2"/>
              </a:solidFill>
            </a:endParaRP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713DF096-B47D-C875-D37F-7E2297F5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52600"/>
            <a:ext cx="8610600" cy="1676400"/>
          </a:xfrm>
          <a:prstGeom prst="rect">
            <a:avLst/>
          </a:prstGeom>
          <a:gradFill rotWithShape="0">
            <a:gsLst>
              <a:gs pos="0">
                <a:srgbClr val="D6FDE6"/>
              </a:gs>
              <a:gs pos="100000">
                <a:srgbClr val="86FAB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it-IT" altLang="it-IT" sz="2900" b="1">
                <a:solidFill>
                  <a:srgbClr val="FF0000"/>
                </a:solidFill>
              </a:rPr>
              <a:t>Caratteristiche tridimensionali dell’Uomo della Sindone: analisi cinematica con manichino numerico e confronti sperimentali</a:t>
            </a:r>
            <a:r>
              <a:rPr lang="it-IT" altLang="it-IT" b="1">
                <a:solidFill>
                  <a:srgbClr val="FF0000"/>
                </a:solidFill>
              </a:rPr>
              <a:t>  </a:t>
            </a:r>
            <a:endParaRPr lang="it-IT" altLang="it-IT" sz="4400" b="1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448054EC-575D-9380-75C0-BB5B2BC25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5480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/>
              <a:t> Università degli studi di Padova</a:t>
            </a:r>
          </a:p>
          <a:p>
            <a:r>
              <a:rPr lang="it-IT" altLang="it-IT" b="1"/>
              <a:t>Facoltà di ingegneria</a:t>
            </a:r>
          </a:p>
          <a:p>
            <a:r>
              <a:rPr lang="it-IT" altLang="it-IT" b="1"/>
              <a:t>Corso di laurea in ingegneria meccanica </a:t>
            </a:r>
          </a:p>
        </p:txBody>
      </p:sp>
      <p:pic>
        <p:nvPicPr>
          <p:cNvPr id="22535" name="Picture 6" descr="logo1">
            <a:extLst>
              <a:ext uri="{FF2B5EF4-FFF2-40B4-BE49-F238E27FC236}">
                <a16:creationId xmlns:a16="http://schemas.microsoft.com/office/drawing/2014/main" id="{F77DB99E-5E6F-2181-E8EB-5AA4E28B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3">
            <a:extLst>
              <a:ext uri="{FF2B5EF4-FFF2-40B4-BE49-F238E27FC236}">
                <a16:creationId xmlns:a16="http://schemas.microsoft.com/office/drawing/2014/main" id="{57FC40F9-7B1A-0609-F4DE-84A3A847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CFFC83-01E8-49BD-9E9E-948701C32C75}" type="slidenum">
              <a:rPr lang="it-IT" altLang="it-IT" sz="1400"/>
              <a:pPr/>
              <a:t>16</a:t>
            </a:fld>
            <a:endParaRPr lang="it-IT" altLang="it-IT" sz="1400"/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72C152BC-09E3-0E49-A5C0-7625E9494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5562600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Scopo:</a:t>
            </a:r>
            <a:endParaRPr lang="it-IT" altLang="it-IT" sz="2800" b="1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 altLang="it-IT" b="1"/>
              <a:t>Costruzione di un modello 3D dell’U.S.T.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it-IT" altLang="it-IT" b="1"/>
              <a:t>per aumentare il grado di informazioni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it-IT" altLang="it-IT" b="1"/>
              <a:t>sulla S.T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C3AEEF9A-5086-8386-CE74-52124399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38300"/>
            <a:ext cx="83058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Metodo: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it-IT" altLang="it-IT"/>
              <a:t>  </a:t>
            </a:r>
            <a:r>
              <a:rPr lang="it-IT" altLang="it-IT" b="1"/>
              <a:t>Utilizzo indici antropometrici ;</a:t>
            </a:r>
          </a:p>
          <a:p>
            <a:pPr>
              <a:lnSpc>
                <a:spcPct val="0"/>
              </a:lnSpc>
              <a:spcBef>
                <a:spcPct val="50000"/>
              </a:spcBef>
            </a:pPr>
            <a:endParaRPr lang="it-IT" altLang="it-IT" b="1"/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  Analisi del contenuto 3D della Sindone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it-IT" altLang="it-IT" b="1"/>
              <a:t>    attraverso elaborazione immagini (L.G.);</a:t>
            </a:r>
          </a:p>
          <a:p>
            <a:pPr>
              <a:lnSpc>
                <a:spcPct val="0"/>
              </a:lnSpc>
              <a:spcBef>
                <a:spcPct val="50000"/>
              </a:spcBef>
            </a:pPr>
            <a:r>
              <a:rPr lang="it-IT" altLang="it-IT" b="1"/>
              <a:t>  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  Utilizzo cinematismo uomo numerico per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it-IT" altLang="it-IT" b="1"/>
              <a:t>    ricostruire il  profilo dell’U.S.T;</a:t>
            </a:r>
          </a:p>
          <a:p>
            <a:pPr>
              <a:lnSpc>
                <a:spcPct val="0"/>
              </a:lnSpc>
              <a:spcBef>
                <a:spcPct val="50000"/>
              </a:spcBef>
            </a:pPr>
            <a:endParaRPr lang="it-IT" altLang="it-IT" b="1"/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  Confronto dei risultati numerici (modello numerico) e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it-IT" altLang="it-IT" b="1"/>
              <a:t>    risultati sperimentali (modello reale)</a:t>
            </a:r>
            <a:r>
              <a:rPr lang="it-IT" altLang="it-IT"/>
              <a:t>.   </a:t>
            </a: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193710EF-CC32-357C-AAD3-EC330D259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0"/>
            <a:ext cx="784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endParaRPr lang="it-IT" altLang="it-IT" b="1"/>
          </a:p>
        </p:txBody>
      </p:sp>
      <p:sp>
        <p:nvSpPr>
          <p:cNvPr id="23558" name="Rectangle 5">
            <a:extLst>
              <a:ext uri="{FF2B5EF4-FFF2-40B4-BE49-F238E27FC236}">
                <a16:creationId xmlns:a16="http://schemas.microsoft.com/office/drawing/2014/main" id="{EE755809-FACD-E1C8-9B04-893073EA9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7848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endParaRPr lang="it-IT" altLang="it-IT" sz="2800" b="1" u="sng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it-IT" altLang="it-IT" b="1"/>
          </a:p>
        </p:txBody>
      </p:sp>
      <p:sp>
        <p:nvSpPr>
          <p:cNvPr id="23559" name="Rectangle 6">
            <a:extLst>
              <a:ext uri="{FF2B5EF4-FFF2-40B4-BE49-F238E27FC236}">
                <a16:creationId xmlns:a16="http://schemas.microsoft.com/office/drawing/2014/main" id="{4F2D5254-BECE-7028-C92C-A7BD7C492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83150"/>
            <a:ext cx="8534400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Risultato principale: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 altLang="it-IT" b="1"/>
              <a:t>L’UST è alto 175 </a:t>
            </a:r>
            <a:r>
              <a:rPr lang="it-IT" altLang="it-IT" b="1">
                <a:sym typeface="Symbol" panose="05050102010706020507" pitchFamily="18" charset="2"/>
              </a:rPr>
              <a:t> 2 cm; ha indici antropometrici,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it-IT" altLang="it-IT" b="1">
                <a:sym typeface="Symbol" panose="05050102010706020507" pitchFamily="18" charset="2"/>
              </a:rPr>
              <a:t>dimensioni, proporzioni e cinematismi verosimili.</a:t>
            </a:r>
            <a:endParaRPr lang="it-IT" altLang="it-IT" b="1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altLang="it-IT" b="1"/>
              <a:t>L’impronta della Sindone è distorta con l’avvolgimento.</a:t>
            </a:r>
          </a:p>
          <a:p>
            <a:pPr>
              <a:spcBef>
                <a:spcPct val="50000"/>
              </a:spcBef>
            </a:pPr>
            <a:endParaRPr lang="it-IT" altLang="it-IT" b="1"/>
          </a:p>
          <a:p>
            <a:pPr>
              <a:spcBef>
                <a:spcPct val="50000"/>
              </a:spcBef>
            </a:pPr>
            <a:endParaRPr lang="it-IT" altLang="it-IT" b="1"/>
          </a:p>
        </p:txBody>
      </p:sp>
      <p:grpSp>
        <p:nvGrpSpPr>
          <p:cNvPr id="23560" name="Group 7">
            <a:extLst>
              <a:ext uri="{FF2B5EF4-FFF2-40B4-BE49-F238E27FC236}">
                <a16:creationId xmlns:a16="http://schemas.microsoft.com/office/drawing/2014/main" id="{AF4EC0CD-D917-22A2-E20E-B66DAD825EDE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28600"/>
            <a:ext cx="2184400" cy="3657600"/>
            <a:chOff x="4224" y="144"/>
            <a:chExt cx="1376" cy="2304"/>
          </a:xfrm>
        </p:grpSpPr>
        <p:graphicFrame>
          <p:nvGraphicFramePr>
            <p:cNvPr id="23561" name="Object 8">
              <a:extLst>
                <a:ext uri="{FF2B5EF4-FFF2-40B4-BE49-F238E27FC236}">
                  <a16:creationId xmlns:a16="http://schemas.microsoft.com/office/drawing/2014/main" id="{E2975678-6BA6-55E9-98E2-88659FD58C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4" y="144"/>
            <a:ext cx="689" cy="2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1258030" imgH="4206142" progId="Photoshop.Image.4">
                    <p:embed/>
                  </p:oleObj>
                </mc:Choice>
                <mc:Fallback>
                  <p:oleObj name="Image" r:id="rId2" imgW="1258030" imgH="4206142" progId="Photoshop.Image.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lum bright="-6000" contrast="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44"/>
                          <a:ext cx="689" cy="2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562" name="Picture 9">
              <a:extLst>
                <a:ext uri="{FF2B5EF4-FFF2-40B4-BE49-F238E27FC236}">
                  <a16:creationId xmlns:a16="http://schemas.microsoft.com/office/drawing/2014/main" id="{1AD5EB36-4317-CD80-FB43-9F4D85190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44"/>
              <a:ext cx="656" cy="2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3">
            <a:extLst>
              <a:ext uri="{FF2B5EF4-FFF2-40B4-BE49-F238E27FC236}">
                <a16:creationId xmlns:a16="http://schemas.microsoft.com/office/drawing/2014/main" id="{26CF8335-987D-37BD-9D08-89000F59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E0F0BB-DB1D-4F9D-A5E2-0B303C31B5FC}" type="slidenum">
              <a:rPr lang="it-IT" altLang="it-IT" sz="1400"/>
              <a:pPr/>
              <a:t>17</a:t>
            </a:fld>
            <a:endParaRPr lang="it-IT" altLang="it-IT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B41FBFF7-A321-916D-C64C-2569D4B2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Parametri cinematici del modello numerico USTN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5009EA0D-8D14-5C59-11E8-F52370062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8229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altLang="it-IT" sz="2300" b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altLang="it-IT" sz="2300" b="1">
                <a:solidFill>
                  <a:srgbClr val="FF0000"/>
                </a:solidFill>
              </a:rPr>
              <a:t>:</a:t>
            </a:r>
            <a:r>
              <a:rPr lang="it-IT" altLang="it-IT" sz="2300" b="1"/>
              <a:t> angolo di inclinazione della testa rispetto al piano di         appoggio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altLang="it-IT" sz="2300" b="1">
                <a:solidFill>
                  <a:srgbClr val="FF0000"/>
                </a:solidFill>
                <a:latin typeface="Symbol" panose="05050102010706020507" pitchFamily="18" charset="2"/>
              </a:rPr>
              <a:t>b:</a:t>
            </a:r>
            <a:r>
              <a:rPr lang="it-IT" altLang="it-IT" sz="2300" b="1">
                <a:latin typeface="Symbol" panose="05050102010706020507" pitchFamily="18" charset="2"/>
              </a:rPr>
              <a:t> </a:t>
            </a:r>
            <a:r>
              <a:rPr lang="it-IT" altLang="it-IT" sz="2300" b="1"/>
              <a:t>angolo di inclinazione del femore rispetto al piano di   appoggio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altLang="it-IT" sz="2300" b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altLang="it-IT" sz="2300" b="1">
                <a:solidFill>
                  <a:srgbClr val="FF0000"/>
                </a:solidFill>
              </a:rPr>
              <a:t>:</a:t>
            </a:r>
            <a:r>
              <a:rPr lang="it-IT" altLang="it-IT" sz="2300" b="1"/>
              <a:t> angolo di inclinazione della tibia rispetto al piano di appoggio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altLang="it-IT" sz="2300" b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300" b="1">
                <a:solidFill>
                  <a:srgbClr val="FF0000"/>
                </a:solidFill>
              </a:rPr>
              <a:t>:</a:t>
            </a:r>
            <a:r>
              <a:rPr lang="it-IT" altLang="it-IT" sz="2300" b="1"/>
              <a:t> angolo di inclinazione del piede rispetto alla congiungente caviglia-punta del piede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altLang="it-IT" sz="2300" b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</a:t>
            </a:r>
            <a:r>
              <a:rPr lang="it-IT" altLang="it-IT" sz="2300" b="1">
                <a:solidFill>
                  <a:srgbClr val="FF0000"/>
                </a:solidFill>
              </a:rPr>
              <a:t>:</a:t>
            </a:r>
            <a:r>
              <a:rPr lang="it-IT" altLang="it-IT" sz="2300" b="1"/>
              <a:t> angolo di inclinazione dell’omero rispetto al piano di appoggio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altLang="it-IT" sz="2100" b="1">
                <a:solidFill>
                  <a:srgbClr val="FF0000"/>
                </a:solidFill>
                <a:latin typeface="Symbol" panose="05050102010706020507" pitchFamily="18" charset="2"/>
              </a:rPr>
              <a:t>b, g, d, </a:t>
            </a:r>
            <a:r>
              <a:rPr lang="it-IT" altLang="it-IT" sz="2100" b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  </a:t>
            </a:r>
            <a:r>
              <a:rPr lang="it-IT" altLang="it-IT" sz="2100" b="1"/>
              <a:t>sono stati calcolati per gli arti destri e sinistri</a:t>
            </a:r>
            <a:r>
              <a:rPr lang="it-IT" altLang="it-IT" sz="2300" b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</a:t>
            </a:r>
            <a:endParaRPr lang="it-IT" altLang="it-IT" sz="2300" b="1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it-IT" altLang="it-IT" sz="2300" b="1"/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it-IT" altLang="it-IT" sz="2300" b="1"/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it-IT" altLang="it-IT" sz="2300" b="1"/>
          </a:p>
        </p:txBody>
      </p:sp>
      <p:grpSp>
        <p:nvGrpSpPr>
          <p:cNvPr id="24581" name="Group 4">
            <a:extLst>
              <a:ext uri="{FF2B5EF4-FFF2-40B4-BE49-F238E27FC236}">
                <a16:creationId xmlns:a16="http://schemas.microsoft.com/office/drawing/2014/main" id="{F3626CC3-C67C-5712-042A-37C140EA2D7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066800"/>
            <a:ext cx="7696200" cy="1512888"/>
            <a:chOff x="576" y="672"/>
            <a:chExt cx="4848" cy="953"/>
          </a:xfrm>
        </p:grpSpPr>
        <p:pic>
          <p:nvPicPr>
            <p:cNvPr id="24582" name="Picture 5">
              <a:extLst>
                <a:ext uri="{FF2B5EF4-FFF2-40B4-BE49-F238E27FC236}">
                  <a16:creationId xmlns:a16="http://schemas.microsoft.com/office/drawing/2014/main" id="{1A0364EC-E6BC-EDFF-779B-31384A296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24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720"/>
              <a:ext cx="4704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83" name="Line 6">
              <a:extLst>
                <a:ext uri="{FF2B5EF4-FFF2-40B4-BE49-F238E27FC236}">
                  <a16:creationId xmlns:a16="http://schemas.microsoft.com/office/drawing/2014/main" id="{66135F45-D4CE-1D98-3E9F-086332ABC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536"/>
              <a:ext cx="4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4" name="Freeform 7">
              <a:extLst>
                <a:ext uri="{FF2B5EF4-FFF2-40B4-BE49-F238E27FC236}">
                  <a16:creationId xmlns:a16="http://schemas.microsoft.com/office/drawing/2014/main" id="{A5454B61-C2A6-6014-FECD-ADE77E472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292"/>
              <a:ext cx="1495" cy="4"/>
            </a:xfrm>
            <a:custGeom>
              <a:avLst/>
              <a:gdLst>
                <a:gd name="T0" fmla="*/ 0 w 1495"/>
                <a:gd name="T1" fmla="*/ 4 h 4"/>
                <a:gd name="T2" fmla="*/ 1495 w 1495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5" h="4">
                  <a:moveTo>
                    <a:pt x="0" y="4"/>
                  </a:moveTo>
                  <a:lnTo>
                    <a:pt x="1495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5" name="Freeform 8">
              <a:extLst>
                <a:ext uri="{FF2B5EF4-FFF2-40B4-BE49-F238E27FC236}">
                  <a16:creationId xmlns:a16="http://schemas.microsoft.com/office/drawing/2014/main" id="{6D78AEFB-E41F-9BB2-0B1E-3C2068C11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1092"/>
              <a:ext cx="1080" cy="204"/>
            </a:xfrm>
            <a:custGeom>
              <a:avLst/>
              <a:gdLst>
                <a:gd name="T0" fmla="*/ 0 w 1080"/>
                <a:gd name="T1" fmla="*/ 204 h 204"/>
                <a:gd name="T2" fmla="*/ 1080 w 1080"/>
                <a:gd name="T3" fmla="*/ 0 h 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80" h="204">
                  <a:moveTo>
                    <a:pt x="0" y="204"/>
                  </a:moveTo>
                  <a:lnTo>
                    <a:pt x="1080" y="0"/>
                  </a:ln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6" name="Freeform 9">
              <a:extLst>
                <a:ext uri="{FF2B5EF4-FFF2-40B4-BE49-F238E27FC236}">
                  <a16:creationId xmlns:a16="http://schemas.microsoft.com/office/drawing/2014/main" id="{08536DB3-115A-C309-6C9B-0959B504D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104"/>
              <a:ext cx="1032" cy="228"/>
            </a:xfrm>
            <a:custGeom>
              <a:avLst/>
              <a:gdLst>
                <a:gd name="T0" fmla="*/ 0 w 1032"/>
                <a:gd name="T1" fmla="*/ 0 h 228"/>
                <a:gd name="T2" fmla="*/ 1032 w 1032"/>
                <a:gd name="T3" fmla="*/ 228 h 2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32" h="228">
                  <a:moveTo>
                    <a:pt x="0" y="0"/>
                  </a:moveTo>
                  <a:lnTo>
                    <a:pt x="1032" y="228"/>
                  </a:ln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7" name="Line 10">
              <a:extLst>
                <a:ext uri="{FF2B5EF4-FFF2-40B4-BE49-F238E27FC236}">
                  <a16:creationId xmlns:a16="http://schemas.microsoft.com/office/drawing/2014/main" id="{32488CB7-2AE7-C9C4-ADDF-684F7C4A4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1104"/>
              <a:ext cx="336" cy="24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8" name="Line 11">
              <a:extLst>
                <a:ext uri="{FF2B5EF4-FFF2-40B4-BE49-F238E27FC236}">
                  <a16:creationId xmlns:a16="http://schemas.microsoft.com/office/drawing/2014/main" id="{1B6B7A9B-9B36-DEF2-608C-695351508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008"/>
              <a:ext cx="480" cy="28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9" name="Oval 12">
              <a:extLst>
                <a:ext uri="{FF2B5EF4-FFF2-40B4-BE49-F238E27FC236}">
                  <a16:creationId xmlns:a16="http://schemas.microsoft.com/office/drawing/2014/main" id="{16616B12-47AD-71B2-8D4D-173195E94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248"/>
              <a:ext cx="96" cy="96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4590" name="Oval 13">
              <a:extLst>
                <a:ext uri="{FF2B5EF4-FFF2-40B4-BE49-F238E27FC236}">
                  <a16:creationId xmlns:a16="http://schemas.microsoft.com/office/drawing/2014/main" id="{AD1D420D-542E-416D-337D-0BB2AAB39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96"/>
              <a:ext cx="96" cy="96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4591" name="Oval 14">
              <a:extLst>
                <a:ext uri="{FF2B5EF4-FFF2-40B4-BE49-F238E27FC236}">
                  <a16:creationId xmlns:a16="http://schemas.microsoft.com/office/drawing/2014/main" id="{2604B217-A062-8836-75B6-730B8A5C1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56"/>
              <a:ext cx="96" cy="96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4592" name="Oval 15">
              <a:extLst>
                <a:ext uri="{FF2B5EF4-FFF2-40B4-BE49-F238E27FC236}">
                  <a16:creationId xmlns:a16="http://schemas.microsoft.com/office/drawing/2014/main" id="{D670BC1A-5069-D542-4975-84DC61F29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248"/>
              <a:ext cx="96" cy="96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4593" name="Freeform 16">
              <a:extLst>
                <a:ext uri="{FF2B5EF4-FFF2-40B4-BE49-F238E27FC236}">
                  <a16:creationId xmlns:a16="http://schemas.microsoft.com/office/drawing/2014/main" id="{3D1E6576-6A5F-D5FE-4448-C03C4CEE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1291"/>
              <a:ext cx="485" cy="5"/>
            </a:xfrm>
            <a:custGeom>
              <a:avLst/>
              <a:gdLst>
                <a:gd name="T0" fmla="*/ 485 w 485"/>
                <a:gd name="T1" fmla="*/ 5 h 5"/>
                <a:gd name="T2" fmla="*/ 0 w 485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5" h="5">
                  <a:moveTo>
                    <a:pt x="485" y="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4" name="Line 17">
              <a:extLst>
                <a:ext uri="{FF2B5EF4-FFF2-40B4-BE49-F238E27FC236}">
                  <a16:creationId xmlns:a16="http://schemas.microsoft.com/office/drawing/2014/main" id="{6FE1B23D-B829-E9D4-F8AC-2978FAAB2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1344"/>
              <a:ext cx="9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5" name="Freeform 18">
              <a:extLst>
                <a:ext uri="{FF2B5EF4-FFF2-40B4-BE49-F238E27FC236}">
                  <a16:creationId xmlns:a16="http://schemas.microsoft.com/office/drawing/2014/main" id="{2F2C352F-B33E-B32E-37EC-E93B9009B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297"/>
              <a:ext cx="480" cy="4"/>
            </a:xfrm>
            <a:custGeom>
              <a:avLst/>
              <a:gdLst>
                <a:gd name="T0" fmla="*/ 480 w 480"/>
                <a:gd name="T1" fmla="*/ 4 h 4"/>
                <a:gd name="T2" fmla="*/ 0 w 480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4">
                  <a:moveTo>
                    <a:pt x="480" y="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6" name="Line 19">
              <a:extLst>
                <a:ext uri="{FF2B5EF4-FFF2-40B4-BE49-F238E27FC236}">
                  <a16:creationId xmlns:a16="http://schemas.microsoft.com/office/drawing/2014/main" id="{139C9212-4EA1-5DEA-EA7A-20775D5BEE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2" y="1008"/>
              <a:ext cx="480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7" name="Line 20">
              <a:extLst>
                <a:ext uri="{FF2B5EF4-FFF2-40B4-BE49-F238E27FC236}">
                  <a16:creationId xmlns:a16="http://schemas.microsoft.com/office/drawing/2014/main" id="{807EF3ED-DF2B-FAB3-BD0A-BC3521D2F9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1008"/>
              <a:ext cx="528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8" name="Freeform 21">
              <a:extLst>
                <a:ext uri="{FF2B5EF4-FFF2-40B4-BE49-F238E27FC236}">
                  <a16:creationId xmlns:a16="http://schemas.microsoft.com/office/drawing/2014/main" id="{DF1A5FED-5401-EF40-19A9-66C62EB5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780"/>
              <a:ext cx="72" cy="324"/>
            </a:xfrm>
            <a:custGeom>
              <a:avLst/>
              <a:gdLst>
                <a:gd name="T0" fmla="*/ 72 w 72"/>
                <a:gd name="T1" fmla="*/ 324 h 324"/>
                <a:gd name="T2" fmla="*/ 0 w 72"/>
                <a:gd name="T3" fmla="*/ 0 h 3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" h="324">
                  <a:moveTo>
                    <a:pt x="72" y="324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9" name="Line 22">
              <a:extLst>
                <a:ext uri="{FF2B5EF4-FFF2-40B4-BE49-F238E27FC236}">
                  <a16:creationId xmlns:a16="http://schemas.microsoft.com/office/drawing/2014/main" id="{817C3801-C39B-A64F-0357-0A78771E4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6" y="768"/>
              <a:ext cx="82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0" name="Arc 23">
              <a:extLst>
                <a:ext uri="{FF2B5EF4-FFF2-40B4-BE49-F238E27FC236}">
                  <a16:creationId xmlns:a16="http://schemas.microsoft.com/office/drawing/2014/main" id="{CAF04A79-ECAC-A1B8-FCAE-8207BA0D2360}"/>
                </a:ext>
              </a:extLst>
            </p:cNvPr>
            <p:cNvSpPr>
              <a:spLocks/>
            </p:cNvSpPr>
            <p:nvPr/>
          </p:nvSpPr>
          <p:spPr bwMode="auto">
            <a:xfrm rot="-7942408">
              <a:off x="965" y="1162"/>
              <a:ext cx="84" cy="148"/>
            </a:xfrm>
            <a:custGeom>
              <a:avLst/>
              <a:gdLst>
                <a:gd name="T0" fmla="*/ 5 w 21600"/>
                <a:gd name="T1" fmla="*/ 0 h 28891"/>
                <a:gd name="T2" fmla="*/ 79 w 21600"/>
                <a:gd name="T3" fmla="*/ 148 h 28891"/>
                <a:gd name="T4" fmla="*/ 0 w 21600"/>
                <a:gd name="T5" fmla="*/ 110 h 288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891" fill="none" extrusionOk="0">
                  <a:moveTo>
                    <a:pt x="1349" y="0"/>
                  </a:moveTo>
                  <a:cubicBezTo>
                    <a:pt x="12732" y="713"/>
                    <a:pt x="21600" y="10152"/>
                    <a:pt x="21600" y="21558"/>
                  </a:cubicBezTo>
                  <a:cubicBezTo>
                    <a:pt x="21600" y="24058"/>
                    <a:pt x="21165" y="26539"/>
                    <a:pt x="20317" y="28891"/>
                  </a:cubicBezTo>
                </a:path>
                <a:path w="21600" h="28891" stroke="0" extrusionOk="0">
                  <a:moveTo>
                    <a:pt x="1349" y="0"/>
                  </a:moveTo>
                  <a:cubicBezTo>
                    <a:pt x="12732" y="713"/>
                    <a:pt x="21600" y="10152"/>
                    <a:pt x="21600" y="21558"/>
                  </a:cubicBezTo>
                  <a:cubicBezTo>
                    <a:pt x="21600" y="24058"/>
                    <a:pt x="21165" y="26539"/>
                    <a:pt x="20317" y="28891"/>
                  </a:cubicBezTo>
                  <a:lnTo>
                    <a:pt x="0" y="21558"/>
                  </a:lnTo>
                  <a:lnTo>
                    <a:pt x="1349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1" name="Arc 24">
              <a:extLst>
                <a:ext uri="{FF2B5EF4-FFF2-40B4-BE49-F238E27FC236}">
                  <a16:creationId xmlns:a16="http://schemas.microsoft.com/office/drawing/2014/main" id="{23C6F1A5-379F-2000-5CC4-C335F7033C15}"/>
                </a:ext>
              </a:extLst>
            </p:cNvPr>
            <p:cNvSpPr>
              <a:spLocks/>
            </p:cNvSpPr>
            <p:nvPr/>
          </p:nvSpPr>
          <p:spPr bwMode="auto">
            <a:xfrm rot="-8655480">
              <a:off x="4254" y="1255"/>
              <a:ext cx="165" cy="102"/>
            </a:xfrm>
            <a:custGeom>
              <a:avLst/>
              <a:gdLst>
                <a:gd name="T0" fmla="*/ 97 w 21579"/>
                <a:gd name="T1" fmla="*/ 0 h 17463"/>
                <a:gd name="T2" fmla="*/ 165 w 21579"/>
                <a:gd name="T3" fmla="*/ 96 h 17463"/>
                <a:gd name="T4" fmla="*/ 0 w 21579"/>
                <a:gd name="T5" fmla="*/ 102 h 174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79" h="17463" fill="none" extrusionOk="0">
                  <a:moveTo>
                    <a:pt x="12712" y="-1"/>
                  </a:moveTo>
                  <a:cubicBezTo>
                    <a:pt x="18024" y="3866"/>
                    <a:pt x="21287" y="9941"/>
                    <a:pt x="21578" y="16505"/>
                  </a:cubicBezTo>
                </a:path>
                <a:path w="21579" h="17463" stroke="0" extrusionOk="0">
                  <a:moveTo>
                    <a:pt x="12712" y="-1"/>
                  </a:moveTo>
                  <a:cubicBezTo>
                    <a:pt x="18024" y="3866"/>
                    <a:pt x="21287" y="9941"/>
                    <a:pt x="21578" y="16505"/>
                  </a:cubicBezTo>
                  <a:lnTo>
                    <a:pt x="0" y="17463"/>
                  </a:lnTo>
                  <a:lnTo>
                    <a:pt x="12712" y="-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2" name="Arc 25">
              <a:extLst>
                <a:ext uri="{FF2B5EF4-FFF2-40B4-BE49-F238E27FC236}">
                  <a16:creationId xmlns:a16="http://schemas.microsoft.com/office/drawing/2014/main" id="{057944AD-08CF-B3E9-E517-F585C0BCA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223"/>
              <a:ext cx="119" cy="73"/>
            </a:xfrm>
            <a:custGeom>
              <a:avLst/>
              <a:gdLst>
                <a:gd name="T0" fmla="*/ 103 w 21600"/>
                <a:gd name="T1" fmla="*/ 0 h 21259"/>
                <a:gd name="T2" fmla="*/ 105 w 21600"/>
                <a:gd name="T3" fmla="*/ 73 h 21259"/>
                <a:gd name="T4" fmla="*/ 0 w 21600"/>
                <a:gd name="T5" fmla="*/ 38 h 212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59" fill="none" extrusionOk="0">
                  <a:moveTo>
                    <a:pt x="18618" y="0"/>
                  </a:moveTo>
                  <a:cubicBezTo>
                    <a:pt x="20570" y="3319"/>
                    <a:pt x="21600" y="7099"/>
                    <a:pt x="21600" y="10950"/>
                  </a:cubicBezTo>
                  <a:cubicBezTo>
                    <a:pt x="21600" y="14550"/>
                    <a:pt x="20699" y="18094"/>
                    <a:pt x="18981" y="21259"/>
                  </a:cubicBezTo>
                </a:path>
                <a:path w="21600" h="21259" stroke="0" extrusionOk="0">
                  <a:moveTo>
                    <a:pt x="18618" y="0"/>
                  </a:moveTo>
                  <a:cubicBezTo>
                    <a:pt x="20570" y="3319"/>
                    <a:pt x="21600" y="7099"/>
                    <a:pt x="21600" y="10950"/>
                  </a:cubicBezTo>
                  <a:cubicBezTo>
                    <a:pt x="21600" y="14550"/>
                    <a:pt x="20699" y="18094"/>
                    <a:pt x="18981" y="21259"/>
                  </a:cubicBezTo>
                  <a:lnTo>
                    <a:pt x="0" y="10950"/>
                  </a:lnTo>
                  <a:lnTo>
                    <a:pt x="18618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3" name="Arc 26">
              <a:extLst>
                <a:ext uri="{FF2B5EF4-FFF2-40B4-BE49-F238E27FC236}">
                  <a16:creationId xmlns:a16="http://schemas.microsoft.com/office/drawing/2014/main" id="{4D839640-1666-F003-D7FB-3D04FCDB3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816"/>
              <a:ext cx="127" cy="96"/>
            </a:xfrm>
            <a:custGeom>
              <a:avLst/>
              <a:gdLst>
                <a:gd name="T0" fmla="*/ 0 w 6431"/>
                <a:gd name="T1" fmla="*/ 0 h 21600"/>
                <a:gd name="T2" fmla="*/ 127 w 6431"/>
                <a:gd name="T3" fmla="*/ 4 h 21600"/>
                <a:gd name="T4" fmla="*/ 0 w 6431"/>
                <a:gd name="T5" fmla="*/ 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31" h="21600" fill="none" extrusionOk="0">
                  <a:moveTo>
                    <a:pt x="0" y="0"/>
                  </a:moveTo>
                  <a:cubicBezTo>
                    <a:pt x="2180" y="0"/>
                    <a:pt x="4348" y="330"/>
                    <a:pt x="6430" y="979"/>
                  </a:cubicBezTo>
                </a:path>
                <a:path w="6431" h="21600" stroke="0" extrusionOk="0">
                  <a:moveTo>
                    <a:pt x="0" y="0"/>
                  </a:moveTo>
                  <a:cubicBezTo>
                    <a:pt x="2180" y="0"/>
                    <a:pt x="4348" y="330"/>
                    <a:pt x="6430" y="979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4" name="Text Box 27">
              <a:extLst>
                <a:ext uri="{FF2B5EF4-FFF2-40B4-BE49-F238E27FC236}">
                  <a16:creationId xmlns:a16="http://schemas.microsoft.com/office/drawing/2014/main" id="{1859E3ED-9717-2BCA-8AD3-79F001383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>
                  <a:latin typeface="Symbol" panose="05050102010706020507" pitchFamily="18" charset="2"/>
                </a:rPr>
                <a:t>a</a:t>
              </a:r>
              <a:endParaRPr lang="it-IT" altLang="it-IT" sz="2800" b="1">
                <a:latin typeface="Symbol" panose="05050102010706020507" pitchFamily="18" charset="2"/>
              </a:endParaRPr>
            </a:p>
          </p:txBody>
        </p:sp>
        <p:sp>
          <p:nvSpPr>
            <p:cNvPr id="24605" name="Text Box 28">
              <a:extLst>
                <a:ext uri="{FF2B5EF4-FFF2-40B4-BE49-F238E27FC236}">
                  <a16:creationId xmlns:a16="http://schemas.microsoft.com/office/drawing/2014/main" id="{2880AF72-8504-B33C-91B2-5986FA49B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672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000" b="1">
                  <a:latin typeface="Symbol" panose="05050102010706020507" pitchFamily="18" charset="2"/>
                </a:rPr>
                <a:t>b + g</a:t>
              </a:r>
              <a:r>
                <a:rPr lang="it-IT" altLang="it-IT" b="1">
                  <a:solidFill>
                    <a:srgbClr val="FFFF00"/>
                  </a:solidFill>
                  <a:latin typeface="Symbol" panose="05050102010706020507" pitchFamily="18" charset="2"/>
                </a:rPr>
                <a:t> </a:t>
              </a:r>
            </a:p>
          </p:txBody>
        </p:sp>
        <p:sp>
          <p:nvSpPr>
            <p:cNvPr id="24606" name="Text Box 29">
              <a:extLst>
                <a:ext uri="{FF2B5EF4-FFF2-40B4-BE49-F238E27FC236}">
                  <a16:creationId xmlns:a16="http://schemas.microsoft.com/office/drawing/2014/main" id="{318A643F-7BE2-1B84-5A29-ABDBE50DA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29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>
                  <a:latin typeface="Symbol" panose="05050102010706020507" pitchFamily="18" charset="2"/>
                </a:rPr>
                <a:t>b</a:t>
              </a:r>
            </a:p>
          </p:txBody>
        </p:sp>
        <p:sp>
          <p:nvSpPr>
            <p:cNvPr id="24607" name="Text Box 30">
              <a:extLst>
                <a:ext uri="{FF2B5EF4-FFF2-40B4-BE49-F238E27FC236}">
                  <a16:creationId xmlns:a16="http://schemas.microsoft.com/office/drawing/2014/main" id="{1CDD2DA3-1F1D-8A8C-6749-C9BDE4E96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9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>
                  <a:latin typeface="Symbol" panose="05050102010706020507" pitchFamily="18" charset="2"/>
                </a:rPr>
                <a:t>g</a:t>
              </a:r>
            </a:p>
          </p:txBody>
        </p:sp>
        <p:sp>
          <p:nvSpPr>
            <p:cNvPr id="24608" name="Text Box 31">
              <a:extLst>
                <a:ext uri="{FF2B5EF4-FFF2-40B4-BE49-F238E27FC236}">
                  <a16:creationId xmlns:a16="http://schemas.microsoft.com/office/drawing/2014/main" id="{A555391F-9C83-BAD7-6D97-002CB7BC9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9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24609" name="Arc 32">
              <a:extLst>
                <a:ext uri="{FF2B5EF4-FFF2-40B4-BE49-F238E27FC236}">
                  <a16:creationId xmlns:a16="http://schemas.microsoft.com/office/drawing/2014/main" id="{0B460C40-0F85-3B07-8101-8BB2B29C0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1202"/>
              <a:ext cx="96" cy="142"/>
            </a:xfrm>
            <a:custGeom>
              <a:avLst/>
              <a:gdLst>
                <a:gd name="T0" fmla="*/ 56 w 21600"/>
                <a:gd name="T1" fmla="*/ 0 h 33158"/>
                <a:gd name="T2" fmla="*/ 66 w 21600"/>
                <a:gd name="T3" fmla="*/ 142 h 33158"/>
                <a:gd name="T4" fmla="*/ 0 w 21600"/>
                <a:gd name="T5" fmla="*/ 75 h 33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3158" fill="none" extrusionOk="0">
                  <a:moveTo>
                    <a:pt x="12712" y="-1"/>
                  </a:moveTo>
                  <a:cubicBezTo>
                    <a:pt x="18296" y="4064"/>
                    <a:pt x="21600" y="10555"/>
                    <a:pt x="21600" y="17463"/>
                  </a:cubicBezTo>
                  <a:cubicBezTo>
                    <a:pt x="21600" y="23401"/>
                    <a:pt x="19155" y="29078"/>
                    <a:pt x="14840" y="33158"/>
                  </a:cubicBezTo>
                </a:path>
                <a:path w="21600" h="33158" stroke="0" extrusionOk="0">
                  <a:moveTo>
                    <a:pt x="12712" y="-1"/>
                  </a:moveTo>
                  <a:cubicBezTo>
                    <a:pt x="18296" y="4064"/>
                    <a:pt x="21600" y="10555"/>
                    <a:pt x="21600" y="17463"/>
                  </a:cubicBezTo>
                  <a:cubicBezTo>
                    <a:pt x="21600" y="23401"/>
                    <a:pt x="19155" y="29078"/>
                    <a:pt x="14840" y="33158"/>
                  </a:cubicBezTo>
                  <a:lnTo>
                    <a:pt x="0" y="17463"/>
                  </a:lnTo>
                  <a:lnTo>
                    <a:pt x="12712" y="-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0" name="Line 33">
              <a:extLst>
                <a:ext uri="{FF2B5EF4-FFF2-40B4-BE49-F238E27FC236}">
                  <a16:creationId xmlns:a16="http://schemas.microsoft.com/office/drawing/2014/main" id="{D3247DAC-C2BB-0B7C-BA04-8BEA2ABCB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1152"/>
              <a:ext cx="768" cy="9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1" name="Oval 34">
              <a:extLst>
                <a:ext uri="{FF2B5EF4-FFF2-40B4-BE49-F238E27FC236}">
                  <a16:creationId xmlns:a16="http://schemas.microsoft.com/office/drawing/2014/main" id="{BDB22202-A397-FB8C-F237-6DD78607E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200"/>
              <a:ext cx="96" cy="96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4612" name="Freeform 35">
              <a:extLst>
                <a:ext uri="{FF2B5EF4-FFF2-40B4-BE49-F238E27FC236}">
                  <a16:creationId xmlns:a16="http://schemas.microsoft.com/office/drawing/2014/main" id="{A63488AB-7086-6590-5747-A4D005906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248"/>
              <a:ext cx="485" cy="5"/>
            </a:xfrm>
            <a:custGeom>
              <a:avLst/>
              <a:gdLst>
                <a:gd name="T0" fmla="*/ 485 w 485"/>
                <a:gd name="T1" fmla="*/ 5 h 5"/>
                <a:gd name="T2" fmla="*/ 0 w 485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5" h="5">
                  <a:moveTo>
                    <a:pt x="485" y="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3" name="Arc 36">
              <a:extLst>
                <a:ext uri="{FF2B5EF4-FFF2-40B4-BE49-F238E27FC236}">
                  <a16:creationId xmlns:a16="http://schemas.microsoft.com/office/drawing/2014/main" id="{3DC9DF15-4C34-8DD0-13E4-19F71C460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200"/>
              <a:ext cx="119" cy="73"/>
            </a:xfrm>
            <a:custGeom>
              <a:avLst/>
              <a:gdLst>
                <a:gd name="T0" fmla="*/ 103 w 21600"/>
                <a:gd name="T1" fmla="*/ 0 h 21259"/>
                <a:gd name="T2" fmla="*/ 105 w 21600"/>
                <a:gd name="T3" fmla="*/ 73 h 21259"/>
                <a:gd name="T4" fmla="*/ 0 w 21600"/>
                <a:gd name="T5" fmla="*/ 38 h 212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59" fill="none" extrusionOk="0">
                  <a:moveTo>
                    <a:pt x="18618" y="0"/>
                  </a:moveTo>
                  <a:cubicBezTo>
                    <a:pt x="20570" y="3319"/>
                    <a:pt x="21600" y="7099"/>
                    <a:pt x="21600" y="10950"/>
                  </a:cubicBezTo>
                  <a:cubicBezTo>
                    <a:pt x="21600" y="14550"/>
                    <a:pt x="20699" y="18094"/>
                    <a:pt x="18981" y="21259"/>
                  </a:cubicBezTo>
                </a:path>
                <a:path w="21600" h="21259" stroke="0" extrusionOk="0">
                  <a:moveTo>
                    <a:pt x="18618" y="0"/>
                  </a:moveTo>
                  <a:cubicBezTo>
                    <a:pt x="20570" y="3319"/>
                    <a:pt x="21600" y="7099"/>
                    <a:pt x="21600" y="10950"/>
                  </a:cubicBezTo>
                  <a:cubicBezTo>
                    <a:pt x="21600" y="14550"/>
                    <a:pt x="20699" y="18094"/>
                    <a:pt x="18981" y="21259"/>
                  </a:cubicBezTo>
                  <a:lnTo>
                    <a:pt x="0" y="10950"/>
                  </a:lnTo>
                  <a:lnTo>
                    <a:pt x="18618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14" name="Text Box 37">
              <a:extLst>
                <a:ext uri="{FF2B5EF4-FFF2-40B4-BE49-F238E27FC236}">
                  <a16:creationId xmlns:a16="http://schemas.microsoft.com/office/drawing/2014/main" id="{DDED8DEB-8C6B-698E-C225-17E0B776D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056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200" b="1">
                  <a:latin typeface="Symbol" panose="05050102010706020507" pitchFamily="18" charset="2"/>
                  <a:sym typeface="Symbol" panose="05050102010706020507" pitchFamily="18" charset="2"/>
                </a:rPr>
                <a:t></a:t>
              </a:r>
              <a:endParaRPr lang="it-IT" altLang="it-IT" sz="2300" b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3">
            <a:extLst>
              <a:ext uri="{FF2B5EF4-FFF2-40B4-BE49-F238E27FC236}">
                <a16:creationId xmlns:a16="http://schemas.microsoft.com/office/drawing/2014/main" id="{754424AA-7F85-3AEA-8D7E-FF057BCF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D6E89B-1FA3-4114-BAE8-38483C3341FA}" type="slidenum">
              <a:rPr lang="it-IT" altLang="it-IT" sz="1400"/>
              <a:pPr/>
              <a:t>18</a:t>
            </a:fld>
            <a:endParaRPr lang="it-IT" altLang="it-IT" sz="1400"/>
          </a:p>
        </p:txBody>
      </p:sp>
      <p:grpSp>
        <p:nvGrpSpPr>
          <p:cNvPr id="25603" name="Group 2">
            <a:extLst>
              <a:ext uri="{FF2B5EF4-FFF2-40B4-BE49-F238E27FC236}">
                <a16:creationId xmlns:a16="http://schemas.microsoft.com/office/drawing/2014/main" id="{26F50010-5B4D-8408-7B46-A3C9E6FE2FDA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9144000" cy="6324600"/>
            <a:chOff x="0" y="144"/>
            <a:chExt cx="5760" cy="3984"/>
          </a:xfrm>
        </p:grpSpPr>
        <p:sp>
          <p:nvSpPr>
            <p:cNvPr id="25604" name="Text Box 3">
              <a:extLst>
                <a:ext uri="{FF2B5EF4-FFF2-40B4-BE49-F238E27FC236}">
                  <a16:creationId xmlns:a16="http://schemas.microsoft.com/office/drawing/2014/main" id="{6F63EEE8-49F9-71A6-5EDA-7533E7B48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4"/>
              <a:ext cx="57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it-IT" sz="2800" b="1" u="sng">
                  <a:solidFill>
                    <a:srgbClr val="FF0000"/>
                  </a:solidFill>
                </a:rPr>
                <a:t>Metodo iterativo per la costruzione dell’USTN</a:t>
              </a:r>
            </a:p>
          </p:txBody>
        </p:sp>
        <p:sp>
          <p:nvSpPr>
            <p:cNvPr id="25605" name="Text Box 4">
              <a:extLst>
                <a:ext uri="{FF2B5EF4-FFF2-40B4-BE49-F238E27FC236}">
                  <a16:creationId xmlns:a16="http://schemas.microsoft.com/office/drawing/2014/main" id="{107871EB-6810-0731-5E9F-2A125B438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672"/>
              <a:ext cx="2400" cy="248"/>
            </a:xfrm>
            <a:prstGeom prst="rect">
              <a:avLst/>
            </a:prstGeom>
            <a:solidFill>
              <a:srgbClr val="86FA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Acquisizione immagine F/D</a:t>
              </a:r>
            </a:p>
          </p:txBody>
        </p:sp>
        <p:sp>
          <p:nvSpPr>
            <p:cNvPr id="25606" name="Text Box 5">
              <a:extLst>
                <a:ext uri="{FF2B5EF4-FFF2-40B4-BE49-F238E27FC236}">
                  <a16:creationId xmlns:a16="http://schemas.microsoft.com/office/drawing/2014/main" id="{6B16EB42-ECEA-85A6-DBDE-1FECCE60D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056"/>
              <a:ext cx="1488" cy="800"/>
            </a:xfrm>
            <a:prstGeom prst="rect">
              <a:avLst/>
            </a:prstGeom>
            <a:solidFill>
              <a:srgbClr val="86FA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Individuazione p.antropometrici, profilo, zone contatto</a:t>
              </a:r>
            </a:p>
          </p:txBody>
        </p:sp>
        <p:sp>
          <p:nvSpPr>
            <p:cNvPr id="25607" name="Text Box 6">
              <a:extLst>
                <a:ext uri="{FF2B5EF4-FFF2-40B4-BE49-F238E27FC236}">
                  <a16:creationId xmlns:a16="http://schemas.microsoft.com/office/drawing/2014/main" id="{E2FB1703-A0A4-89F6-846C-70996F99C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056"/>
              <a:ext cx="1488" cy="800"/>
            </a:xfrm>
            <a:prstGeom prst="rect">
              <a:avLst/>
            </a:prstGeom>
            <a:solidFill>
              <a:srgbClr val="86FA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Individuazione p.antropometrici, profilo, zone contatto </a:t>
              </a:r>
            </a:p>
          </p:txBody>
        </p:sp>
        <p:sp>
          <p:nvSpPr>
            <p:cNvPr id="25608" name="Text Box 7">
              <a:extLst>
                <a:ext uri="{FF2B5EF4-FFF2-40B4-BE49-F238E27FC236}">
                  <a16:creationId xmlns:a16="http://schemas.microsoft.com/office/drawing/2014/main" id="{4CF3BB0F-7A8C-AFBD-9F95-A600A8A8B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008"/>
              <a:ext cx="1584" cy="984"/>
            </a:xfrm>
            <a:prstGeom prst="rect">
              <a:avLst/>
            </a:prstGeom>
            <a:solidFill>
              <a:srgbClr val="86FA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Assegnazione p.antropometrici e dimensioni generalizzate al modello</a:t>
              </a:r>
            </a:p>
          </p:txBody>
        </p:sp>
        <p:sp>
          <p:nvSpPr>
            <p:cNvPr id="25609" name="Text Box 8">
              <a:extLst>
                <a:ext uri="{FF2B5EF4-FFF2-40B4-BE49-F238E27FC236}">
                  <a16:creationId xmlns:a16="http://schemas.microsoft.com/office/drawing/2014/main" id="{7386B249-1BAC-30F3-C0DA-DD3F07DF2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12"/>
              <a:ext cx="1248" cy="432"/>
            </a:xfrm>
            <a:prstGeom prst="rect">
              <a:avLst/>
            </a:prstGeom>
            <a:solidFill>
              <a:srgbClr val="86FA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Applicazione al telo virtuale</a:t>
              </a:r>
            </a:p>
          </p:txBody>
        </p:sp>
        <p:sp>
          <p:nvSpPr>
            <p:cNvPr id="25610" name="Text Box 9">
              <a:extLst>
                <a:ext uri="{FF2B5EF4-FFF2-40B4-BE49-F238E27FC236}">
                  <a16:creationId xmlns:a16="http://schemas.microsoft.com/office/drawing/2014/main" id="{CE998D8B-B2A6-F7EE-52CA-4301AE1D5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112"/>
              <a:ext cx="1248" cy="432"/>
            </a:xfrm>
            <a:prstGeom prst="rect">
              <a:avLst/>
            </a:prstGeom>
            <a:solidFill>
              <a:srgbClr val="86FA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Applicazione al telo virtuale</a:t>
              </a:r>
            </a:p>
          </p:txBody>
        </p:sp>
        <p:sp>
          <p:nvSpPr>
            <p:cNvPr id="25611" name="Text Box 10">
              <a:extLst>
                <a:ext uri="{FF2B5EF4-FFF2-40B4-BE49-F238E27FC236}">
                  <a16:creationId xmlns:a16="http://schemas.microsoft.com/office/drawing/2014/main" id="{D782985B-8235-EA51-CC77-1A5B96D66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256"/>
              <a:ext cx="1680" cy="616"/>
            </a:xfrm>
            <a:prstGeom prst="rect">
              <a:avLst/>
            </a:prstGeom>
            <a:solidFill>
              <a:srgbClr val="86FA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Modifica parametri cinematici e dimensioni modello</a:t>
              </a:r>
            </a:p>
          </p:txBody>
        </p:sp>
        <p:sp>
          <p:nvSpPr>
            <p:cNvPr id="25612" name="AutoShape 11">
              <a:extLst>
                <a:ext uri="{FF2B5EF4-FFF2-40B4-BE49-F238E27FC236}">
                  <a16:creationId xmlns:a16="http://schemas.microsoft.com/office/drawing/2014/main" id="{CB52F75D-DB40-1D09-6272-F141ECA9D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168"/>
              <a:ext cx="816" cy="432"/>
            </a:xfrm>
            <a:prstGeom prst="flowChartDecision">
              <a:avLst/>
            </a:prstGeom>
            <a:solidFill>
              <a:srgbClr val="86FAB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/>
                <a:t>Cfr.</a:t>
              </a:r>
            </a:p>
          </p:txBody>
        </p:sp>
        <p:sp>
          <p:nvSpPr>
            <p:cNvPr id="25613" name="AutoShape 12">
              <a:extLst>
                <a:ext uri="{FF2B5EF4-FFF2-40B4-BE49-F238E27FC236}">
                  <a16:creationId xmlns:a16="http://schemas.microsoft.com/office/drawing/2014/main" id="{0159EE8C-BB6D-6039-3111-BACA94F32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168"/>
              <a:ext cx="816" cy="432"/>
            </a:xfrm>
            <a:prstGeom prst="flowChartDecision">
              <a:avLst/>
            </a:prstGeom>
            <a:solidFill>
              <a:srgbClr val="86FAB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/>
                <a:t>Cfr.</a:t>
              </a:r>
            </a:p>
          </p:txBody>
        </p:sp>
        <p:sp>
          <p:nvSpPr>
            <p:cNvPr id="25614" name="Text Box 13">
              <a:extLst>
                <a:ext uri="{FF2B5EF4-FFF2-40B4-BE49-F238E27FC236}">
                  <a16:creationId xmlns:a16="http://schemas.microsoft.com/office/drawing/2014/main" id="{B73FFED5-DF19-32C2-E14F-F2C3F8400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696"/>
              <a:ext cx="1920" cy="432"/>
            </a:xfrm>
            <a:prstGeom prst="rect">
              <a:avLst/>
            </a:prstGeom>
            <a:solidFill>
              <a:srgbClr val="86FA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Dimensione e posizione finale USTN</a:t>
              </a:r>
            </a:p>
          </p:txBody>
        </p:sp>
        <p:sp>
          <p:nvSpPr>
            <p:cNvPr id="25615" name="AutoShape 14">
              <a:extLst>
                <a:ext uri="{FF2B5EF4-FFF2-40B4-BE49-F238E27FC236}">
                  <a16:creationId xmlns:a16="http://schemas.microsoft.com/office/drawing/2014/main" id="{44C6C452-0648-9F23-19AF-7C588F07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16"/>
              <a:ext cx="288" cy="240"/>
            </a:xfrm>
            <a:prstGeom prst="upArrow">
              <a:avLst>
                <a:gd name="adj1" fmla="val 43750"/>
                <a:gd name="adj2" fmla="val 40833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16" name="AutoShape 15">
              <a:extLst>
                <a:ext uri="{FF2B5EF4-FFF2-40B4-BE49-F238E27FC236}">
                  <a16:creationId xmlns:a16="http://schemas.microsoft.com/office/drawing/2014/main" id="{B0A7E968-BCC1-6853-D9FC-6F0C410D0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872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17" name="AutoShape 16">
              <a:extLst>
                <a:ext uri="{FF2B5EF4-FFF2-40B4-BE49-F238E27FC236}">
                  <a16:creationId xmlns:a16="http://schemas.microsoft.com/office/drawing/2014/main" id="{611A99C9-56ED-97ED-E3A9-6E4DC8CC5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872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18" name="AutoShape 17">
              <a:extLst>
                <a:ext uri="{FF2B5EF4-FFF2-40B4-BE49-F238E27FC236}">
                  <a16:creationId xmlns:a16="http://schemas.microsoft.com/office/drawing/2014/main" id="{250EB555-EB24-C1FE-2137-C139F447CE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1741" flipH="1">
              <a:off x="4817" y="2587"/>
              <a:ext cx="188" cy="598"/>
            </a:xfrm>
            <a:prstGeom prst="downArrow">
              <a:avLst>
                <a:gd name="adj1" fmla="val 50000"/>
                <a:gd name="adj2" fmla="val 79521"/>
              </a:avLst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19" name="AutoShape 18">
              <a:extLst>
                <a:ext uri="{FF2B5EF4-FFF2-40B4-BE49-F238E27FC236}">
                  <a16:creationId xmlns:a16="http://schemas.microsoft.com/office/drawing/2014/main" id="{464EEF8C-DA06-0B09-317E-24EB099F23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36529">
              <a:off x="716" y="2592"/>
              <a:ext cx="192" cy="672"/>
            </a:xfrm>
            <a:prstGeom prst="downArrow">
              <a:avLst>
                <a:gd name="adj1" fmla="val 50000"/>
                <a:gd name="adj2" fmla="val 87500"/>
              </a:avLst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20" name="AutoShape 19">
              <a:extLst>
                <a:ext uri="{FF2B5EF4-FFF2-40B4-BE49-F238E27FC236}">
                  <a16:creationId xmlns:a16="http://schemas.microsoft.com/office/drawing/2014/main" id="{ACEE6AF2-8A98-B306-C38B-801132A60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456"/>
              <a:ext cx="288" cy="240"/>
            </a:xfrm>
            <a:prstGeom prst="downArrow">
              <a:avLst>
                <a:gd name="adj1" fmla="val 27778"/>
                <a:gd name="adj2" fmla="val 47083"/>
              </a:avLst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21" name="AutoShape 20">
              <a:extLst>
                <a:ext uri="{FF2B5EF4-FFF2-40B4-BE49-F238E27FC236}">
                  <a16:creationId xmlns:a16="http://schemas.microsoft.com/office/drawing/2014/main" id="{8EDC2F5E-92D7-1F51-A742-57BA728BCA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02901">
              <a:off x="1213" y="526"/>
              <a:ext cx="144" cy="72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22" name="AutoShape 21">
              <a:extLst>
                <a:ext uri="{FF2B5EF4-FFF2-40B4-BE49-F238E27FC236}">
                  <a16:creationId xmlns:a16="http://schemas.microsoft.com/office/drawing/2014/main" id="{8EEA8A61-0A74-83AC-5470-53653CDDD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317953">
              <a:off x="4416" y="528"/>
              <a:ext cx="144" cy="72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23" name="AutoShape 22">
              <a:extLst>
                <a:ext uri="{FF2B5EF4-FFF2-40B4-BE49-F238E27FC236}">
                  <a16:creationId xmlns:a16="http://schemas.microsoft.com/office/drawing/2014/main" id="{D3EFD046-30F2-004C-DBCD-D455CED1DB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967957">
              <a:off x="1842" y="2917"/>
              <a:ext cx="147" cy="1058"/>
            </a:xfrm>
            <a:prstGeom prst="downArrow">
              <a:avLst>
                <a:gd name="adj1" fmla="val 52722"/>
                <a:gd name="adj2" fmla="val 276329"/>
              </a:avLst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24" name="AutoShape 23">
              <a:extLst>
                <a:ext uri="{FF2B5EF4-FFF2-40B4-BE49-F238E27FC236}">
                  <a16:creationId xmlns:a16="http://schemas.microsoft.com/office/drawing/2014/main" id="{056E1DD8-0CD3-A76A-9838-9923BFB731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873052" flipH="1">
              <a:off x="1661" y="2755"/>
              <a:ext cx="127" cy="666"/>
            </a:xfrm>
            <a:prstGeom prst="downArrow">
              <a:avLst>
                <a:gd name="adj1" fmla="val 52722"/>
                <a:gd name="adj2" fmla="val 201339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25" name="AutoShape 24">
              <a:extLst>
                <a:ext uri="{FF2B5EF4-FFF2-40B4-BE49-F238E27FC236}">
                  <a16:creationId xmlns:a16="http://schemas.microsoft.com/office/drawing/2014/main" id="{FD9C21BB-7F33-7883-8FF6-67F17698B1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78795">
              <a:off x="1582" y="1584"/>
              <a:ext cx="157" cy="1698"/>
            </a:xfrm>
            <a:prstGeom prst="downArrow">
              <a:avLst>
                <a:gd name="adj1" fmla="val 52454"/>
                <a:gd name="adj2" fmla="val 124927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26" name="AutoShape 25">
              <a:extLst>
                <a:ext uri="{FF2B5EF4-FFF2-40B4-BE49-F238E27FC236}">
                  <a16:creationId xmlns:a16="http://schemas.microsoft.com/office/drawing/2014/main" id="{C30B0C6B-5A70-3213-44DB-36B90DBB93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25177">
              <a:off x="4032" y="1536"/>
              <a:ext cx="157" cy="1776"/>
            </a:xfrm>
            <a:prstGeom prst="downArrow">
              <a:avLst>
                <a:gd name="adj1" fmla="val 52454"/>
                <a:gd name="adj2" fmla="val 130665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27" name="AutoShape 26">
              <a:extLst>
                <a:ext uri="{FF2B5EF4-FFF2-40B4-BE49-F238E27FC236}">
                  <a16:creationId xmlns:a16="http://schemas.microsoft.com/office/drawing/2014/main" id="{1CC1D714-AC5B-68A1-7019-D899BD9E4B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27778" flipH="1">
              <a:off x="3967" y="2752"/>
              <a:ext cx="129" cy="678"/>
            </a:xfrm>
            <a:prstGeom prst="downArrow">
              <a:avLst>
                <a:gd name="adj1" fmla="val 52722"/>
                <a:gd name="adj2" fmla="val 201789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28" name="AutoShape 27">
              <a:extLst>
                <a:ext uri="{FF2B5EF4-FFF2-40B4-BE49-F238E27FC236}">
                  <a16:creationId xmlns:a16="http://schemas.microsoft.com/office/drawing/2014/main" id="{DB00A55E-4C66-7872-9CBB-294E0C2902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813677">
              <a:off x="3817" y="2928"/>
              <a:ext cx="144" cy="1056"/>
            </a:xfrm>
            <a:prstGeom prst="downArrow">
              <a:avLst>
                <a:gd name="adj1" fmla="val 52722"/>
                <a:gd name="adj2" fmla="val 281552"/>
              </a:avLst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5629" name="Text Box 28">
              <a:extLst>
                <a:ext uri="{FF2B5EF4-FFF2-40B4-BE49-F238E27FC236}">
                  <a16:creationId xmlns:a16="http://schemas.microsoft.com/office/drawing/2014/main" id="{ADB837AE-BC31-791E-D5B9-A656C17D7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50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000"/>
                <a:t>Si</a:t>
              </a:r>
              <a:endParaRPr lang="it-IT" altLang="it-IT"/>
            </a:p>
          </p:txBody>
        </p:sp>
        <p:sp>
          <p:nvSpPr>
            <p:cNvPr id="25630" name="Text Box 29">
              <a:extLst>
                <a:ext uri="{FF2B5EF4-FFF2-40B4-BE49-F238E27FC236}">
                  <a16:creationId xmlns:a16="http://schemas.microsoft.com/office/drawing/2014/main" id="{C9FD1DF3-5B2D-0FDF-8D60-17016B478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83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000"/>
                <a:t>No</a:t>
              </a:r>
              <a:endParaRPr lang="it-IT" altLang="it-IT"/>
            </a:p>
          </p:txBody>
        </p:sp>
        <p:sp>
          <p:nvSpPr>
            <p:cNvPr id="25631" name="Text Box 30">
              <a:extLst>
                <a:ext uri="{FF2B5EF4-FFF2-40B4-BE49-F238E27FC236}">
                  <a16:creationId xmlns:a16="http://schemas.microsoft.com/office/drawing/2014/main" id="{AB322731-67C7-DD05-828B-38E882520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83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000"/>
                <a:t>No</a:t>
              </a:r>
              <a:endParaRPr lang="it-IT" altLang="it-IT"/>
            </a:p>
          </p:txBody>
        </p:sp>
        <p:sp>
          <p:nvSpPr>
            <p:cNvPr id="25632" name="Text Box 31">
              <a:extLst>
                <a:ext uri="{FF2B5EF4-FFF2-40B4-BE49-F238E27FC236}">
                  <a16:creationId xmlns:a16="http://schemas.microsoft.com/office/drawing/2014/main" id="{A1232181-011A-ED5E-A247-38D525105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55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000"/>
                <a:t>Si</a:t>
              </a:r>
              <a:endParaRPr lang="it-IT" altLang="it-IT"/>
            </a:p>
          </p:txBody>
        </p:sp>
        <p:sp>
          <p:nvSpPr>
            <p:cNvPr id="25633" name="Text Box 32">
              <a:extLst>
                <a:ext uri="{FF2B5EF4-FFF2-40B4-BE49-F238E27FC236}">
                  <a16:creationId xmlns:a16="http://schemas.microsoft.com/office/drawing/2014/main" id="{5CC9371B-256C-5BD5-B3FA-A48613F87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624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000" b="1">
                  <a:solidFill>
                    <a:srgbClr val="FF0000"/>
                  </a:solidFill>
                </a:rPr>
                <a:t>DORSALE</a:t>
              </a:r>
              <a:endParaRPr lang="it-IT" altLang="it-IT" sz="2000"/>
            </a:p>
          </p:txBody>
        </p:sp>
        <p:sp>
          <p:nvSpPr>
            <p:cNvPr id="25634" name="Text Box 33">
              <a:extLst>
                <a:ext uri="{FF2B5EF4-FFF2-40B4-BE49-F238E27FC236}">
                  <a16:creationId xmlns:a16="http://schemas.microsoft.com/office/drawing/2014/main" id="{42669F3F-4043-AB84-D21F-E689E6805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624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000" b="1">
                  <a:solidFill>
                    <a:srgbClr val="FF0000"/>
                  </a:solidFill>
                </a:rPr>
                <a:t>FRONTALE</a:t>
              </a:r>
              <a:endParaRPr lang="it-IT" altLang="it-IT" sz="2000"/>
            </a:p>
          </p:txBody>
        </p:sp>
        <p:sp>
          <p:nvSpPr>
            <p:cNvPr id="25635" name="AutoShape 34">
              <a:extLst>
                <a:ext uri="{FF2B5EF4-FFF2-40B4-BE49-F238E27FC236}">
                  <a16:creationId xmlns:a16="http://schemas.microsoft.com/office/drawing/2014/main" id="{8A163374-1DE0-645C-C508-892AC5C08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976"/>
              <a:ext cx="1488" cy="432"/>
            </a:xfrm>
            <a:prstGeom prst="flowChartDecision">
              <a:avLst/>
            </a:prstGeom>
            <a:solidFill>
              <a:srgbClr val="86FAB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/>
                <a:t>Cfr. F/D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>
            <a:extLst>
              <a:ext uri="{FF2B5EF4-FFF2-40B4-BE49-F238E27FC236}">
                <a16:creationId xmlns:a16="http://schemas.microsoft.com/office/drawing/2014/main" id="{6ECA42B8-5C17-68D3-6DD8-AA0813CC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68BDDA-345E-4443-B0F8-CE6DAC8CDC4D}" type="slidenum">
              <a:rPr lang="it-IT" altLang="it-IT" sz="1400"/>
              <a:pPr/>
              <a:t>19</a:t>
            </a:fld>
            <a:endParaRPr lang="it-IT" altLang="it-IT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5F5EF979-8A0D-5BAC-C49B-4C303B1E7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Un esempio di acquisizione di informazioni dalla Sindone </a:t>
            </a:r>
          </a:p>
        </p:txBody>
      </p:sp>
      <p:grpSp>
        <p:nvGrpSpPr>
          <p:cNvPr id="26628" name="Group 3">
            <a:extLst>
              <a:ext uri="{FF2B5EF4-FFF2-40B4-BE49-F238E27FC236}">
                <a16:creationId xmlns:a16="http://schemas.microsoft.com/office/drawing/2014/main" id="{5DF77DBD-7F75-F8C5-E661-454A0BD0AC4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14400"/>
            <a:ext cx="2909888" cy="5562600"/>
            <a:chOff x="144" y="576"/>
            <a:chExt cx="1833" cy="3504"/>
          </a:xfrm>
        </p:grpSpPr>
        <p:pic>
          <p:nvPicPr>
            <p:cNvPr id="26643" name="Picture 4">
              <a:extLst>
                <a:ext uri="{FF2B5EF4-FFF2-40B4-BE49-F238E27FC236}">
                  <a16:creationId xmlns:a16="http://schemas.microsoft.com/office/drawing/2014/main" id="{A1507EEC-3CFC-8279-8BE4-D0CF70D11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576"/>
              <a:ext cx="1113" cy="3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44" name="AutoShape 5">
              <a:extLst>
                <a:ext uri="{FF2B5EF4-FFF2-40B4-BE49-F238E27FC236}">
                  <a16:creationId xmlns:a16="http://schemas.microsoft.com/office/drawing/2014/main" id="{752DD56C-D2F6-8BA0-D23C-A09B9BB36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072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6645" name="AutoShape 6">
              <a:extLst>
                <a:ext uri="{FF2B5EF4-FFF2-40B4-BE49-F238E27FC236}">
                  <a16:creationId xmlns:a16="http://schemas.microsoft.com/office/drawing/2014/main" id="{E692E1EE-5104-AACA-FAE3-A32BCA089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6646" name="Line 7">
              <a:extLst>
                <a:ext uri="{FF2B5EF4-FFF2-40B4-BE49-F238E27FC236}">
                  <a16:creationId xmlns:a16="http://schemas.microsoft.com/office/drawing/2014/main" id="{28A6A12B-7CDE-3AE8-546B-76960128B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976"/>
              <a:ext cx="528" cy="144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47" name="Line 8">
              <a:extLst>
                <a:ext uri="{FF2B5EF4-FFF2-40B4-BE49-F238E27FC236}">
                  <a16:creationId xmlns:a16="http://schemas.microsoft.com/office/drawing/2014/main" id="{26867ABD-78E6-63A0-9979-A506A8448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976"/>
              <a:ext cx="720" cy="96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48" name="Line 9">
              <a:extLst>
                <a:ext uri="{FF2B5EF4-FFF2-40B4-BE49-F238E27FC236}">
                  <a16:creationId xmlns:a16="http://schemas.microsoft.com/office/drawing/2014/main" id="{9F8AB2E2-05BE-8AEE-A09A-A474F891C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296"/>
              <a:ext cx="384" cy="48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49" name="Line 10">
              <a:extLst>
                <a:ext uri="{FF2B5EF4-FFF2-40B4-BE49-F238E27FC236}">
                  <a16:creationId xmlns:a16="http://schemas.microsoft.com/office/drawing/2014/main" id="{CA74F04C-4158-BF01-85C2-696969D73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400"/>
              <a:ext cx="28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50" name="Text Box 11">
              <a:extLst>
                <a:ext uri="{FF2B5EF4-FFF2-40B4-BE49-F238E27FC236}">
                  <a16:creationId xmlns:a16="http://schemas.microsoft.com/office/drawing/2014/main" id="{7262DB80-C328-2BA2-8309-A5137AFA3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056"/>
              <a:ext cx="672" cy="4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1900" b="1"/>
                <a:t>Zone di contatto</a:t>
              </a:r>
              <a:endParaRPr lang="it-IT" altLang="it-IT"/>
            </a:p>
          </p:txBody>
        </p:sp>
        <p:sp>
          <p:nvSpPr>
            <p:cNvPr id="26651" name="Text Box 12">
              <a:extLst>
                <a:ext uri="{FF2B5EF4-FFF2-40B4-BE49-F238E27FC236}">
                  <a16:creationId xmlns:a16="http://schemas.microsoft.com/office/drawing/2014/main" id="{ABDAAB7C-5EE0-E0D7-CB81-67704BDCF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256"/>
              <a:ext cx="624" cy="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100" b="1"/>
                <a:t>Profilo </a:t>
              </a:r>
              <a:endParaRPr lang="it-IT" altLang="it-IT"/>
            </a:p>
          </p:txBody>
        </p:sp>
        <p:sp>
          <p:nvSpPr>
            <p:cNvPr id="26652" name="Text Box 13">
              <a:extLst>
                <a:ext uri="{FF2B5EF4-FFF2-40B4-BE49-F238E27FC236}">
                  <a16:creationId xmlns:a16="http://schemas.microsoft.com/office/drawing/2014/main" id="{6F0FC124-4226-23B9-C3AB-411F7B27F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/>
                <a:t>P.ti A.</a:t>
              </a:r>
              <a:endParaRPr lang="it-IT" altLang="it-IT"/>
            </a:p>
          </p:txBody>
        </p:sp>
      </p:grpSp>
      <p:sp>
        <p:nvSpPr>
          <p:cNvPr id="26629" name="Text Box 14">
            <a:extLst>
              <a:ext uri="{FF2B5EF4-FFF2-40B4-BE49-F238E27FC236}">
                <a16:creationId xmlns:a16="http://schemas.microsoft.com/office/drawing/2014/main" id="{B8781A26-78E5-B274-1004-A3D4E395D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67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/>
              <a:t>A = Intervallo L.G.</a:t>
            </a:r>
          </a:p>
        </p:txBody>
      </p:sp>
      <p:sp>
        <p:nvSpPr>
          <p:cNvPr id="26630" name="Text Box 15">
            <a:extLst>
              <a:ext uri="{FF2B5EF4-FFF2-40B4-BE49-F238E27FC236}">
                <a16:creationId xmlns:a16="http://schemas.microsoft.com/office/drawing/2014/main" id="{352A1B79-AA65-DE0E-FDDC-40CDCE1C8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19200"/>
            <a:ext cx="449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600" b="1" u="sng"/>
              <a:t>Istogramma L.G. immagine</a:t>
            </a:r>
            <a:endParaRPr lang="it-IT" altLang="it-IT" sz="2600" b="1"/>
          </a:p>
        </p:txBody>
      </p:sp>
      <p:grpSp>
        <p:nvGrpSpPr>
          <p:cNvPr id="26631" name="Group 16">
            <a:extLst>
              <a:ext uri="{FF2B5EF4-FFF2-40B4-BE49-F238E27FC236}">
                <a16:creationId xmlns:a16="http://schemas.microsoft.com/office/drawing/2014/main" id="{1CD11AA8-C5A1-76AD-DCE0-A0081A8E7B6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981200"/>
            <a:ext cx="5410200" cy="2286000"/>
            <a:chOff x="2352" y="1248"/>
            <a:chExt cx="3408" cy="1440"/>
          </a:xfrm>
        </p:grpSpPr>
        <p:grpSp>
          <p:nvGrpSpPr>
            <p:cNvPr id="26633" name="Group 17">
              <a:extLst>
                <a:ext uri="{FF2B5EF4-FFF2-40B4-BE49-F238E27FC236}">
                  <a16:creationId xmlns:a16="http://schemas.microsoft.com/office/drawing/2014/main" id="{542242FB-C882-FBA6-9CEE-3C42DCD9E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9" y="1248"/>
              <a:ext cx="1996" cy="1056"/>
              <a:chOff x="3239" y="1248"/>
              <a:chExt cx="1996" cy="1056"/>
            </a:xfrm>
          </p:grpSpPr>
          <p:sp>
            <p:nvSpPr>
              <p:cNvPr id="26639" name="Rectangle 18">
                <a:extLst>
                  <a:ext uri="{FF2B5EF4-FFF2-40B4-BE49-F238E27FC236}">
                    <a16:creationId xmlns:a16="http://schemas.microsoft.com/office/drawing/2014/main" id="{8AF7DDEC-8985-B0E7-713A-52D201E166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39" y="1248"/>
                <a:ext cx="1996" cy="10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26640" name="Freeform 19">
                <a:extLst>
                  <a:ext uri="{FF2B5EF4-FFF2-40B4-BE49-F238E27FC236}">
                    <a16:creationId xmlns:a16="http://schemas.microsoft.com/office/drawing/2014/main" id="{7F27C3BF-E9B8-1D63-9FDD-9E69551C3D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39" y="1750"/>
                <a:ext cx="1982" cy="554"/>
              </a:xfrm>
              <a:custGeom>
                <a:avLst/>
                <a:gdLst>
                  <a:gd name="T0" fmla="*/ 0 w 1668"/>
                  <a:gd name="T1" fmla="*/ 554 h 444"/>
                  <a:gd name="T2" fmla="*/ 257 w 1668"/>
                  <a:gd name="T3" fmla="*/ 464 h 444"/>
                  <a:gd name="T4" fmla="*/ 442 w 1668"/>
                  <a:gd name="T5" fmla="*/ 210 h 444"/>
                  <a:gd name="T6" fmla="*/ 599 w 1668"/>
                  <a:gd name="T7" fmla="*/ 210 h 444"/>
                  <a:gd name="T8" fmla="*/ 898 w 1668"/>
                  <a:gd name="T9" fmla="*/ 15 h 444"/>
                  <a:gd name="T10" fmla="*/ 1169 w 1668"/>
                  <a:gd name="T11" fmla="*/ 299 h 444"/>
                  <a:gd name="T12" fmla="*/ 1568 w 1668"/>
                  <a:gd name="T13" fmla="*/ 479 h 444"/>
                  <a:gd name="T14" fmla="*/ 1982 w 1668"/>
                  <a:gd name="T15" fmla="*/ 554 h 4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68" h="444">
                    <a:moveTo>
                      <a:pt x="0" y="444"/>
                    </a:moveTo>
                    <a:cubicBezTo>
                      <a:pt x="36" y="432"/>
                      <a:pt x="154" y="418"/>
                      <a:pt x="216" y="372"/>
                    </a:cubicBezTo>
                    <a:cubicBezTo>
                      <a:pt x="278" y="326"/>
                      <a:pt x="324" y="202"/>
                      <a:pt x="372" y="168"/>
                    </a:cubicBezTo>
                    <a:cubicBezTo>
                      <a:pt x="420" y="134"/>
                      <a:pt x="440" y="194"/>
                      <a:pt x="504" y="168"/>
                    </a:cubicBezTo>
                    <a:cubicBezTo>
                      <a:pt x="568" y="142"/>
                      <a:pt x="676" y="0"/>
                      <a:pt x="756" y="12"/>
                    </a:cubicBezTo>
                    <a:cubicBezTo>
                      <a:pt x="836" y="24"/>
                      <a:pt x="890" y="178"/>
                      <a:pt x="984" y="240"/>
                    </a:cubicBezTo>
                    <a:cubicBezTo>
                      <a:pt x="1078" y="302"/>
                      <a:pt x="1206" y="350"/>
                      <a:pt x="1320" y="384"/>
                    </a:cubicBezTo>
                    <a:cubicBezTo>
                      <a:pt x="1434" y="418"/>
                      <a:pt x="1596" y="432"/>
                      <a:pt x="1668" y="444"/>
                    </a:cubicBezTo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641" name="Freeform 20">
                <a:extLst>
                  <a:ext uri="{FF2B5EF4-FFF2-40B4-BE49-F238E27FC236}">
                    <a16:creationId xmlns:a16="http://schemas.microsoft.com/office/drawing/2014/main" id="{9E172EB1-6D4F-87BD-DCF6-43CFAB5EAD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85" y="1568"/>
                <a:ext cx="4" cy="736"/>
              </a:xfrm>
              <a:custGeom>
                <a:avLst/>
                <a:gdLst>
                  <a:gd name="T0" fmla="*/ 4 w 4"/>
                  <a:gd name="T1" fmla="*/ 0 h 736"/>
                  <a:gd name="T2" fmla="*/ 0 w 4"/>
                  <a:gd name="T3" fmla="*/ 736 h 7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736">
                    <a:moveTo>
                      <a:pt x="4" y="0"/>
                    </a:moveTo>
                    <a:lnTo>
                      <a:pt x="0" y="736"/>
                    </a:lnTo>
                  </a:path>
                </a:pathLst>
              </a:cu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642" name="Line 21">
                <a:extLst>
                  <a:ext uri="{FF2B5EF4-FFF2-40B4-BE49-F238E27FC236}">
                    <a16:creationId xmlns:a16="http://schemas.microsoft.com/office/drawing/2014/main" id="{19022B3E-CAFE-479C-B0CE-C39B706ACCF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126" y="1581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6634" name="Text Box 22">
              <a:extLst>
                <a:ext uri="{FF2B5EF4-FFF2-40B4-BE49-F238E27FC236}">
                  <a16:creationId xmlns:a16="http://schemas.microsoft.com/office/drawing/2014/main" id="{D99C53FA-6291-57E2-C088-0991807CC9C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84" y="230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/>
                <a:t>0</a:t>
              </a:r>
              <a:endParaRPr lang="it-IT" altLang="it-IT"/>
            </a:p>
          </p:txBody>
        </p:sp>
        <p:sp>
          <p:nvSpPr>
            <p:cNvPr id="26635" name="Text Box 23">
              <a:extLst>
                <a:ext uri="{FF2B5EF4-FFF2-40B4-BE49-F238E27FC236}">
                  <a16:creationId xmlns:a16="http://schemas.microsoft.com/office/drawing/2014/main" id="{FFD1BDB9-5FDE-2739-684C-A62B453BCE9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040" y="2301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/>
                <a:t>255 </a:t>
              </a:r>
              <a:r>
                <a:rPr lang="it-IT" altLang="it-IT" sz="1600" b="1"/>
                <a:t>L.G.</a:t>
              </a:r>
              <a:r>
                <a:rPr lang="it-IT" altLang="it-IT" b="1"/>
                <a:t> </a:t>
              </a:r>
              <a:endParaRPr lang="it-IT" altLang="it-IT"/>
            </a:p>
          </p:txBody>
        </p:sp>
        <p:sp>
          <p:nvSpPr>
            <p:cNvPr id="26636" name="Text Box 24">
              <a:extLst>
                <a:ext uri="{FF2B5EF4-FFF2-40B4-BE49-F238E27FC236}">
                  <a16:creationId xmlns:a16="http://schemas.microsoft.com/office/drawing/2014/main" id="{5C3870C8-29FB-EB5D-7717-B551CE6E339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52" y="1248"/>
              <a:ext cx="16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/>
                <a:t>n° pixel</a:t>
              </a:r>
            </a:p>
          </p:txBody>
        </p:sp>
        <p:sp>
          <p:nvSpPr>
            <p:cNvPr id="26637" name="AutoShape 25">
              <a:extLst>
                <a:ext uri="{FF2B5EF4-FFF2-40B4-BE49-F238E27FC236}">
                  <a16:creationId xmlns:a16="http://schemas.microsoft.com/office/drawing/2014/main" id="{31A2814D-A27F-94A2-3970-64982E303877}"/>
                </a:ext>
              </a:extLst>
            </p:cNvPr>
            <p:cNvSpPr>
              <a:spLocks/>
            </p:cNvSpPr>
            <p:nvPr/>
          </p:nvSpPr>
          <p:spPr bwMode="auto">
            <a:xfrm rot="-5447743">
              <a:off x="4006" y="2326"/>
              <a:ext cx="98" cy="145"/>
            </a:xfrm>
            <a:prstGeom prst="leftBrace">
              <a:avLst>
                <a:gd name="adj1" fmla="val 12330"/>
                <a:gd name="adj2" fmla="val 5377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6638" name="Text Box 26">
              <a:extLst>
                <a:ext uri="{FF2B5EF4-FFF2-40B4-BE49-F238E27FC236}">
                  <a16:creationId xmlns:a16="http://schemas.microsoft.com/office/drawing/2014/main" id="{64F5E960-119E-0ADE-0C83-7CE8051C267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36" y="2400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/>
                <a:t>A</a:t>
              </a:r>
              <a:endParaRPr lang="it-IT" altLang="it-IT"/>
            </a:p>
          </p:txBody>
        </p:sp>
      </p:grpSp>
      <p:sp>
        <p:nvSpPr>
          <p:cNvPr id="26632" name="Text Box 27">
            <a:extLst>
              <a:ext uri="{FF2B5EF4-FFF2-40B4-BE49-F238E27FC236}">
                <a16:creationId xmlns:a16="http://schemas.microsoft.com/office/drawing/2014/main" id="{5E082BF6-64A7-41EC-AE85-ABECAA3CA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105400"/>
            <a:ext cx="502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 u="sng"/>
              <a:t>Analisi immagine</a:t>
            </a:r>
            <a:r>
              <a:rPr lang="it-IT" altLang="it-IT" b="1"/>
              <a:t>: discretizzatione in più intervalli di L.G.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3">
            <a:extLst>
              <a:ext uri="{FF2B5EF4-FFF2-40B4-BE49-F238E27FC236}">
                <a16:creationId xmlns:a16="http://schemas.microsoft.com/office/drawing/2014/main" id="{90FCAD76-8066-506B-22DF-E6C7025C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7B970B-CB1C-4503-B4DF-84EFAB455BE7}" type="slidenum">
              <a:rPr lang="it-IT" altLang="it-IT" sz="1400"/>
              <a:pPr/>
              <a:t>2</a:t>
            </a:fld>
            <a:endParaRPr lang="it-IT" altLang="it-IT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33616129-04C4-E3D0-EBDE-FBC6D0C60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78486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Scopo:</a:t>
            </a:r>
            <a:endParaRPr lang="it-IT" altLang="it-IT" sz="2800" b="1"/>
          </a:p>
          <a:p>
            <a:pPr>
              <a:spcBef>
                <a:spcPct val="50000"/>
              </a:spcBef>
            </a:pPr>
            <a:r>
              <a:rPr lang="it-IT" altLang="it-IT" b="1"/>
              <a:t>Confronto dei risultati dell’analisi dimensionale dell’Uomo della Sindone (US) e dell’uomo di Durer, con gli indici antropometrici.</a:t>
            </a:r>
            <a:endParaRPr lang="it-IT" altLang="it-IT" b="1">
              <a:solidFill>
                <a:srgbClr val="3333FF"/>
              </a:solidFill>
            </a:endParaRP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B646CCB3-282F-78F2-2C84-FBD9C5964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3058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Metodo:</a:t>
            </a:r>
            <a:endParaRPr lang="it-IT" altLang="it-IT" sz="2800" b="1" u="sng"/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/>
              <a:t>   </a:t>
            </a:r>
            <a:r>
              <a:rPr lang="it-IT" altLang="it-IT" b="1"/>
              <a:t>Ricerca antropometrica (carente)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altLang="it-IT" b="1"/>
              <a:t>     e integrazione sperimentale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   Ricostruzione impronta frontale e dorsale ed esecuzione di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altLang="it-IT" b="1"/>
              <a:t>     misure dimensionali in scala con sistemi di visone;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   Determinazione degli indici antropometrici dell’US;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   Confronto dei risultati ottenuti con diverse tecniche</a:t>
            </a:r>
            <a:r>
              <a:rPr lang="it-IT" altLang="it-IT"/>
              <a:t>.</a:t>
            </a: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DAC28083-4D2E-74DA-9705-8B2E90F7F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0"/>
            <a:ext cx="7848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endParaRPr lang="it-IT" altLang="it-IT" b="1"/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AC3A9CFB-2A62-938F-DEAF-7E42602C4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7848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endParaRPr lang="it-IT" altLang="it-IT" sz="2800" b="1" u="sng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it-IT" altLang="it-IT" b="1"/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0AC043AB-9072-8403-B6DB-684F8FB4D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029200"/>
            <a:ext cx="78486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Risultato principale:</a:t>
            </a:r>
          </a:p>
          <a:p>
            <a:pPr>
              <a:spcBef>
                <a:spcPct val="50000"/>
              </a:spcBef>
            </a:pPr>
            <a:r>
              <a:rPr lang="it-IT" altLang="it-IT" b="1"/>
              <a:t>L’US presenta indici antropometrici realistici                       con caratteristiche tipiche della razza mediterranea.</a:t>
            </a:r>
          </a:p>
        </p:txBody>
      </p:sp>
      <p:pic>
        <p:nvPicPr>
          <p:cNvPr id="8200" name="Picture 7" descr="3-DFACE">
            <a:extLst>
              <a:ext uri="{FF2B5EF4-FFF2-40B4-BE49-F238E27FC236}">
                <a16:creationId xmlns:a16="http://schemas.microsoft.com/office/drawing/2014/main" id="{3FBBBAD1-F3FD-4635-3538-6216A836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17526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3">
            <a:extLst>
              <a:ext uri="{FF2B5EF4-FFF2-40B4-BE49-F238E27FC236}">
                <a16:creationId xmlns:a16="http://schemas.microsoft.com/office/drawing/2014/main" id="{8A0C63BA-80FC-93F4-9FDB-AF27CC1B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FEA457-EDE8-4456-B9D3-AC45FCBBD108}" type="slidenum">
              <a:rPr lang="it-IT" altLang="it-IT" sz="1400"/>
              <a:pPr/>
              <a:t>20</a:t>
            </a:fld>
            <a:endParaRPr lang="it-IT" altLang="it-IT" sz="1400"/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BA6C5E6C-332D-DCBA-2807-DEEF7251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/>
              <a:t> </a:t>
            </a:r>
            <a:r>
              <a:rPr lang="it-IT" altLang="it-IT" sz="2800" b="1">
                <a:solidFill>
                  <a:srgbClr val="FF0000"/>
                </a:solidFill>
              </a:rPr>
              <a:t>Riferimenti antropometrici sull’USTN  </a:t>
            </a:r>
            <a:endParaRPr lang="it-IT" altLang="it-IT"/>
          </a:p>
        </p:txBody>
      </p:sp>
      <p:grpSp>
        <p:nvGrpSpPr>
          <p:cNvPr id="27652" name="Group 3">
            <a:extLst>
              <a:ext uri="{FF2B5EF4-FFF2-40B4-BE49-F238E27FC236}">
                <a16:creationId xmlns:a16="http://schemas.microsoft.com/office/drawing/2014/main" id="{59D66EFD-AFA3-C880-E1ED-8FA91018BDAD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838200"/>
            <a:ext cx="2533650" cy="5334000"/>
            <a:chOff x="528" y="528"/>
            <a:chExt cx="1596" cy="3360"/>
          </a:xfrm>
        </p:grpSpPr>
        <p:pic>
          <p:nvPicPr>
            <p:cNvPr id="27665" name="Picture 4">
              <a:extLst>
                <a:ext uri="{FF2B5EF4-FFF2-40B4-BE49-F238E27FC236}">
                  <a16:creationId xmlns:a16="http://schemas.microsoft.com/office/drawing/2014/main" id="{08037A8B-FA3D-4AC7-905D-341E6033E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576"/>
              <a:ext cx="878" cy="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66" name="AutoShape 5">
              <a:extLst>
                <a:ext uri="{FF2B5EF4-FFF2-40B4-BE49-F238E27FC236}">
                  <a16:creationId xmlns:a16="http://schemas.microsoft.com/office/drawing/2014/main" id="{81072A03-1FB2-83AA-0A22-7A3C11C88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528"/>
              <a:ext cx="192" cy="192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38100">
              <a:solidFill>
                <a:srgbClr val="1E0EE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it-IT" altLang="it-IT">
                <a:solidFill>
                  <a:srgbClr val="E2163D"/>
                </a:solidFill>
              </a:endParaRPr>
            </a:p>
          </p:txBody>
        </p:sp>
        <p:sp>
          <p:nvSpPr>
            <p:cNvPr id="27667" name="AutoShape 6">
              <a:extLst>
                <a:ext uri="{FF2B5EF4-FFF2-40B4-BE49-F238E27FC236}">
                  <a16:creationId xmlns:a16="http://schemas.microsoft.com/office/drawing/2014/main" id="{7400B698-0037-9665-AF5E-E594D4BEA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00"/>
              <a:ext cx="192" cy="192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38100">
              <a:solidFill>
                <a:srgbClr val="E216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it-IT" altLang="it-IT">
                <a:solidFill>
                  <a:srgbClr val="E2163D"/>
                </a:solidFill>
              </a:endParaRPr>
            </a:p>
          </p:txBody>
        </p:sp>
        <p:sp>
          <p:nvSpPr>
            <p:cNvPr id="27668" name="AutoShape 7">
              <a:extLst>
                <a:ext uri="{FF2B5EF4-FFF2-40B4-BE49-F238E27FC236}">
                  <a16:creationId xmlns:a16="http://schemas.microsoft.com/office/drawing/2014/main" id="{594B1A71-2EBB-7591-76E6-3CE052E57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648"/>
              <a:ext cx="240" cy="240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38100">
              <a:solidFill>
                <a:srgbClr val="1E0EE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it-IT" altLang="it-IT">
                <a:solidFill>
                  <a:srgbClr val="E2163D"/>
                </a:solidFill>
              </a:endParaRPr>
            </a:p>
          </p:txBody>
        </p:sp>
        <p:sp>
          <p:nvSpPr>
            <p:cNvPr id="27669" name="AutoShape 8">
              <a:extLst>
                <a:ext uri="{FF2B5EF4-FFF2-40B4-BE49-F238E27FC236}">
                  <a16:creationId xmlns:a16="http://schemas.microsoft.com/office/drawing/2014/main" id="{B84C3B10-5CC7-9F8B-4B1D-25FD5AEAA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672"/>
              <a:ext cx="192" cy="192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38100">
              <a:solidFill>
                <a:srgbClr val="E216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it-IT" altLang="it-IT">
                <a:solidFill>
                  <a:srgbClr val="E2163D"/>
                </a:solidFill>
              </a:endParaRPr>
            </a:p>
          </p:txBody>
        </p:sp>
        <p:sp>
          <p:nvSpPr>
            <p:cNvPr id="27670" name="Freeform 9">
              <a:extLst>
                <a:ext uri="{FF2B5EF4-FFF2-40B4-BE49-F238E27FC236}">
                  <a16:creationId xmlns:a16="http://schemas.microsoft.com/office/drawing/2014/main" id="{10DEA891-942F-8155-4B49-E9DB2564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3768"/>
              <a:ext cx="1138" cy="1"/>
            </a:xfrm>
            <a:custGeom>
              <a:avLst/>
              <a:gdLst>
                <a:gd name="T0" fmla="*/ 0 w 1138"/>
                <a:gd name="T1" fmla="*/ 0 h 1"/>
                <a:gd name="T2" fmla="*/ 1138 w 113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38" h="1">
                  <a:moveTo>
                    <a:pt x="0" y="0"/>
                  </a:moveTo>
                  <a:lnTo>
                    <a:pt x="113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71" name="Freeform 10">
              <a:extLst>
                <a:ext uri="{FF2B5EF4-FFF2-40B4-BE49-F238E27FC236}">
                  <a16:creationId xmlns:a16="http://schemas.microsoft.com/office/drawing/2014/main" id="{C62839DF-BF0E-6BF1-28A7-5B5017D3A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3696"/>
              <a:ext cx="1040" cy="5"/>
            </a:xfrm>
            <a:custGeom>
              <a:avLst/>
              <a:gdLst>
                <a:gd name="T0" fmla="*/ 0 w 1040"/>
                <a:gd name="T1" fmla="*/ 0 h 5"/>
                <a:gd name="T2" fmla="*/ 1040 w 1040"/>
                <a:gd name="T3" fmla="*/ 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40" h="5">
                  <a:moveTo>
                    <a:pt x="0" y="0"/>
                  </a:moveTo>
                  <a:lnTo>
                    <a:pt x="1040" y="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72" name="Freeform 11">
              <a:extLst>
                <a:ext uri="{FF2B5EF4-FFF2-40B4-BE49-F238E27FC236}">
                  <a16:creationId xmlns:a16="http://schemas.microsoft.com/office/drawing/2014/main" id="{E73EB194-4E1E-59A2-0A66-66B425D3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768"/>
              <a:ext cx="972" cy="1"/>
            </a:xfrm>
            <a:custGeom>
              <a:avLst/>
              <a:gdLst>
                <a:gd name="T0" fmla="*/ 0 w 972"/>
                <a:gd name="T1" fmla="*/ 0 h 1"/>
                <a:gd name="T2" fmla="*/ 972 w 97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72" h="1">
                  <a:moveTo>
                    <a:pt x="0" y="0"/>
                  </a:moveTo>
                  <a:lnTo>
                    <a:pt x="97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73" name="Freeform 12">
              <a:extLst>
                <a:ext uri="{FF2B5EF4-FFF2-40B4-BE49-F238E27FC236}">
                  <a16:creationId xmlns:a16="http://schemas.microsoft.com/office/drawing/2014/main" id="{EA7AA7F0-EB3F-BFE0-1EB0-22D0B09C7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619"/>
              <a:ext cx="1015" cy="5"/>
            </a:xfrm>
            <a:custGeom>
              <a:avLst/>
              <a:gdLst>
                <a:gd name="T0" fmla="*/ 0 w 1015"/>
                <a:gd name="T1" fmla="*/ 0 h 5"/>
                <a:gd name="T2" fmla="*/ 1015 w 1015"/>
                <a:gd name="T3" fmla="*/ 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15" h="5">
                  <a:moveTo>
                    <a:pt x="0" y="0"/>
                  </a:moveTo>
                  <a:lnTo>
                    <a:pt x="1015" y="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74" name="Freeform 13">
              <a:extLst>
                <a:ext uri="{FF2B5EF4-FFF2-40B4-BE49-F238E27FC236}">
                  <a16:creationId xmlns:a16="http://schemas.microsoft.com/office/drawing/2014/main" id="{66E0FBAD-C1D4-49CF-FEB8-8B7963EBA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612"/>
              <a:ext cx="1" cy="3180"/>
            </a:xfrm>
            <a:custGeom>
              <a:avLst/>
              <a:gdLst>
                <a:gd name="T0" fmla="*/ 0 w 1"/>
                <a:gd name="T1" fmla="*/ 3180 h 3180"/>
                <a:gd name="T2" fmla="*/ 0 w 1"/>
                <a:gd name="T3" fmla="*/ 0 h 31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180">
                  <a:moveTo>
                    <a:pt x="0" y="318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75" name="Freeform 14">
              <a:extLst>
                <a:ext uri="{FF2B5EF4-FFF2-40B4-BE49-F238E27FC236}">
                  <a16:creationId xmlns:a16="http://schemas.microsoft.com/office/drawing/2014/main" id="{1C17960D-56EE-E2B9-D893-E36789A1E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756"/>
              <a:ext cx="5" cy="2956"/>
            </a:xfrm>
            <a:custGeom>
              <a:avLst/>
              <a:gdLst>
                <a:gd name="T0" fmla="*/ 5 w 5"/>
                <a:gd name="T1" fmla="*/ 0 h 2956"/>
                <a:gd name="T2" fmla="*/ 0 w 5"/>
                <a:gd name="T3" fmla="*/ 2956 h 29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956">
                  <a:moveTo>
                    <a:pt x="5" y="0"/>
                  </a:moveTo>
                  <a:lnTo>
                    <a:pt x="0" y="295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76" name="Text Box 15">
              <a:extLst>
                <a:ext uri="{FF2B5EF4-FFF2-40B4-BE49-F238E27FC236}">
                  <a16:creationId xmlns:a16="http://schemas.microsoft.com/office/drawing/2014/main" id="{64D16E5E-6976-7767-AC2E-2007FDFF0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16" y="180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M</a:t>
              </a:r>
            </a:p>
          </p:txBody>
        </p:sp>
        <p:sp>
          <p:nvSpPr>
            <p:cNvPr id="27677" name="Text Box 16">
              <a:extLst>
                <a:ext uri="{FF2B5EF4-FFF2-40B4-BE49-F238E27FC236}">
                  <a16:creationId xmlns:a16="http://schemas.microsoft.com/office/drawing/2014/main" id="{AB622073-C02D-35AD-F7C2-D81BCE8BD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52" y="208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m</a:t>
              </a:r>
            </a:p>
          </p:txBody>
        </p:sp>
      </p:grpSp>
      <p:graphicFrame>
        <p:nvGraphicFramePr>
          <p:cNvPr id="27653" name="Object 17">
            <a:extLst>
              <a:ext uri="{FF2B5EF4-FFF2-40B4-BE49-F238E27FC236}">
                <a16:creationId xmlns:a16="http://schemas.microsoft.com/office/drawing/2014/main" id="{CA135D0A-6030-00BC-A683-24D7B67BFD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914400"/>
          <a:ext cx="3276600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168400" imgH="1104900" progId="Equation.3">
                  <p:embed/>
                </p:oleObj>
              </mc:Choice>
              <mc:Fallback>
                <p:oleObj name="Equazione" r:id="rId3" imgW="1168400" imgH="1104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3276600" cy="262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4" name="Group 18">
            <a:extLst>
              <a:ext uri="{FF2B5EF4-FFF2-40B4-BE49-F238E27FC236}">
                <a16:creationId xmlns:a16="http://schemas.microsoft.com/office/drawing/2014/main" id="{CA0E06A0-8421-7BC8-28D2-E44E16A09FA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657600"/>
            <a:ext cx="5181600" cy="2743200"/>
            <a:chOff x="2352" y="2304"/>
            <a:chExt cx="3264" cy="1728"/>
          </a:xfrm>
        </p:grpSpPr>
        <p:sp>
          <p:nvSpPr>
            <p:cNvPr id="27661" name="AutoShape 19">
              <a:extLst>
                <a:ext uri="{FF2B5EF4-FFF2-40B4-BE49-F238E27FC236}">
                  <a16:creationId xmlns:a16="http://schemas.microsoft.com/office/drawing/2014/main" id="{C5C3292D-33AD-DC86-8017-964D1E2E1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600"/>
              <a:ext cx="192" cy="192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38100">
              <a:solidFill>
                <a:srgbClr val="E216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it-IT" altLang="it-IT">
                <a:solidFill>
                  <a:srgbClr val="E2163D"/>
                </a:solidFill>
              </a:endParaRPr>
            </a:p>
          </p:txBody>
        </p:sp>
        <p:sp>
          <p:nvSpPr>
            <p:cNvPr id="27662" name="AutoShape 20">
              <a:extLst>
                <a:ext uri="{FF2B5EF4-FFF2-40B4-BE49-F238E27FC236}">
                  <a16:creationId xmlns:a16="http://schemas.microsoft.com/office/drawing/2014/main" id="{5D193E50-29F3-C78F-107B-51C0547CB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840"/>
              <a:ext cx="192" cy="192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38100">
              <a:solidFill>
                <a:srgbClr val="1E0EE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it-IT" altLang="it-IT">
                <a:solidFill>
                  <a:srgbClr val="E2163D"/>
                </a:solidFill>
              </a:endParaRPr>
            </a:p>
          </p:txBody>
        </p:sp>
        <p:sp>
          <p:nvSpPr>
            <p:cNvPr id="27663" name="Text Box 21">
              <a:extLst>
                <a:ext uri="{FF2B5EF4-FFF2-40B4-BE49-F238E27FC236}">
                  <a16:creationId xmlns:a16="http://schemas.microsoft.com/office/drawing/2014/main" id="{D60DDB7D-F10A-4E89-8387-39D18D663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52"/>
              <a:ext cx="220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000" b="1"/>
                <a:t>Riferimento antropometrico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it-IT" altLang="it-IT" sz="2000" b="1"/>
                <a:t>Riferimento del software</a:t>
              </a:r>
            </a:p>
          </p:txBody>
        </p:sp>
        <p:sp>
          <p:nvSpPr>
            <p:cNvPr id="27664" name="Text Box 22">
              <a:extLst>
                <a:ext uri="{FF2B5EF4-FFF2-40B4-BE49-F238E27FC236}">
                  <a16:creationId xmlns:a16="http://schemas.microsoft.com/office/drawing/2014/main" id="{A651FB6E-1061-2813-E27D-D49DF86D7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304"/>
              <a:ext cx="3264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 i="1"/>
                <a:t>m </a:t>
              </a:r>
              <a:r>
                <a:rPr lang="it-IT" altLang="it-IT" b="1"/>
                <a:t>: misura convenzionale al software</a:t>
              </a:r>
            </a:p>
            <a:p>
              <a:pPr>
                <a:spcBef>
                  <a:spcPct val="50000"/>
                </a:spcBef>
              </a:pPr>
              <a:r>
                <a:rPr lang="it-IT" altLang="it-IT" b="1" i="1"/>
                <a:t>n </a:t>
              </a:r>
              <a:r>
                <a:rPr lang="it-IT" altLang="it-IT" b="1"/>
                <a:t>: effetto sistematico in % su m</a:t>
              </a:r>
            </a:p>
            <a:p>
              <a:pPr>
                <a:spcBef>
                  <a:spcPct val="50000"/>
                </a:spcBef>
              </a:pPr>
              <a:r>
                <a:rPr lang="it-IT" altLang="it-IT" b="1" i="1"/>
                <a:t>M </a:t>
              </a:r>
              <a:r>
                <a:rPr lang="it-IT" altLang="it-IT" b="1"/>
                <a:t>: misura effettiva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it-IT" altLang="it-IT" b="1"/>
                <a:t> (</a:t>
              </a:r>
              <a:r>
                <a:rPr lang="it-IT" altLang="it-IT" sz="2000" b="1"/>
                <a:t>conforme alle convenzioni antropometriche)</a:t>
              </a:r>
              <a:endParaRPr lang="it-IT" altLang="it-IT" b="1"/>
            </a:p>
          </p:txBody>
        </p:sp>
      </p:grpSp>
      <p:grpSp>
        <p:nvGrpSpPr>
          <p:cNvPr id="27655" name="Group 23">
            <a:extLst>
              <a:ext uri="{FF2B5EF4-FFF2-40B4-BE49-F238E27FC236}">
                <a16:creationId xmlns:a16="http://schemas.microsoft.com/office/drawing/2014/main" id="{371EC93A-D92A-8436-2DFB-06FFFF7C4DA9}"/>
              </a:ext>
            </a:extLst>
          </p:cNvPr>
          <p:cNvGrpSpPr>
            <a:grpSpLocks/>
          </p:cNvGrpSpPr>
          <p:nvPr/>
        </p:nvGrpSpPr>
        <p:grpSpPr bwMode="auto">
          <a:xfrm>
            <a:off x="0" y="1308100"/>
            <a:ext cx="3276600" cy="5245100"/>
            <a:chOff x="0" y="824"/>
            <a:chExt cx="2064" cy="3304"/>
          </a:xfrm>
        </p:grpSpPr>
        <p:sp>
          <p:nvSpPr>
            <p:cNvPr id="27656" name="Text Box 24">
              <a:extLst>
                <a:ext uri="{FF2B5EF4-FFF2-40B4-BE49-F238E27FC236}">
                  <a16:creationId xmlns:a16="http://schemas.microsoft.com/office/drawing/2014/main" id="{53B34C5F-FECF-224A-63C2-994B87AFF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84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TIBIA </a:t>
              </a:r>
            </a:p>
          </p:txBody>
        </p:sp>
        <p:sp>
          <p:nvSpPr>
            <p:cNvPr id="27657" name="Line 25">
              <a:extLst>
                <a:ext uri="{FF2B5EF4-FFF2-40B4-BE49-F238E27FC236}">
                  <a16:creationId xmlns:a16="http://schemas.microsoft.com/office/drawing/2014/main" id="{6D707381-87CB-72EC-8DAF-60622036F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4" y="3360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58" name="Text Box 26">
              <a:extLst>
                <a:ext uri="{FF2B5EF4-FFF2-40B4-BE49-F238E27FC236}">
                  <a16:creationId xmlns:a16="http://schemas.microsoft.com/office/drawing/2014/main" id="{02BCB474-20B4-27A4-C7BA-DF351999A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264"/>
              <a:ext cx="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1600"/>
                <a:t>SPYRION</a:t>
              </a:r>
            </a:p>
          </p:txBody>
        </p:sp>
        <p:sp>
          <p:nvSpPr>
            <p:cNvPr id="27659" name="Text Box 27">
              <a:extLst>
                <a:ext uri="{FF2B5EF4-FFF2-40B4-BE49-F238E27FC236}">
                  <a16:creationId xmlns:a16="http://schemas.microsoft.com/office/drawing/2014/main" id="{9CCDF7D1-FB7C-0F35-E9BE-2C8642838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824"/>
              <a:ext cx="720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it-IT" sz="1600"/>
                <a:t>P.to TIBIALE INTERNO</a:t>
              </a:r>
            </a:p>
          </p:txBody>
        </p:sp>
        <p:sp>
          <p:nvSpPr>
            <p:cNvPr id="27660" name="Line 28">
              <a:extLst>
                <a:ext uri="{FF2B5EF4-FFF2-40B4-BE49-F238E27FC236}">
                  <a16:creationId xmlns:a16="http://schemas.microsoft.com/office/drawing/2014/main" id="{10975900-21C6-70D7-3FC8-3021D8BC0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864"/>
              <a:ext cx="288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3">
            <a:extLst>
              <a:ext uri="{FF2B5EF4-FFF2-40B4-BE49-F238E27FC236}">
                <a16:creationId xmlns:a16="http://schemas.microsoft.com/office/drawing/2014/main" id="{1F74403D-4222-85F7-6FAE-2BEFDDD1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0D3F4B-E72E-445E-8CCD-3A7FC61D5428}" type="slidenum">
              <a:rPr lang="it-IT" altLang="it-IT" sz="1400"/>
              <a:pPr/>
              <a:t>21</a:t>
            </a:fld>
            <a:endParaRPr lang="it-IT" altLang="it-IT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7E4DC70E-C582-2DE9-A6F0-4044A1D0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Cinematismo arti superiori per ricostruire la Sindone</a:t>
            </a:r>
            <a:endParaRPr lang="it-IT" altLang="it-IT" sz="2800" b="1"/>
          </a:p>
        </p:txBody>
      </p:sp>
      <p:graphicFrame>
        <p:nvGraphicFramePr>
          <p:cNvPr id="28676" name="Object 3">
            <a:extLst>
              <a:ext uri="{FF2B5EF4-FFF2-40B4-BE49-F238E27FC236}">
                <a16:creationId xmlns:a16="http://schemas.microsoft.com/office/drawing/2014/main" id="{892E4ADB-83BB-708D-0476-A1D2EA3B08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990600"/>
          <a:ext cx="1550988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639252" imgH="5870808" progId="Photoshop.Image.4">
                  <p:embed/>
                </p:oleObj>
              </mc:Choice>
              <mc:Fallback>
                <p:oleObj name="Image" r:id="rId2" imgW="1639252" imgH="5870808" progId="Photoshop.Image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8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1550988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Freeform 4">
            <a:extLst>
              <a:ext uri="{FF2B5EF4-FFF2-40B4-BE49-F238E27FC236}">
                <a16:creationId xmlns:a16="http://schemas.microsoft.com/office/drawing/2014/main" id="{8F032F54-9AD0-408B-B79F-958D6A7BD027}"/>
              </a:ext>
            </a:extLst>
          </p:cNvPr>
          <p:cNvSpPr>
            <a:spLocks/>
          </p:cNvSpPr>
          <p:nvPr/>
        </p:nvSpPr>
        <p:spPr bwMode="auto">
          <a:xfrm>
            <a:off x="1898650" y="1974850"/>
            <a:ext cx="7938" cy="844550"/>
          </a:xfrm>
          <a:custGeom>
            <a:avLst/>
            <a:gdLst>
              <a:gd name="T0" fmla="*/ 0 w 5"/>
              <a:gd name="T1" fmla="*/ 0 h 532"/>
              <a:gd name="T2" fmla="*/ 7938 w 5"/>
              <a:gd name="T3" fmla="*/ 844550 h 5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532">
                <a:moveTo>
                  <a:pt x="0" y="0"/>
                </a:moveTo>
                <a:lnTo>
                  <a:pt x="5" y="532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78" name="Freeform 5">
            <a:extLst>
              <a:ext uri="{FF2B5EF4-FFF2-40B4-BE49-F238E27FC236}">
                <a16:creationId xmlns:a16="http://schemas.microsoft.com/office/drawing/2014/main" id="{9988DDD6-6FEE-D2D2-84F4-F469850856E7}"/>
              </a:ext>
            </a:extLst>
          </p:cNvPr>
          <p:cNvSpPr>
            <a:spLocks/>
          </p:cNvSpPr>
          <p:nvPr/>
        </p:nvSpPr>
        <p:spPr bwMode="auto">
          <a:xfrm>
            <a:off x="1476375" y="2819400"/>
            <a:ext cx="428625" cy="533400"/>
          </a:xfrm>
          <a:custGeom>
            <a:avLst/>
            <a:gdLst>
              <a:gd name="T0" fmla="*/ 428625 w 270"/>
              <a:gd name="T1" fmla="*/ 0 h 336"/>
              <a:gd name="T2" fmla="*/ 0 w 270"/>
              <a:gd name="T3" fmla="*/ 533400 h 3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0" h="336">
                <a:moveTo>
                  <a:pt x="270" y="0"/>
                </a:moveTo>
                <a:lnTo>
                  <a:pt x="0" y="336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79" name="Freeform 6">
            <a:extLst>
              <a:ext uri="{FF2B5EF4-FFF2-40B4-BE49-F238E27FC236}">
                <a16:creationId xmlns:a16="http://schemas.microsoft.com/office/drawing/2014/main" id="{ECA69E78-9FF2-8EE9-904C-53B5F27B6ED3}"/>
              </a:ext>
            </a:extLst>
          </p:cNvPr>
          <p:cNvSpPr>
            <a:spLocks/>
          </p:cNvSpPr>
          <p:nvPr/>
        </p:nvSpPr>
        <p:spPr bwMode="auto">
          <a:xfrm>
            <a:off x="1536700" y="1765300"/>
            <a:ext cx="368300" cy="215900"/>
          </a:xfrm>
          <a:custGeom>
            <a:avLst/>
            <a:gdLst>
              <a:gd name="T0" fmla="*/ 0 w 232"/>
              <a:gd name="T1" fmla="*/ 0 h 136"/>
              <a:gd name="T2" fmla="*/ 368300 w 232"/>
              <a:gd name="T3" fmla="*/ 215900 h 1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2" h="136">
                <a:moveTo>
                  <a:pt x="0" y="0"/>
                </a:moveTo>
                <a:lnTo>
                  <a:pt x="232" y="136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0" name="Rectangle 7">
            <a:extLst>
              <a:ext uri="{FF2B5EF4-FFF2-40B4-BE49-F238E27FC236}">
                <a16:creationId xmlns:a16="http://schemas.microsoft.com/office/drawing/2014/main" id="{4CA29FB6-35B2-0C4E-8029-0F73009B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764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000" b="1">
                <a:solidFill>
                  <a:srgbClr val="FF0000"/>
                </a:solidFill>
              </a:rPr>
              <a:t>A</a:t>
            </a:r>
            <a:endParaRPr lang="it-IT" altLang="it-IT" b="1"/>
          </a:p>
        </p:txBody>
      </p:sp>
      <p:sp>
        <p:nvSpPr>
          <p:cNvPr id="28681" name="Rectangle 8">
            <a:extLst>
              <a:ext uri="{FF2B5EF4-FFF2-40B4-BE49-F238E27FC236}">
                <a16:creationId xmlns:a16="http://schemas.microsoft.com/office/drawing/2014/main" id="{19AAC357-C3A6-E4B7-16F3-6C9791D9E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447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000" b="1">
                <a:solidFill>
                  <a:srgbClr val="FF0000"/>
                </a:solidFill>
              </a:rPr>
              <a:t>D</a:t>
            </a:r>
            <a:endParaRPr lang="it-IT" altLang="it-IT" b="1"/>
          </a:p>
        </p:txBody>
      </p:sp>
      <p:sp>
        <p:nvSpPr>
          <p:cNvPr id="28682" name="Rectangle 9">
            <a:extLst>
              <a:ext uri="{FF2B5EF4-FFF2-40B4-BE49-F238E27FC236}">
                <a16:creationId xmlns:a16="http://schemas.microsoft.com/office/drawing/2014/main" id="{3FB728C5-BED1-603F-A19F-B3001DB65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24200"/>
            <a:ext cx="38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000" b="1">
                <a:solidFill>
                  <a:srgbClr val="FF0000"/>
                </a:solidFill>
              </a:rPr>
              <a:t>C</a:t>
            </a:r>
            <a:endParaRPr lang="it-IT" altLang="it-IT" b="1"/>
          </a:p>
        </p:txBody>
      </p:sp>
      <p:sp>
        <p:nvSpPr>
          <p:cNvPr id="28683" name="Rectangle 10">
            <a:extLst>
              <a:ext uri="{FF2B5EF4-FFF2-40B4-BE49-F238E27FC236}">
                <a16:creationId xmlns:a16="http://schemas.microsoft.com/office/drawing/2014/main" id="{AA3DAA37-735D-C093-92BE-B492B70AA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67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000" b="1">
                <a:solidFill>
                  <a:srgbClr val="FF0000"/>
                </a:solidFill>
              </a:rPr>
              <a:t>B</a:t>
            </a:r>
            <a:endParaRPr lang="it-IT" altLang="it-IT" b="1"/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561A38B1-4277-5632-1C72-2F6632444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066800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000" b="1" u="sng"/>
              <a:t>Catena cinematica per schematizzare l’arto superiore</a:t>
            </a:r>
            <a:endParaRPr lang="it-IT" altLang="it-IT" sz="2000" b="1"/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F9DE3A01-C91C-9D93-3495-E771DB979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3352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u="sng"/>
              <a:t>Scopo</a:t>
            </a:r>
            <a:r>
              <a:rPr lang="it-IT" altLang="it-IT"/>
              <a:t>: </a:t>
            </a:r>
          </a:p>
          <a:p>
            <a:r>
              <a:rPr lang="it-IT" altLang="it-IT"/>
              <a:t>determinare angoli q e q’ </a:t>
            </a:r>
          </a:p>
          <a:p>
            <a:r>
              <a:rPr lang="it-IT" altLang="it-IT"/>
              <a:t>(Dx, Sx)</a:t>
            </a:r>
          </a:p>
          <a:p>
            <a:pPr>
              <a:lnSpc>
                <a:spcPct val="30000"/>
              </a:lnSpc>
            </a:pPr>
            <a:endParaRPr lang="it-IT" altLang="it-IT"/>
          </a:p>
          <a:p>
            <a:r>
              <a:rPr lang="it-IT" altLang="it-IT" u="sng"/>
              <a:t>Campi di incertezza</a:t>
            </a:r>
            <a:r>
              <a:rPr lang="it-IT" altLang="it-IT"/>
              <a:t>:</a:t>
            </a:r>
          </a:p>
          <a:p>
            <a:r>
              <a:rPr lang="it-IT" altLang="it-IT">
                <a:sym typeface="Symbol" panose="05050102010706020507" pitchFamily="18" charset="2"/>
              </a:rPr>
              <a:t> = 122°</a:t>
            </a:r>
          </a:p>
          <a:p>
            <a:r>
              <a:rPr lang="it-IT" altLang="it-IT">
                <a:sym typeface="Symbol" panose="05050102010706020507" pitchFamily="18" charset="2"/>
              </a:rPr>
              <a:t> </a:t>
            </a:r>
            <a:r>
              <a:rPr lang="it-IT" altLang="it-IT" sz="2000">
                <a:sym typeface="Symbol" panose="05050102010706020507" pitchFamily="18" charset="2"/>
              </a:rPr>
              <a:t>DA</a:t>
            </a:r>
            <a:r>
              <a:rPr lang="it-IT" altLang="it-IT" sz="2000" b="1">
                <a:sym typeface="Symbol" panose="05050102010706020507" pitchFamily="18" charset="2"/>
              </a:rPr>
              <a:t> </a:t>
            </a:r>
            <a:r>
              <a:rPr lang="it-IT" altLang="it-IT">
                <a:sym typeface="Symbol" panose="05050102010706020507" pitchFamily="18" charset="2"/>
              </a:rPr>
              <a:t>= 30,5 cm</a:t>
            </a:r>
          </a:p>
          <a:p>
            <a:pPr>
              <a:lnSpc>
                <a:spcPct val="40000"/>
              </a:lnSpc>
            </a:pPr>
            <a:endParaRPr lang="it-IT" altLang="it-IT">
              <a:sym typeface="Symbol" panose="05050102010706020507" pitchFamily="18" charset="2"/>
            </a:endParaRPr>
          </a:p>
          <a:p>
            <a:r>
              <a:rPr lang="it-IT" altLang="it-IT" u="sng">
                <a:sym typeface="Symbol" panose="05050102010706020507" pitchFamily="18" charset="2"/>
              </a:rPr>
              <a:t>Determinazione analitica:</a:t>
            </a:r>
            <a:endParaRPr lang="it-IT" altLang="it-IT">
              <a:sym typeface="Symbol" panose="05050102010706020507" pitchFamily="18" charset="2"/>
            </a:endParaRPr>
          </a:p>
        </p:txBody>
      </p:sp>
      <p:graphicFrame>
        <p:nvGraphicFramePr>
          <p:cNvPr id="28686" name="Object 13">
            <a:extLst>
              <a:ext uri="{FF2B5EF4-FFF2-40B4-BE49-F238E27FC236}">
                <a16:creationId xmlns:a16="http://schemas.microsoft.com/office/drawing/2014/main" id="{3420CBEA-D11F-C0ED-8EF4-DE257B6563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4953000"/>
          <a:ext cx="3124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790700" imgH="457200" progId="Equation.3">
                  <p:embed/>
                </p:oleObj>
              </mc:Choice>
              <mc:Fallback>
                <p:oleObj name="Equazione" r:id="rId4" imgW="179070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953000"/>
                        <a:ext cx="31242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7" name="Group 14">
            <a:extLst>
              <a:ext uri="{FF2B5EF4-FFF2-40B4-BE49-F238E27FC236}">
                <a16:creationId xmlns:a16="http://schemas.microsoft.com/office/drawing/2014/main" id="{CBE9ED18-E9D8-3779-3720-E093B3B5B0D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676400"/>
            <a:ext cx="3016250" cy="4987925"/>
            <a:chOff x="1488" y="1056"/>
            <a:chExt cx="1900" cy="3142"/>
          </a:xfrm>
        </p:grpSpPr>
        <p:grpSp>
          <p:nvGrpSpPr>
            <p:cNvPr id="28688" name="Group 15">
              <a:extLst>
                <a:ext uri="{FF2B5EF4-FFF2-40B4-BE49-F238E27FC236}">
                  <a16:creationId xmlns:a16="http://schemas.microsoft.com/office/drawing/2014/main" id="{6676D493-D907-F8B8-303D-F6D1FD5F0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056"/>
              <a:ext cx="1900" cy="3142"/>
              <a:chOff x="1488" y="1056"/>
              <a:chExt cx="1900" cy="3142"/>
            </a:xfrm>
          </p:grpSpPr>
          <p:grpSp>
            <p:nvGrpSpPr>
              <p:cNvPr id="28694" name="Group 16">
                <a:extLst>
                  <a:ext uri="{FF2B5EF4-FFF2-40B4-BE49-F238E27FC236}">
                    <a16:creationId xmlns:a16="http://schemas.microsoft.com/office/drawing/2014/main" id="{B0E54AA9-1E2C-1F1A-3FE3-C659ED60AB0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29" y="1104"/>
                <a:ext cx="126" cy="743"/>
                <a:chOff x="2064" y="720"/>
                <a:chExt cx="96" cy="480"/>
              </a:xfrm>
            </p:grpSpPr>
            <p:sp>
              <p:nvSpPr>
                <p:cNvPr id="28742" name="Line 17">
                  <a:extLst>
                    <a:ext uri="{FF2B5EF4-FFF2-40B4-BE49-F238E27FC236}">
                      <a16:creationId xmlns:a16="http://schemas.microsoft.com/office/drawing/2014/main" id="{5513413D-C695-4348-F460-1C4070A5BED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160" y="7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743" name="Line 18">
                  <a:extLst>
                    <a:ext uri="{FF2B5EF4-FFF2-40B4-BE49-F238E27FC236}">
                      <a16:creationId xmlns:a16="http://schemas.microsoft.com/office/drawing/2014/main" id="{4526EBD6-BCEE-A557-0EEE-F72B7D9871C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64" y="81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744" name="Line 19">
                  <a:extLst>
                    <a:ext uri="{FF2B5EF4-FFF2-40B4-BE49-F238E27FC236}">
                      <a16:creationId xmlns:a16="http://schemas.microsoft.com/office/drawing/2014/main" id="{064BBB4E-6B7A-C094-4857-6A5B76A8945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6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745" name="Line 20">
                  <a:extLst>
                    <a:ext uri="{FF2B5EF4-FFF2-40B4-BE49-F238E27FC236}">
                      <a16:creationId xmlns:a16="http://schemas.microsoft.com/office/drawing/2014/main" id="{9003900E-052C-7AA3-0F65-D0CECF4779E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64" y="100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746" name="Line 21">
                  <a:extLst>
                    <a:ext uri="{FF2B5EF4-FFF2-40B4-BE49-F238E27FC236}">
                      <a16:creationId xmlns:a16="http://schemas.microsoft.com/office/drawing/2014/main" id="{4A3F31C8-72D6-DD36-FB1F-5AA784CF8FE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64" y="9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8747" name="Line 22">
                  <a:extLst>
                    <a:ext uri="{FF2B5EF4-FFF2-40B4-BE49-F238E27FC236}">
                      <a16:creationId xmlns:a16="http://schemas.microsoft.com/office/drawing/2014/main" id="{96D86A57-7D71-E1C5-A93B-8A542A07EC1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64" y="72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28695" name="Line 23">
                <a:extLst>
                  <a:ext uri="{FF2B5EF4-FFF2-40B4-BE49-F238E27FC236}">
                    <a16:creationId xmlns:a16="http://schemas.microsoft.com/office/drawing/2014/main" id="{7D3A1C26-BA7E-171E-08F0-DBF652295E4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771" y="1423"/>
                <a:ext cx="1513" cy="46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696" name="Freeform 24">
                <a:extLst>
                  <a:ext uri="{FF2B5EF4-FFF2-40B4-BE49-F238E27FC236}">
                    <a16:creationId xmlns:a16="http://schemas.microsoft.com/office/drawing/2014/main" id="{6C3EDF56-A282-326D-0090-C2FC55C216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97" y="1700"/>
                <a:ext cx="251" cy="74"/>
              </a:xfrm>
              <a:custGeom>
                <a:avLst/>
                <a:gdLst>
                  <a:gd name="T0" fmla="*/ 0 w 192"/>
                  <a:gd name="T1" fmla="*/ 0 h 48"/>
                  <a:gd name="T2" fmla="*/ 251 w 192"/>
                  <a:gd name="T3" fmla="*/ 74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2" h="48">
                    <a:moveTo>
                      <a:pt x="0" y="0"/>
                    </a:moveTo>
                    <a:lnTo>
                      <a:pt x="192" y="48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697" name="Freeform 25">
                <a:extLst>
                  <a:ext uri="{FF2B5EF4-FFF2-40B4-BE49-F238E27FC236}">
                    <a16:creationId xmlns:a16="http://schemas.microsoft.com/office/drawing/2014/main" id="{C5E92F64-2D97-99F6-86D3-CB676CD450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71" y="1551"/>
                <a:ext cx="104" cy="347"/>
              </a:xfrm>
              <a:custGeom>
                <a:avLst/>
                <a:gdLst>
                  <a:gd name="T0" fmla="*/ 104 w 80"/>
                  <a:gd name="T1" fmla="*/ 0 h 224"/>
                  <a:gd name="T2" fmla="*/ 0 w 80"/>
                  <a:gd name="T3" fmla="*/ 347 h 2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0" h="224">
                    <a:moveTo>
                      <a:pt x="80" y="0"/>
                    </a:moveTo>
                    <a:lnTo>
                      <a:pt x="0" y="224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698" name="Line 26">
                <a:extLst>
                  <a:ext uri="{FF2B5EF4-FFF2-40B4-BE49-F238E27FC236}">
                    <a16:creationId xmlns:a16="http://schemas.microsoft.com/office/drawing/2014/main" id="{1541CF3B-0B4B-1A93-34DE-D13EDE6E605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755" y="1402"/>
                <a:ext cx="1068" cy="14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699" name="Freeform 27">
                <a:extLst>
                  <a:ext uri="{FF2B5EF4-FFF2-40B4-BE49-F238E27FC236}">
                    <a16:creationId xmlns:a16="http://schemas.microsoft.com/office/drawing/2014/main" id="{90D2C149-AD23-E328-750D-7B762ABEC7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55" y="1402"/>
                <a:ext cx="1005" cy="520"/>
              </a:xfrm>
              <a:custGeom>
                <a:avLst/>
                <a:gdLst>
                  <a:gd name="T0" fmla="*/ 0 w 768"/>
                  <a:gd name="T1" fmla="*/ 0 h 336"/>
                  <a:gd name="T2" fmla="*/ 1005 w 768"/>
                  <a:gd name="T3" fmla="*/ 520 h 3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68" h="336">
                    <a:moveTo>
                      <a:pt x="0" y="0"/>
                    </a:moveTo>
                    <a:lnTo>
                      <a:pt x="768" y="336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00" name="Oval 28" descr="10%">
                <a:extLst>
                  <a:ext uri="{FF2B5EF4-FFF2-40B4-BE49-F238E27FC236}">
                    <a16:creationId xmlns:a16="http://schemas.microsoft.com/office/drawing/2014/main" id="{A54CC802-00E9-92DA-D45C-62C0557906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274713">
                <a:off x="2697" y="1551"/>
                <a:ext cx="251" cy="37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28701" name="Freeform 29">
                <a:extLst>
                  <a:ext uri="{FF2B5EF4-FFF2-40B4-BE49-F238E27FC236}">
                    <a16:creationId xmlns:a16="http://schemas.microsoft.com/office/drawing/2014/main" id="{E376F813-5ACD-E2AE-821F-1066E2CB68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15" y="1363"/>
                <a:ext cx="219" cy="701"/>
              </a:xfrm>
              <a:custGeom>
                <a:avLst/>
                <a:gdLst>
                  <a:gd name="T0" fmla="*/ 219 w 376"/>
                  <a:gd name="T1" fmla="*/ 0 h 1160"/>
                  <a:gd name="T2" fmla="*/ 0 w 376"/>
                  <a:gd name="T3" fmla="*/ 701 h 1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6" h="1160">
                    <a:moveTo>
                      <a:pt x="376" y="0"/>
                    </a:moveTo>
                    <a:lnTo>
                      <a:pt x="0" y="116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02" name="Rectangle 30">
                <a:extLst>
                  <a:ext uri="{FF2B5EF4-FFF2-40B4-BE49-F238E27FC236}">
                    <a16:creationId xmlns:a16="http://schemas.microsoft.com/office/drawing/2014/main" id="{8BCAF9A0-3EED-26C5-6D30-12DB2F02F5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88" y="1286"/>
                <a:ext cx="235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it-IT" altLang="it-IT" sz="2000" b="1"/>
                  <a:t>D</a:t>
                </a:r>
                <a:endParaRPr lang="it-IT" altLang="it-IT" b="1"/>
              </a:p>
            </p:txBody>
          </p:sp>
          <p:sp>
            <p:nvSpPr>
              <p:cNvPr id="28703" name="Rectangle 31">
                <a:extLst>
                  <a:ext uri="{FF2B5EF4-FFF2-40B4-BE49-F238E27FC236}">
                    <a16:creationId xmlns:a16="http://schemas.microsoft.com/office/drawing/2014/main" id="{16E556EF-95F6-9E7F-ABA5-38356DBCA1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53" y="1845"/>
                <a:ext cx="235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it-IT" altLang="it-IT" sz="1800" b="1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28704" name="Rectangle 32">
                <a:extLst>
                  <a:ext uri="{FF2B5EF4-FFF2-40B4-BE49-F238E27FC236}">
                    <a16:creationId xmlns:a16="http://schemas.microsoft.com/office/drawing/2014/main" id="{C848995C-6F6B-2637-EFC8-F9DF34F5A61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90" y="1231"/>
                <a:ext cx="235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it-IT" altLang="it-IT" sz="1800" b="1">
                    <a:solidFill>
                      <a:schemeClr val="accent2"/>
                    </a:solidFill>
                  </a:rPr>
                  <a:t>s</a:t>
                </a:r>
                <a:endParaRPr lang="it-IT" altLang="it-IT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8705" name="Rectangle 33">
                <a:extLst>
                  <a:ext uri="{FF2B5EF4-FFF2-40B4-BE49-F238E27FC236}">
                    <a16:creationId xmlns:a16="http://schemas.microsoft.com/office/drawing/2014/main" id="{DF62D564-402E-1416-3EAA-C4EAF9810EA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71489">
                <a:off x="2723" y="1803"/>
                <a:ext cx="87" cy="17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28706" name="Freeform 34">
                <a:extLst>
                  <a:ext uri="{FF2B5EF4-FFF2-40B4-BE49-F238E27FC236}">
                    <a16:creationId xmlns:a16="http://schemas.microsoft.com/office/drawing/2014/main" id="{4614574F-D841-9707-89F0-01D8E66CBA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66" y="1896"/>
                <a:ext cx="43" cy="1307"/>
              </a:xfrm>
              <a:custGeom>
                <a:avLst/>
                <a:gdLst>
                  <a:gd name="T0" fmla="*/ 0 w 41"/>
                  <a:gd name="T1" fmla="*/ 0 h 680"/>
                  <a:gd name="T2" fmla="*/ 43 w 41"/>
                  <a:gd name="T3" fmla="*/ 1307 h 68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680">
                    <a:moveTo>
                      <a:pt x="0" y="0"/>
                    </a:moveTo>
                    <a:lnTo>
                      <a:pt x="41" y="68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07" name="Line 35">
                <a:extLst>
                  <a:ext uri="{FF2B5EF4-FFF2-40B4-BE49-F238E27FC236}">
                    <a16:creationId xmlns:a16="http://schemas.microsoft.com/office/drawing/2014/main" id="{DED430CC-7CB4-0D8A-D1D2-D82BE08D795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014" y="3203"/>
                <a:ext cx="788" cy="70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08" name="Rectangle 36">
                <a:extLst>
                  <a:ext uri="{FF2B5EF4-FFF2-40B4-BE49-F238E27FC236}">
                    <a16:creationId xmlns:a16="http://schemas.microsoft.com/office/drawing/2014/main" id="{121312E5-67A1-E15E-8C93-0FCBF8A322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4606192">
                <a:off x="2890" y="1669"/>
                <a:ext cx="88" cy="1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it-IT" altLang="it-IT"/>
              </a:p>
            </p:txBody>
          </p:sp>
          <p:sp>
            <p:nvSpPr>
              <p:cNvPr id="28709" name="Freeform 37">
                <a:extLst>
                  <a:ext uri="{FF2B5EF4-FFF2-40B4-BE49-F238E27FC236}">
                    <a16:creationId xmlns:a16="http://schemas.microsoft.com/office/drawing/2014/main" id="{B70E6109-F622-50BF-8A8F-7726BD1102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583" y="1757"/>
                <a:ext cx="351" cy="1271"/>
              </a:xfrm>
              <a:custGeom>
                <a:avLst/>
                <a:gdLst>
                  <a:gd name="T0" fmla="*/ 0 w 41"/>
                  <a:gd name="T1" fmla="*/ 0 h 680"/>
                  <a:gd name="T2" fmla="*/ 351 w 41"/>
                  <a:gd name="T3" fmla="*/ 1271 h 68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680">
                    <a:moveTo>
                      <a:pt x="0" y="0"/>
                    </a:moveTo>
                    <a:lnTo>
                      <a:pt x="41" y="68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10" name="Line 38">
                <a:extLst>
                  <a:ext uri="{FF2B5EF4-FFF2-40B4-BE49-F238E27FC236}">
                    <a16:creationId xmlns:a16="http://schemas.microsoft.com/office/drawing/2014/main" id="{1F2CE9FE-FA1D-FD16-7340-5B809D6B2E0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014" y="3028"/>
                <a:ext cx="569" cy="8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11" name="Arc 39">
                <a:extLst>
                  <a:ext uri="{FF2B5EF4-FFF2-40B4-BE49-F238E27FC236}">
                    <a16:creationId xmlns:a16="http://schemas.microsoft.com/office/drawing/2014/main" id="{5882C95A-EF40-B045-6D9A-285D932FB5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73432" flipH="1">
                <a:off x="2038" y="2801"/>
                <a:ext cx="820" cy="1039"/>
              </a:xfrm>
              <a:custGeom>
                <a:avLst/>
                <a:gdLst>
                  <a:gd name="T0" fmla="*/ 280 w 20126"/>
                  <a:gd name="T1" fmla="*/ 0 h 20475"/>
                  <a:gd name="T2" fmla="*/ 820 w 20126"/>
                  <a:gd name="T3" fmla="*/ 641 h 20475"/>
                  <a:gd name="T4" fmla="*/ 0 w 20126"/>
                  <a:gd name="T5" fmla="*/ 1039 h 204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126" h="20475" fill="none" extrusionOk="0">
                    <a:moveTo>
                      <a:pt x="6880" y="0"/>
                    </a:moveTo>
                    <a:cubicBezTo>
                      <a:pt x="12949" y="2039"/>
                      <a:pt x="17801" y="6666"/>
                      <a:pt x="20125" y="12632"/>
                    </a:cubicBezTo>
                  </a:path>
                  <a:path w="20126" h="20475" stroke="0" extrusionOk="0">
                    <a:moveTo>
                      <a:pt x="6880" y="0"/>
                    </a:moveTo>
                    <a:cubicBezTo>
                      <a:pt x="12949" y="2039"/>
                      <a:pt x="17801" y="6666"/>
                      <a:pt x="20125" y="12632"/>
                    </a:cubicBezTo>
                    <a:lnTo>
                      <a:pt x="0" y="20475"/>
                    </a:lnTo>
                    <a:lnTo>
                      <a:pt x="688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12" name="Line 40">
                <a:extLst>
                  <a:ext uri="{FF2B5EF4-FFF2-40B4-BE49-F238E27FC236}">
                    <a16:creationId xmlns:a16="http://schemas.microsoft.com/office/drawing/2014/main" id="{37C07E44-3AC3-8E29-FFFF-690553A9906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452" y="3904"/>
                <a:ext cx="8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13" name="Line 41">
                <a:extLst>
                  <a:ext uri="{FF2B5EF4-FFF2-40B4-BE49-F238E27FC236}">
                    <a16:creationId xmlns:a16="http://schemas.microsoft.com/office/drawing/2014/main" id="{C8B30167-8F01-A5F1-60FC-6BF945803E8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802" y="3203"/>
                <a:ext cx="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14" name="Arc 42">
                <a:extLst>
                  <a:ext uri="{FF2B5EF4-FFF2-40B4-BE49-F238E27FC236}">
                    <a16:creationId xmlns:a16="http://schemas.microsoft.com/office/drawing/2014/main" id="{A47B1153-6836-4FEA-9FB7-5415C15EF0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2" y="2940"/>
                <a:ext cx="307" cy="263"/>
              </a:xfrm>
              <a:custGeom>
                <a:avLst/>
                <a:gdLst>
                  <a:gd name="T0" fmla="*/ 0 w 21600"/>
                  <a:gd name="T1" fmla="*/ 0 h 21600"/>
                  <a:gd name="T2" fmla="*/ 307 w 21600"/>
                  <a:gd name="T3" fmla="*/ 263 h 21600"/>
                  <a:gd name="T4" fmla="*/ 0 w 21600"/>
                  <a:gd name="T5" fmla="*/ 26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15" name="Arc 43">
                <a:extLst>
                  <a:ext uri="{FF2B5EF4-FFF2-40B4-BE49-F238E27FC236}">
                    <a16:creationId xmlns:a16="http://schemas.microsoft.com/office/drawing/2014/main" id="{43434B27-E406-D587-CE1E-5426232EDA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6" y="3655"/>
                <a:ext cx="132" cy="251"/>
              </a:xfrm>
              <a:custGeom>
                <a:avLst/>
                <a:gdLst>
                  <a:gd name="T0" fmla="*/ 39 w 21600"/>
                  <a:gd name="T1" fmla="*/ 0 h 20617"/>
                  <a:gd name="T2" fmla="*/ 132 w 21600"/>
                  <a:gd name="T3" fmla="*/ 251 h 20617"/>
                  <a:gd name="T4" fmla="*/ 0 w 21600"/>
                  <a:gd name="T5" fmla="*/ 251 h 206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617" fill="none" extrusionOk="0">
                    <a:moveTo>
                      <a:pt x="6442" y="0"/>
                    </a:moveTo>
                    <a:cubicBezTo>
                      <a:pt x="15460" y="2818"/>
                      <a:pt x="21600" y="11169"/>
                      <a:pt x="21600" y="20617"/>
                    </a:cubicBezTo>
                  </a:path>
                  <a:path w="21600" h="20617" stroke="0" extrusionOk="0">
                    <a:moveTo>
                      <a:pt x="6442" y="0"/>
                    </a:moveTo>
                    <a:cubicBezTo>
                      <a:pt x="15460" y="2818"/>
                      <a:pt x="21600" y="11169"/>
                      <a:pt x="21600" y="20617"/>
                    </a:cubicBezTo>
                    <a:lnTo>
                      <a:pt x="0" y="20617"/>
                    </a:lnTo>
                    <a:lnTo>
                      <a:pt x="6442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16" name="Text Box 44">
                <a:extLst>
                  <a:ext uri="{FF2B5EF4-FFF2-40B4-BE49-F238E27FC236}">
                    <a16:creationId xmlns:a16="http://schemas.microsoft.com/office/drawing/2014/main" id="{393D3A43-D336-135F-88CD-D741BB01973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364" y="3641"/>
                <a:ext cx="35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1800" b="1"/>
                  <a:t>q</a:t>
                </a:r>
                <a:endParaRPr lang="it-IT" altLang="it-IT" sz="1800"/>
              </a:p>
            </p:txBody>
          </p:sp>
          <p:sp>
            <p:nvSpPr>
              <p:cNvPr id="28717" name="Text Box 45">
                <a:extLst>
                  <a:ext uri="{FF2B5EF4-FFF2-40B4-BE49-F238E27FC236}">
                    <a16:creationId xmlns:a16="http://schemas.microsoft.com/office/drawing/2014/main" id="{89A3F873-7319-3409-F3A3-58E63384752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977" y="2852"/>
                <a:ext cx="35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1800" b="1"/>
                  <a:t>q’</a:t>
                </a:r>
                <a:endParaRPr lang="it-IT" altLang="it-IT" sz="1800"/>
              </a:p>
            </p:txBody>
          </p:sp>
          <p:grpSp>
            <p:nvGrpSpPr>
              <p:cNvPr id="28718" name="Group 46">
                <a:extLst>
                  <a:ext uri="{FF2B5EF4-FFF2-40B4-BE49-F238E27FC236}">
                    <a16:creationId xmlns:a16="http://schemas.microsoft.com/office/drawing/2014/main" id="{1B24BB97-9B5A-2739-FB43-3ABDA98E160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751" y="3378"/>
                <a:ext cx="964" cy="789"/>
                <a:chOff x="1824" y="3216"/>
                <a:chExt cx="1057" cy="864"/>
              </a:xfrm>
            </p:grpSpPr>
            <p:grpSp>
              <p:nvGrpSpPr>
                <p:cNvPr id="28728" name="Group 47">
                  <a:extLst>
                    <a:ext uri="{FF2B5EF4-FFF2-40B4-BE49-F238E27FC236}">
                      <a16:creationId xmlns:a16="http://schemas.microsoft.com/office/drawing/2014/main" id="{F8458C31-11A8-E290-AF03-FE37A120E7B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112" y="3312"/>
                  <a:ext cx="528" cy="480"/>
                  <a:chOff x="2112" y="3312"/>
                  <a:chExt cx="528" cy="480"/>
                </a:xfrm>
              </p:grpSpPr>
              <p:sp>
                <p:nvSpPr>
                  <p:cNvPr id="28740" name="Line 48">
                    <a:extLst>
                      <a:ext uri="{FF2B5EF4-FFF2-40B4-BE49-F238E27FC236}">
                        <a16:creationId xmlns:a16="http://schemas.microsoft.com/office/drawing/2014/main" id="{D6BD691F-AF6A-479D-F129-35AEFB9815B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12" y="3312"/>
                    <a:ext cx="0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8741" name="Line 49">
                    <a:extLst>
                      <a:ext uri="{FF2B5EF4-FFF2-40B4-BE49-F238E27FC236}">
                        <a16:creationId xmlns:a16="http://schemas.microsoft.com/office/drawing/2014/main" id="{F6E03B55-F3CD-FAB0-A02A-141864E4344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2" y="3792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8729" name="Group 50">
                  <a:extLst>
                    <a:ext uri="{FF2B5EF4-FFF2-40B4-BE49-F238E27FC236}">
                      <a16:creationId xmlns:a16="http://schemas.microsoft.com/office/drawing/2014/main" id="{C4772979-1E73-3034-D5AB-9773634F5A9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824" y="3552"/>
                  <a:ext cx="576" cy="528"/>
                  <a:chOff x="1824" y="3552"/>
                  <a:chExt cx="576" cy="528"/>
                </a:xfrm>
              </p:grpSpPr>
              <p:sp>
                <p:nvSpPr>
                  <p:cNvPr id="28732" name="Oval 51">
                    <a:extLst>
                      <a:ext uri="{FF2B5EF4-FFF2-40B4-BE49-F238E27FC236}">
                        <a16:creationId xmlns:a16="http://schemas.microsoft.com/office/drawing/2014/main" id="{6B31E0BE-F142-A9D8-6339-BCB749D01DD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4" y="374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28733" name="Line 52">
                    <a:extLst>
                      <a:ext uri="{FF2B5EF4-FFF2-40B4-BE49-F238E27FC236}">
                        <a16:creationId xmlns:a16="http://schemas.microsoft.com/office/drawing/2014/main" id="{3AEDA295-BB4D-228E-B995-37F5C29F2DD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24" y="3552"/>
                    <a:ext cx="576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8734" name="Line 53">
                    <a:extLst>
                      <a:ext uri="{FF2B5EF4-FFF2-40B4-BE49-F238E27FC236}">
                        <a16:creationId xmlns:a16="http://schemas.microsoft.com/office/drawing/2014/main" id="{01686A8B-1C12-CA20-EEBB-35C8E7F3BD2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20" y="364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8735" name="Line 54">
                    <a:extLst>
                      <a:ext uri="{FF2B5EF4-FFF2-40B4-BE49-F238E27FC236}">
                        <a16:creationId xmlns:a16="http://schemas.microsoft.com/office/drawing/2014/main" id="{F9F7B2C7-94FA-140C-8207-81734EE1817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16" y="3744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8736" name="Line 55">
                    <a:extLst>
                      <a:ext uri="{FF2B5EF4-FFF2-40B4-BE49-F238E27FC236}">
                        <a16:creationId xmlns:a16="http://schemas.microsoft.com/office/drawing/2014/main" id="{294B40D6-EFEB-B9D4-0F07-FC8800B4AE0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2" y="379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8737" name="Line 56">
                    <a:extLst>
                      <a:ext uri="{FF2B5EF4-FFF2-40B4-BE49-F238E27FC236}">
                        <a16:creationId xmlns:a16="http://schemas.microsoft.com/office/drawing/2014/main" id="{D82AE435-A7E5-5637-0445-118C2F4C627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08" y="388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8738" name="Line 57">
                    <a:extLst>
                      <a:ext uri="{FF2B5EF4-FFF2-40B4-BE49-F238E27FC236}">
                        <a16:creationId xmlns:a16="http://schemas.microsoft.com/office/drawing/2014/main" id="{EACC5186-6236-17B4-4F4A-C40B7E6BA09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04" y="3984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8739" name="Line 58">
                    <a:extLst>
                      <a:ext uri="{FF2B5EF4-FFF2-40B4-BE49-F238E27FC236}">
                        <a16:creationId xmlns:a16="http://schemas.microsoft.com/office/drawing/2014/main" id="{51E37AB8-7E03-9413-9E77-FAFE08FD96C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24" y="355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28730" name="Text Box 59">
                  <a:extLst>
                    <a:ext uri="{FF2B5EF4-FFF2-40B4-BE49-F238E27FC236}">
                      <a16:creationId xmlns:a16="http://schemas.microsoft.com/office/drawing/2014/main" id="{1EDF29AD-6515-3C07-B00B-2E38E7E6AEC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96" y="3744"/>
                  <a:ext cx="385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it-IT" altLang="it-IT" sz="1800" i="1"/>
                    <a:t>x</a:t>
                  </a:r>
                </a:p>
              </p:txBody>
            </p:sp>
            <p:sp>
              <p:nvSpPr>
                <p:cNvPr id="28731" name="Text Box 60">
                  <a:extLst>
                    <a:ext uri="{FF2B5EF4-FFF2-40B4-BE49-F238E27FC236}">
                      <a16:creationId xmlns:a16="http://schemas.microsoft.com/office/drawing/2014/main" id="{E0478C30-4050-1599-4CD1-44E78E19D7A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21" y="3216"/>
                  <a:ext cx="240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it-IT" altLang="it-IT" sz="1800" i="1"/>
                    <a:t>y</a:t>
                  </a:r>
                </a:p>
              </p:txBody>
            </p:sp>
          </p:grpSp>
          <p:sp>
            <p:nvSpPr>
              <p:cNvPr id="28719" name="Text Box 61">
                <a:extLst>
                  <a:ext uri="{FF2B5EF4-FFF2-40B4-BE49-F238E27FC236}">
                    <a16:creationId xmlns:a16="http://schemas.microsoft.com/office/drawing/2014/main" id="{BC724097-6FEB-20ED-29F2-7247F86A0DD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795" y="3948"/>
                <a:ext cx="26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2000" b="1"/>
                  <a:t>C</a:t>
                </a:r>
                <a:endParaRPr lang="it-IT" altLang="it-IT"/>
              </a:p>
            </p:txBody>
          </p:sp>
          <p:sp>
            <p:nvSpPr>
              <p:cNvPr id="28720" name="Text Box 62">
                <a:extLst>
                  <a:ext uri="{FF2B5EF4-FFF2-40B4-BE49-F238E27FC236}">
                    <a16:creationId xmlns:a16="http://schemas.microsoft.com/office/drawing/2014/main" id="{08F4F71D-ECC7-3AA2-0593-213C256EE84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715" y="3247"/>
                <a:ext cx="26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2000" b="1"/>
                  <a:t>B</a:t>
                </a:r>
              </a:p>
            </p:txBody>
          </p:sp>
          <p:sp>
            <p:nvSpPr>
              <p:cNvPr id="28721" name="Text Box 63">
                <a:extLst>
                  <a:ext uri="{FF2B5EF4-FFF2-40B4-BE49-F238E27FC236}">
                    <a16:creationId xmlns:a16="http://schemas.microsoft.com/office/drawing/2014/main" id="{61C4F148-B409-C830-C57F-21EACCF6ADE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890" y="1801"/>
                <a:ext cx="26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2000" b="1"/>
                  <a:t>A</a:t>
                </a:r>
              </a:p>
            </p:txBody>
          </p:sp>
          <p:sp>
            <p:nvSpPr>
              <p:cNvPr id="28722" name="Arc 64">
                <a:extLst>
                  <a:ext uri="{FF2B5EF4-FFF2-40B4-BE49-F238E27FC236}">
                    <a16:creationId xmlns:a16="http://schemas.microsoft.com/office/drawing/2014/main" id="{A440485C-F023-65C1-5FB4-E996DF891C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1882" y="1319"/>
                <a:ext cx="215" cy="311"/>
              </a:xfrm>
              <a:custGeom>
                <a:avLst/>
                <a:gdLst>
                  <a:gd name="T0" fmla="*/ 101 w 21141"/>
                  <a:gd name="T1" fmla="*/ 0 h 19159"/>
                  <a:gd name="T2" fmla="*/ 215 w 21141"/>
                  <a:gd name="T3" fmla="*/ 239 h 19159"/>
                  <a:gd name="T4" fmla="*/ 0 w 21141"/>
                  <a:gd name="T5" fmla="*/ 311 h 191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141" h="19159" fill="none" extrusionOk="0">
                    <a:moveTo>
                      <a:pt x="9974" y="0"/>
                    </a:moveTo>
                    <a:cubicBezTo>
                      <a:pt x="15715" y="2988"/>
                      <a:pt x="19813" y="8393"/>
                      <a:pt x="21140" y="14728"/>
                    </a:cubicBezTo>
                  </a:path>
                  <a:path w="21141" h="19159" stroke="0" extrusionOk="0">
                    <a:moveTo>
                      <a:pt x="9974" y="0"/>
                    </a:moveTo>
                    <a:cubicBezTo>
                      <a:pt x="15715" y="2988"/>
                      <a:pt x="19813" y="8393"/>
                      <a:pt x="21140" y="14728"/>
                    </a:cubicBezTo>
                    <a:lnTo>
                      <a:pt x="0" y="19159"/>
                    </a:lnTo>
                    <a:lnTo>
                      <a:pt x="9974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23" name="Freeform 65">
                <a:extLst>
                  <a:ext uri="{FF2B5EF4-FFF2-40B4-BE49-F238E27FC236}">
                    <a16:creationId xmlns:a16="http://schemas.microsoft.com/office/drawing/2014/main" id="{F69E4796-DAFB-DC2D-999F-E33EE01E8E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15" y="1078"/>
                <a:ext cx="146" cy="591"/>
              </a:xfrm>
              <a:custGeom>
                <a:avLst/>
                <a:gdLst>
                  <a:gd name="T0" fmla="*/ 0 w 160"/>
                  <a:gd name="T1" fmla="*/ 591 h 648"/>
                  <a:gd name="T2" fmla="*/ 146 w 160"/>
                  <a:gd name="T3" fmla="*/ 0 h 6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0" h="648">
                    <a:moveTo>
                      <a:pt x="0" y="648"/>
                    </a:moveTo>
                    <a:lnTo>
                      <a:pt x="160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24" name="Freeform 66">
                <a:extLst>
                  <a:ext uri="{FF2B5EF4-FFF2-40B4-BE49-F238E27FC236}">
                    <a16:creationId xmlns:a16="http://schemas.microsoft.com/office/drawing/2014/main" id="{FA9998EC-5FD7-8F18-AA86-D75A870387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34" y="1144"/>
                <a:ext cx="175" cy="613"/>
              </a:xfrm>
              <a:custGeom>
                <a:avLst/>
                <a:gdLst>
                  <a:gd name="T0" fmla="*/ 0 w 216"/>
                  <a:gd name="T1" fmla="*/ 613 h 728"/>
                  <a:gd name="T2" fmla="*/ 175 w 216"/>
                  <a:gd name="T3" fmla="*/ 0 h 7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6" h="728">
                    <a:moveTo>
                      <a:pt x="0" y="728"/>
                    </a:moveTo>
                    <a:lnTo>
                      <a:pt x="216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725" name="Freeform 67">
                <a:extLst>
                  <a:ext uri="{FF2B5EF4-FFF2-40B4-BE49-F238E27FC236}">
                    <a16:creationId xmlns:a16="http://schemas.microsoft.com/office/drawing/2014/main" id="{5B5C1BB4-6B05-753F-6AC2-F18C1E9228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46" y="1187"/>
                <a:ext cx="234" cy="59"/>
              </a:xfrm>
              <a:custGeom>
                <a:avLst/>
                <a:gdLst>
                  <a:gd name="T0" fmla="*/ 0 w 256"/>
                  <a:gd name="T1" fmla="*/ 0 h 64"/>
                  <a:gd name="T2" fmla="*/ 234 w 256"/>
                  <a:gd name="T3" fmla="*/ 59 h 6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6" h="64">
                    <a:moveTo>
                      <a:pt x="0" y="0"/>
                    </a:moveTo>
                    <a:lnTo>
                      <a:pt x="256" y="64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28726" name="Object 68">
                <a:extLst>
                  <a:ext uri="{FF2B5EF4-FFF2-40B4-BE49-F238E27FC236}">
                    <a16:creationId xmlns:a16="http://schemas.microsoft.com/office/drawing/2014/main" id="{F4CE8B99-F5FF-B4B3-D508-C71A2D04EC2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38" y="1582"/>
              <a:ext cx="219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7" imgW="215713" imgH="203024" progId="Equation.3">
                      <p:embed/>
                    </p:oleObj>
                  </mc:Choice>
                  <mc:Fallback>
                    <p:oleObj name="Equazione" r:id="rId7" imgW="215713" imgH="203024" progId="Equation.3">
                      <p:embed/>
                      <p:pic>
                        <p:nvPicPr>
                          <p:cNvPr id="0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8" y="1582"/>
                            <a:ext cx="219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27" name="Object 69">
                <a:extLst>
                  <a:ext uri="{FF2B5EF4-FFF2-40B4-BE49-F238E27FC236}">
                    <a16:creationId xmlns:a16="http://schemas.microsoft.com/office/drawing/2014/main" id="{CF47E17A-0D5A-1ADB-0F0B-E44CF66084C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46" y="1056"/>
              <a:ext cx="278" cy="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9" imgW="330057" imgH="165028" progId="Equation.3">
                      <p:embed/>
                    </p:oleObj>
                  </mc:Choice>
                  <mc:Fallback>
                    <p:oleObj name="Equazione" r:id="rId9" imgW="330057" imgH="165028" progId="Equation.3">
                      <p:embed/>
                      <p:pic>
                        <p:nvPicPr>
                          <p:cNvPr id="0" name="Object 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6" y="1056"/>
                            <a:ext cx="278" cy="1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689" name="Line 70">
              <a:extLst>
                <a:ext uri="{FF2B5EF4-FFF2-40B4-BE49-F238E27FC236}">
                  <a16:creationId xmlns:a16="http://schemas.microsoft.com/office/drawing/2014/main" id="{D53C461F-5A3E-9538-7AD5-410E29A81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1920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690" name="Text Box 71">
              <a:extLst>
                <a:ext uri="{FF2B5EF4-FFF2-40B4-BE49-F238E27FC236}">
                  <a16:creationId xmlns:a16="http://schemas.microsoft.com/office/drawing/2014/main" id="{75CD778A-B982-0987-C4ED-1D4915165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016"/>
              <a:ext cx="76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1800"/>
                <a:t>Coppia</a:t>
              </a:r>
            </a:p>
            <a:p>
              <a:pPr>
                <a:lnSpc>
                  <a:spcPct val="20000"/>
                </a:lnSpc>
                <a:spcBef>
                  <a:spcPct val="50000"/>
                </a:spcBef>
              </a:pPr>
              <a:r>
                <a:rPr lang="it-IT" altLang="it-IT" sz="1800"/>
                <a:t>prismatica</a:t>
              </a:r>
            </a:p>
          </p:txBody>
        </p:sp>
        <p:sp>
          <p:nvSpPr>
            <p:cNvPr id="28691" name="Text Box 72">
              <a:extLst>
                <a:ext uri="{FF2B5EF4-FFF2-40B4-BE49-F238E27FC236}">
                  <a16:creationId xmlns:a16="http://schemas.microsoft.com/office/drawing/2014/main" id="{2F9E8F84-4E6A-6018-2568-7E18548E0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640"/>
              <a:ext cx="7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1800"/>
                <a:t>Coppie rotoidali</a:t>
              </a:r>
            </a:p>
          </p:txBody>
        </p:sp>
        <p:sp>
          <p:nvSpPr>
            <p:cNvPr id="28692" name="Line 73">
              <a:extLst>
                <a:ext uri="{FF2B5EF4-FFF2-40B4-BE49-F238E27FC236}">
                  <a16:creationId xmlns:a16="http://schemas.microsoft.com/office/drawing/2014/main" id="{E380057C-ED12-64FD-5B94-03AE7E162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02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693" name="Line 74">
              <a:extLst>
                <a:ext uri="{FF2B5EF4-FFF2-40B4-BE49-F238E27FC236}">
                  <a16:creationId xmlns:a16="http://schemas.microsoft.com/office/drawing/2014/main" id="{DA49E0C0-5207-8D69-67E4-50E51140E8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3024"/>
              <a:ext cx="144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>
            <a:extLst>
              <a:ext uri="{FF2B5EF4-FFF2-40B4-BE49-F238E27FC236}">
                <a16:creationId xmlns:a16="http://schemas.microsoft.com/office/drawing/2014/main" id="{EFE944CC-061E-5831-DC52-CE93FA57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AF36A3-A77C-4F72-BF8E-D4ACD9989792}" type="slidenum">
              <a:rPr lang="it-IT" altLang="it-IT" sz="1400"/>
              <a:pPr/>
              <a:t>22</a:t>
            </a:fld>
            <a:endParaRPr lang="it-IT" altLang="it-IT" sz="1400"/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6815138B-4957-1565-06C7-978E67F33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Caratteristiche dimensionali e cinematiche dell’USTN</a:t>
            </a:r>
            <a:endParaRPr lang="it-IT" altLang="it-IT" sz="2800" b="1"/>
          </a:p>
        </p:txBody>
      </p:sp>
      <p:grpSp>
        <p:nvGrpSpPr>
          <p:cNvPr id="29700" name="Group 3">
            <a:extLst>
              <a:ext uri="{FF2B5EF4-FFF2-40B4-BE49-F238E27FC236}">
                <a16:creationId xmlns:a16="http://schemas.microsoft.com/office/drawing/2014/main" id="{A46B49FC-94AF-0A36-4134-8C06101A8A9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90600"/>
            <a:ext cx="3059113" cy="5486400"/>
            <a:chOff x="96" y="624"/>
            <a:chExt cx="1927" cy="3456"/>
          </a:xfrm>
        </p:grpSpPr>
        <p:graphicFrame>
          <p:nvGraphicFramePr>
            <p:cNvPr id="29706" name="Object 4">
              <a:extLst>
                <a:ext uri="{FF2B5EF4-FFF2-40B4-BE49-F238E27FC236}">
                  <a16:creationId xmlns:a16="http://schemas.microsoft.com/office/drawing/2014/main" id="{CAC7995E-4040-0089-5A84-31511750E4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1" y="624"/>
            <a:ext cx="1082" cy="3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2541475" imgH="8120014" progId="Photoshop.Image.4">
                    <p:embed/>
                  </p:oleObj>
                </mc:Choice>
                <mc:Fallback>
                  <p:oleObj name="Image" r:id="rId2" imgW="2541475" imgH="8120014" progId="Photoshop.Image.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lum bright="6000" contrast="-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1" y="624"/>
                          <a:ext cx="1082" cy="3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7" name="Freeform 5">
              <a:extLst>
                <a:ext uri="{FF2B5EF4-FFF2-40B4-BE49-F238E27FC236}">
                  <a16:creationId xmlns:a16="http://schemas.microsoft.com/office/drawing/2014/main" id="{78648032-7529-B643-5F20-F0CD9A208D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1" y="2026"/>
              <a:ext cx="267" cy="301"/>
            </a:xfrm>
            <a:custGeom>
              <a:avLst/>
              <a:gdLst>
                <a:gd name="T0" fmla="*/ 0 w 256"/>
                <a:gd name="T1" fmla="*/ 301 h 288"/>
                <a:gd name="T2" fmla="*/ 267 w 256"/>
                <a:gd name="T3" fmla="*/ 0 h 2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6" h="288">
                  <a:moveTo>
                    <a:pt x="0" y="288"/>
                  </a:moveTo>
                  <a:lnTo>
                    <a:pt x="256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08" name="Freeform 6">
              <a:extLst>
                <a:ext uri="{FF2B5EF4-FFF2-40B4-BE49-F238E27FC236}">
                  <a16:creationId xmlns:a16="http://schemas.microsoft.com/office/drawing/2014/main" id="{62860474-94D3-9C13-08AC-1793BC862B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4" y="1749"/>
              <a:ext cx="139" cy="199"/>
            </a:xfrm>
            <a:custGeom>
              <a:avLst/>
              <a:gdLst>
                <a:gd name="T0" fmla="*/ 0 w 139"/>
                <a:gd name="T1" fmla="*/ 0 h 199"/>
                <a:gd name="T2" fmla="*/ 139 w 139"/>
                <a:gd name="T3" fmla="*/ 199 h 1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199">
                  <a:moveTo>
                    <a:pt x="0" y="0"/>
                  </a:moveTo>
                  <a:lnTo>
                    <a:pt x="139" y="19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09" name="Text Box 7">
              <a:extLst>
                <a:ext uri="{FF2B5EF4-FFF2-40B4-BE49-F238E27FC236}">
                  <a16:creationId xmlns:a16="http://schemas.microsoft.com/office/drawing/2014/main" id="{66F24ED1-B1BC-83C1-6D98-41A15233154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0" y="2327"/>
              <a:ext cx="651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 sz="2000" b="1" i="1"/>
                <a:t>Profilo reale</a:t>
              </a:r>
              <a:endParaRPr lang="it-IT" altLang="it-IT" sz="1800"/>
            </a:p>
          </p:txBody>
        </p:sp>
        <p:sp>
          <p:nvSpPr>
            <p:cNvPr id="29710" name="Text Box 8">
              <a:extLst>
                <a:ext uri="{FF2B5EF4-FFF2-40B4-BE49-F238E27FC236}">
                  <a16:creationId xmlns:a16="http://schemas.microsoft.com/office/drawing/2014/main" id="{FB5CA4CD-38EF-D033-A4EA-414F66AD94A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96" y="1375"/>
              <a:ext cx="768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 sz="2000" b="1" i="1"/>
                <a:t>Profilo numerico</a:t>
              </a:r>
              <a:endParaRPr lang="it-IT" altLang="it-IT" sz="1800"/>
            </a:p>
          </p:txBody>
        </p:sp>
      </p:grpSp>
      <p:sp>
        <p:nvSpPr>
          <p:cNvPr id="29701" name="Text Box 9">
            <a:extLst>
              <a:ext uri="{FF2B5EF4-FFF2-40B4-BE49-F238E27FC236}">
                <a16:creationId xmlns:a16="http://schemas.microsoft.com/office/drawing/2014/main" id="{12E17C90-F29A-59A6-235B-5E15293F5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"/>
            <a:ext cx="533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6FAB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</a:pPr>
            <a:r>
              <a:rPr lang="it-IT" altLang="it-IT"/>
              <a:t>Tracciamento dei profili reale (L.G.) e   virtuale (per punti sul telo numerico).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it-IT" altLang="it-IT"/>
              <a:t>Dal confronto c’è compatibiltà.</a:t>
            </a:r>
          </a:p>
        </p:txBody>
      </p:sp>
      <p:sp>
        <p:nvSpPr>
          <p:cNvPr id="29702" name="AutoShape 10">
            <a:extLst>
              <a:ext uri="{FF2B5EF4-FFF2-40B4-BE49-F238E27FC236}">
                <a16:creationId xmlns:a16="http://schemas.microsoft.com/office/drawing/2014/main" id="{3A77E180-02AD-8020-8FCE-12992923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6FAB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9703" name="Text Box 11">
            <a:extLst>
              <a:ext uri="{FF2B5EF4-FFF2-40B4-BE49-F238E27FC236}">
                <a16:creationId xmlns:a16="http://schemas.microsoft.com/office/drawing/2014/main" id="{D61886B4-168E-F2FC-35E6-BA7DA359D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73275"/>
            <a:ext cx="556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u="sng"/>
              <a:t>Correttezza del metodo, veridicità dei dati ottenuti per l’USN, conferma la distorsione</a:t>
            </a:r>
            <a:r>
              <a:rPr lang="it-IT" altLang="it-IT"/>
              <a:t>.</a:t>
            </a:r>
          </a:p>
        </p:txBody>
      </p:sp>
      <p:sp>
        <p:nvSpPr>
          <p:cNvPr id="29704" name="Text Box 12">
            <a:extLst>
              <a:ext uri="{FF2B5EF4-FFF2-40B4-BE49-F238E27FC236}">
                <a16:creationId xmlns:a16="http://schemas.microsoft.com/office/drawing/2014/main" id="{54E6D3BD-2EF2-7EBD-2B21-0A5DEA632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27388"/>
            <a:ext cx="487680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200" b="1"/>
              <a:t>Statura: </a:t>
            </a:r>
            <a:r>
              <a:rPr lang="it-IT" altLang="it-IT" sz="2200"/>
              <a:t>175 </a:t>
            </a:r>
            <a:r>
              <a:rPr lang="it-IT" altLang="it-IT" sz="2200">
                <a:sym typeface="Symbol" panose="05050102010706020507" pitchFamily="18" charset="2"/>
              </a:rPr>
              <a:t> 2cm</a:t>
            </a:r>
            <a:endParaRPr lang="it-IT" altLang="it-IT" sz="2200" b="1"/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it-IT" altLang="it-IT" sz="2200" b="1"/>
              <a:t>Omero: </a:t>
            </a:r>
            <a:r>
              <a:rPr lang="it-IT" altLang="it-IT" sz="2200"/>
              <a:t>35 </a:t>
            </a:r>
            <a:r>
              <a:rPr lang="it-IT" altLang="it-IT" sz="2200">
                <a:sym typeface="Symbol" panose="05050102010706020507" pitchFamily="18" charset="2"/>
              </a:rPr>
              <a:t> 0,5cm</a:t>
            </a:r>
            <a:endParaRPr lang="it-IT" altLang="it-IT" sz="2200" b="1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sz="2200" b="1"/>
              <a:t>Radio: </a:t>
            </a:r>
            <a:r>
              <a:rPr lang="it-IT" altLang="it-IT" sz="2200"/>
              <a:t>26 </a:t>
            </a:r>
            <a:r>
              <a:rPr lang="it-IT" altLang="it-IT" sz="2200">
                <a:sym typeface="Symbol" panose="05050102010706020507" pitchFamily="18" charset="2"/>
              </a:rPr>
              <a:t> 0,5cm</a:t>
            </a:r>
            <a:endParaRPr lang="it-IT" altLang="it-IT" sz="2200" b="1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sz="2200" b="1"/>
              <a:t>Femore: </a:t>
            </a:r>
            <a:r>
              <a:rPr lang="it-IT" altLang="it-IT" sz="2200"/>
              <a:t>49 </a:t>
            </a:r>
            <a:r>
              <a:rPr lang="it-IT" altLang="it-IT" sz="2200">
                <a:sym typeface="Symbol" panose="05050102010706020507" pitchFamily="18" charset="2"/>
              </a:rPr>
              <a:t> 0,5cm</a:t>
            </a:r>
            <a:endParaRPr lang="it-IT" altLang="it-IT" sz="2200" b="1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sz="2200" b="1"/>
              <a:t>Tibia: </a:t>
            </a:r>
            <a:r>
              <a:rPr lang="it-IT" altLang="it-IT" sz="2200"/>
              <a:t>40,5 </a:t>
            </a:r>
            <a:r>
              <a:rPr lang="it-IT" altLang="it-IT" sz="2200">
                <a:sym typeface="Symbol" panose="05050102010706020507" pitchFamily="18" charset="2"/>
              </a:rPr>
              <a:t> 0,5cm</a:t>
            </a:r>
            <a:r>
              <a:rPr lang="it-IT" altLang="it-IT" sz="2200" b="1">
                <a:sym typeface="Symbol" panose="05050102010706020507" pitchFamily="18" charset="2"/>
              </a:rPr>
              <a:t> (T)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altLang="it-IT" sz="2200" b="1">
                <a:sym typeface="Symbol" panose="05050102010706020507" pitchFamily="18" charset="2"/>
              </a:rPr>
              <a:t>          = </a:t>
            </a:r>
            <a:r>
              <a:rPr lang="it-IT" altLang="it-IT" sz="2200">
                <a:sym typeface="Symbol" panose="05050102010706020507" pitchFamily="18" charset="2"/>
              </a:rPr>
              <a:t>30  4°</a:t>
            </a:r>
            <a:endParaRPr lang="it-IT" altLang="it-IT" sz="2200" b="1">
              <a:sym typeface="Symbol" panose="05050102010706020507" pitchFamily="18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sz="2200" b="1">
                <a:sym typeface="Symbol" panose="05050102010706020507" pitchFamily="18" charset="2"/>
              </a:rPr>
              <a:t> </a:t>
            </a:r>
            <a:r>
              <a:rPr lang="it-IT" altLang="it-IT" sz="1600" b="1">
                <a:sym typeface="Symbol" panose="05050102010706020507" pitchFamily="18" charset="2"/>
              </a:rPr>
              <a:t>1</a:t>
            </a:r>
            <a:r>
              <a:rPr lang="it-IT" altLang="it-IT" sz="2200" b="1">
                <a:sym typeface="Symbol" panose="05050102010706020507" pitchFamily="18" charset="2"/>
              </a:rPr>
              <a:t> = </a:t>
            </a:r>
            <a:r>
              <a:rPr lang="it-IT" altLang="it-IT" sz="2200">
                <a:sym typeface="Symbol" panose="05050102010706020507" pitchFamily="18" charset="2"/>
              </a:rPr>
              <a:t>10  1 °</a:t>
            </a:r>
            <a:r>
              <a:rPr lang="it-IT" altLang="it-IT" sz="2200" b="1">
                <a:sym typeface="Symbol" panose="05050102010706020507" pitchFamily="18" charset="2"/>
              </a:rPr>
              <a:t>         </a:t>
            </a:r>
            <a:r>
              <a:rPr lang="it-IT" altLang="it-IT" sz="1600" b="1">
                <a:sym typeface="Symbol" panose="05050102010706020507" pitchFamily="18" charset="2"/>
              </a:rPr>
              <a:t>2 </a:t>
            </a:r>
            <a:r>
              <a:rPr lang="it-IT" altLang="it-IT" sz="2200" b="1">
                <a:sym typeface="Symbol" panose="05050102010706020507" pitchFamily="18" charset="2"/>
              </a:rPr>
              <a:t>= </a:t>
            </a:r>
            <a:r>
              <a:rPr lang="it-IT" altLang="it-IT" sz="2200">
                <a:sym typeface="Symbol" panose="05050102010706020507" pitchFamily="18" charset="2"/>
              </a:rPr>
              <a:t>12  1°</a:t>
            </a:r>
            <a:endParaRPr lang="it-IT" altLang="it-IT" sz="2200" b="1">
              <a:sym typeface="Symbol" panose="05050102010706020507" pitchFamily="18" charset="2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altLang="it-IT" sz="2200" b="1">
                <a:sym typeface="Symbol" panose="05050102010706020507" pitchFamily="18" charset="2"/>
              </a:rPr>
              <a:t>   </a:t>
            </a:r>
            <a:r>
              <a:rPr lang="it-IT" altLang="it-IT" sz="1600" b="1">
                <a:sym typeface="Symbol" panose="05050102010706020507" pitchFamily="18" charset="2"/>
              </a:rPr>
              <a:t>1</a:t>
            </a:r>
            <a:r>
              <a:rPr lang="it-IT" altLang="it-IT" sz="2200" b="1">
                <a:sym typeface="Symbol" panose="05050102010706020507" pitchFamily="18" charset="2"/>
              </a:rPr>
              <a:t> = </a:t>
            </a:r>
            <a:r>
              <a:rPr lang="it-IT" altLang="it-IT" sz="2200">
                <a:sym typeface="Symbol" panose="05050102010706020507" pitchFamily="18" charset="2"/>
              </a:rPr>
              <a:t>8,5  2 °</a:t>
            </a:r>
            <a:r>
              <a:rPr lang="it-IT" altLang="it-IT" sz="2200" b="1">
                <a:sym typeface="Symbol" panose="05050102010706020507" pitchFamily="18" charset="2"/>
              </a:rPr>
              <a:t>        </a:t>
            </a:r>
            <a:r>
              <a:rPr lang="it-IT" altLang="it-IT" sz="1600" b="1">
                <a:sym typeface="Symbol" panose="05050102010706020507" pitchFamily="18" charset="2"/>
              </a:rPr>
              <a:t>2 </a:t>
            </a:r>
            <a:r>
              <a:rPr lang="it-IT" altLang="it-IT" sz="2200" b="1">
                <a:sym typeface="Symbol" panose="05050102010706020507" pitchFamily="18" charset="2"/>
              </a:rPr>
              <a:t>= </a:t>
            </a:r>
            <a:r>
              <a:rPr lang="it-IT" altLang="it-IT" sz="2200">
                <a:sym typeface="Symbol" panose="05050102010706020507" pitchFamily="18" charset="2"/>
              </a:rPr>
              <a:t>10,5  2°</a:t>
            </a:r>
            <a:endParaRPr lang="it-IT" altLang="it-IT" sz="2200" b="1">
              <a:sym typeface="Symbol" panose="05050102010706020507" pitchFamily="18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sz="2200" b="1">
                <a:sym typeface="Symbol" panose="05050102010706020507" pitchFamily="18" charset="2"/>
              </a:rPr>
              <a:t>  </a:t>
            </a:r>
            <a:r>
              <a:rPr lang="it-IT" altLang="it-IT" sz="1600" b="1">
                <a:sym typeface="Symbol" panose="05050102010706020507" pitchFamily="18" charset="2"/>
              </a:rPr>
              <a:t>1</a:t>
            </a:r>
            <a:r>
              <a:rPr lang="it-IT" altLang="it-IT" sz="2200" b="1">
                <a:sym typeface="Symbol" panose="05050102010706020507" pitchFamily="18" charset="2"/>
              </a:rPr>
              <a:t> = </a:t>
            </a:r>
            <a:r>
              <a:rPr lang="it-IT" altLang="it-IT" sz="2200">
                <a:sym typeface="Symbol" panose="05050102010706020507" pitchFamily="18" charset="2"/>
              </a:rPr>
              <a:t>11  2°</a:t>
            </a:r>
            <a:r>
              <a:rPr lang="it-IT" altLang="it-IT" sz="2200" b="1">
                <a:sym typeface="Symbol" panose="05050102010706020507" pitchFamily="18" charset="2"/>
              </a:rPr>
              <a:t>           </a:t>
            </a:r>
            <a:r>
              <a:rPr lang="it-IT" altLang="it-IT" sz="1600" b="1">
                <a:sym typeface="Symbol" panose="05050102010706020507" pitchFamily="18" charset="2"/>
              </a:rPr>
              <a:t>2 </a:t>
            </a:r>
            <a:r>
              <a:rPr lang="it-IT" altLang="it-IT" sz="2200" b="1">
                <a:sym typeface="Symbol" panose="05050102010706020507" pitchFamily="18" charset="2"/>
              </a:rPr>
              <a:t>= </a:t>
            </a:r>
            <a:r>
              <a:rPr lang="it-IT" altLang="it-IT" sz="2200">
                <a:sym typeface="Symbol" panose="05050102010706020507" pitchFamily="18" charset="2"/>
              </a:rPr>
              <a:t>13   2°</a:t>
            </a:r>
            <a:endParaRPr lang="it-IT" altLang="it-IT" sz="2200" b="1">
              <a:sym typeface="Symbol" panose="05050102010706020507" pitchFamily="18" charset="2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 altLang="it-IT" sz="2200" b="1">
                <a:sym typeface="Symbol" panose="05050102010706020507" pitchFamily="18" charset="2"/>
              </a:rPr>
              <a:t> </a:t>
            </a:r>
            <a:r>
              <a:rPr lang="it-IT" altLang="it-IT" sz="1600" b="1">
                <a:sym typeface="Symbol" panose="05050102010706020507" pitchFamily="18" charset="2"/>
              </a:rPr>
              <a:t>1</a:t>
            </a:r>
            <a:r>
              <a:rPr lang="it-IT" altLang="it-IT" sz="2200" b="1">
                <a:sym typeface="Symbol" panose="05050102010706020507" pitchFamily="18" charset="2"/>
              </a:rPr>
              <a:t> = </a:t>
            </a:r>
            <a:r>
              <a:rPr lang="it-IT" altLang="it-IT" sz="2200">
                <a:sym typeface="Symbol" panose="05050102010706020507" pitchFamily="18" charset="2"/>
              </a:rPr>
              <a:t>34  2°</a:t>
            </a:r>
            <a:r>
              <a:rPr lang="it-IT" altLang="it-IT" sz="2200" b="1">
                <a:sym typeface="Symbol" panose="05050102010706020507" pitchFamily="18" charset="2"/>
              </a:rPr>
              <a:t>           </a:t>
            </a:r>
            <a:r>
              <a:rPr lang="it-IT" altLang="it-IT" sz="1600" b="1">
                <a:sym typeface="Symbol" panose="05050102010706020507" pitchFamily="18" charset="2"/>
              </a:rPr>
              <a:t>2 </a:t>
            </a:r>
            <a:r>
              <a:rPr lang="it-IT" altLang="it-IT" sz="2200" b="1">
                <a:sym typeface="Symbol" panose="05050102010706020507" pitchFamily="18" charset="2"/>
              </a:rPr>
              <a:t>= </a:t>
            </a:r>
            <a:r>
              <a:rPr lang="it-IT" altLang="it-IT" sz="2200">
                <a:sym typeface="Symbol" panose="05050102010706020507" pitchFamily="18" charset="2"/>
              </a:rPr>
              <a:t>30  2°</a:t>
            </a:r>
            <a:endParaRPr lang="it-IT" altLang="it-IT" sz="2200" b="1">
              <a:sym typeface="Symbol" panose="05050102010706020507" pitchFamily="18" charset="2"/>
            </a:endParaRPr>
          </a:p>
        </p:txBody>
      </p:sp>
      <p:sp>
        <p:nvSpPr>
          <p:cNvPr id="29705" name="Text Box 13">
            <a:extLst>
              <a:ext uri="{FF2B5EF4-FFF2-40B4-BE49-F238E27FC236}">
                <a16:creationId xmlns:a16="http://schemas.microsoft.com/office/drawing/2014/main" id="{19B5E230-A61D-8D90-3D08-9632D777B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95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</a:rPr>
              <a:t>Risultati</a:t>
            </a:r>
            <a:endParaRPr lang="it-IT" alt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>
            <a:extLst>
              <a:ext uri="{FF2B5EF4-FFF2-40B4-BE49-F238E27FC236}">
                <a16:creationId xmlns:a16="http://schemas.microsoft.com/office/drawing/2014/main" id="{BFAE8B72-223B-D8AA-302B-AF7D9586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853DE1-B5DD-458C-9174-511974340E7A}" type="slidenum">
              <a:rPr lang="it-IT" altLang="it-IT" sz="1400"/>
              <a:pPr/>
              <a:t>23</a:t>
            </a:fld>
            <a:endParaRPr lang="it-IT" altLang="it-IT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5E7F4BB5-FB04-7926-4136-CBE55817F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Ricostruzione e sovrapponibilità dei profili ST</a:t>
            </a:r>
          </a:p>
        </p:txBody>
      </p:sp>
      <p:grpSp>
        <p:nvGrpSpPr>
          <p:cNvPr id="30724" name="Group 3">
            <a:extLst>
              <a:ext uri="{FF2B5EF4-FFF2-40B4-BE49-F238E27FC236}">
                <a16:creationId xmlns:a16="http://schemas.microsoft.com/office/drawing/2014/main" id="{4B9F50BE-07E5-4F51-010A-94DD779D682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990600"/>
            <a:ext cx="7467600" cy="2936875"/>
            <a:chOff x="480" y="694"/>
            <a:chExt cx="4704" cy="1850"/>
          </a:xfrm>
        </p:grpSpPr>
        <p:pic>
          <p:nvPicPr>
            <p:cNvPr id="30728" name="Picture 4">
              <a:extLst>
                <a:ext uri="{FF2B5EF4-FFF2-40B4-BE49-F238E27FC236}">
                  <a16:creationId xmlns:a16="http://schemas.microsoft.com/office/drawing/2014/main" id="{AE3405CA-BDCE-9D45-AC1C-2D6E199A7B9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94"/>
              <a:ext cx="4704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Rectangle 5">
              <a:extLst>
                <a:ext uri="{FF2B5EF4-FFF2-40B4-BE49-F238E27FC236}">
                  <a16:creationId xmlns:a16="http://schemas.microsoft.com/office/drawing/2014/main" id="{E560B576-E911-DB63-9737-0960E7F0A7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04" y="2174"/>
              <a:ext cx="68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it-IT" altLang="it-IT" sz="2000" i="1"/>
                <a:t>Profilo</a:t>
              </a:r>
            </a:p>
            <a:p>
              <a:pPr algn="ctr">
                <a:lnSpc>
                  <a:spcPct val="80000"/>
                </a:lnSpc>
              </a:pPr>
              <a:r>
                <a:rPr lang="it-IT" altLang="it-IT" sz="2000" i="1"/>
                <a:t>dorsale</a:t>
              </a:r>
              <a:endParaRPr lang="it-IT" altLang="it-IT" sz="2000"/>
            </a:p>
          </p:txBody>
        </p:sp>
        <p:sp>
          <p:nvSpPr>
            <p:cNvPr id="30730" name="Rectangle 6">
              <a:extLst>
                <a:ext uri="{FF2B5EF4-FFF2-40B4-BE49-F238E27FC236}">
                  <a16:creationId xmlns:a16="http://schemas.microsoft.com/office/drawing/2014/main" id="{9FF148C2-9687-6C87-84D2-C337684783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04" y="2174"/>
              <a:ext cx="68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it-IT" altLang="it-IT" sz="2000" i="1"/>
                <a:t>Profilo</a:t>
              </a:r>
            </a:p>
            <a:p>
              <a:pPr algn="ctr">
                <a:lnSpc>
                  <a:spcPct val="80000"/>
                </a:lnSpc>
              </a:pPr>
              <a:r>
                <a:rPr lang="it-IT" altLang="it-IT" sz="2000" i="1"/>
                <a:t>frontale</a:t>
              </a:r>
              <a:endParaRPr lang="it-IT" altLang="it-IT" sz="2000"/>
            </a:p>
          </p:txBody>
        </p:sp>
        <p:sp>
          <p:nvSpPr>
            <p:cNvPr id="30731" name="Line 7">
              <a:extLst>
                <a:ext uri="{FF2B5EF4-FFF2-40B4-BE49-F238E27FC236}">
                  <a16:creationId xmlns:a16="http://schemas.microsoft.com/office/drawing/2014/main" id="{B9CC1042-E97F-9D83-3C7B-7903E160874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850" y="1434"/>
              <a:ext cx="303" cy="10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32" name="Line 8">
              <a:extLst>
                <a:ext uri="{FF2B5EF4-FFF2-40B4-BE49-F238E27FC236}">
                  <a16:creationId xmlns:a16="http://schemas.microsoft.com/office/drawing/2014/main" id="{F86FFFF8-D945-5C28-5237-6B31C01554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964" y="1698"/>
              <a:ext cx="264" cy="7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33" name="AutoShape 9">
              <a:extLst>
                <a:ext uri="{FF2B5EF4-FFF2-40B4-BE49-F238E27FC236}">
                  <a16:creationId xmlns:a16="http://schemas.microsoft.com/office/drawing/2014/main" id="{9F0DE975-D623-DD8B-96EE-1B30CA198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816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34" name="AutoShape 10">
              <a:extLst>
                <a:ext uri="{FF2B5EF4-FFF2-40B4-BE49-F238E27FC236}">
                  <a16:creationId xmlns:a16="http://schemas.microsoft.com/office/drawing/2014/main" id="{E8F1FDB3-6EAD-5817-5926-8C3E2225F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104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35" name="AutoShape 11">
              <a:extLst>
                <a:ext uri="{FF2B5EF4-FFF2-40B4-BE49-F238E27FC236}">
                  <a16:creationId xmlns:a16="http://schemas.microsoft.com/office/drawing/2014/main" id="{34275C4E-66A2-9857-44F6-E329EB2C0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80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36" name="AutoShape 12">
              <a:extLst>
                <a:ext uri="{FF2B5EF4-FFF2-40B4-BE49-F238E27FC236}">
                  <a16:creationId xmlns:a16="http://schemas.microsoft.com/office/drawing/2014/main" id="{80B26EE6-B2B4-9754-018C-6021F378A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864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37" name="AutoShape 13">
              <a:extLst>
                <a:ext uri="{FF2B5EF4-FFF2-40B4-BE49-F238E27FC236}">
                  <a16:creationId xmlns:a16="http://schemas.microsoft.com/office/drawing/2014/main" id="{949BBFCC-50A2-056B-4B2F-C61B0E42B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20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38" name="AutoShape 14">
              <a:extLst>
                <a:ext uri="{FF2B5EF4-FFF2-40B4-BE49-F238E27FC236}">
                  <a16:creationId xmlns:a16="http://schemas.microsoft.com/office/drawing/2014/main" id="{DCB5C346-1F24-04AF-CEF7-83E813A28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39" name="AutoShape 15">
              <a:extLst>
                <a:ext uri="{FF2B5EF4-FFF2-40B4-BE49-F238E27FC236}">
                  <a16:creationId xmlns:a16="http://schemas.microsoft.com/office/drawing/2014/main" id="{D50D222E-724C-2FD5-8849-8504C34CC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104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40" name="AutoShape 16">
              <a:extLst>
                <a:ext uri="{FF2B5EF4-FFF2-40B4-BE49-F238E27FC236}">
                  <a16:creationId xmlns:a16="http://schemas.microsoft.com/office/drawing/2014/main" id="{317E810D-E03C-B5A5-5B85-299B48F5E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41" name="AutoShape 17">
              <a:extLst>
                <a:ext uri="{FF2B5EF4-FFF2-40B4-BE49-F238E27FC236}">
                  <a16:creationId xmlns:a16="http://schemas.microsoft.com/office/drawing/2014/main" id="{901305FE-6DA3-A640-C1BC-E33F3493F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96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42" name="AutoShape 18">
              <a:extLst>
                <a:ext uri="{FF2B5EF4-FFF2-40B4-BE49-F238E27FC236}">
                  <a16:creationId xmlns:a16="http://schemas.microsoft.com/office/drawing/2014/main" id="{FAFED9E4-E01D-F031-130D-3F16F2D9D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248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43" name="AutoShape 19">
              <a:extLst>
                <a:ext uri="{FF2B5EF4-FFF2-40B4-BE49-F238E27FC236}">
                  <a16:creationId xmlns:a16="http://schemas.microsoft.com/office/drawing/2014/main" id="{0F1C6B94-E493-A4FD-D322-1C0B0007B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488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44" name="AutoShape 20">
              <a:extLst>
                <a:ext uri="{FF2B5EF4-FFF2-40B4-BE49-F238E27FC236}">
                  <a16:creationId xmlns:a16="http://schemas.microsoft.com/office/drawing/2014/main" id="{93AD872A-E254-7C76-B747-B617DAA12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768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45" name="AutoShape 21">
              <a:extLst>
                <a:ext uri="{FF2B5EF4-FFF2-40B4-BE49-F238E27FC236}">
                  <a16:creationId xmlns:a16="http://schemas.microsoft.com/office/drawing/2014/main" id="{E805014D-9F79-9B2D-CE61-1885EA5A4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872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46" name="AutoShape 22">
              <a:extLst>
                <a:ext uri="{FF2B5EF4-FFF2-40B4-BE49-F238E27FC236}">
                  <a16:creationId xmlns:a16="http://schemas.microsoft.com/office/drawing/2014/main" id="{819CFA19-3CE8-E589-7F6F-18BB20026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47" name="AutoShape 23">
              <a:extLst>
                <a:ext uri="{FF2B5EF4-FFF2-40B4-BE49-F238E27FC236}">
                  <a16:creationId xmlns:a16="http://schemas.microsoft.com/office/drawing/2014/main" id="{E92B3C15-6A7A-6A16-09E8-B542E36BD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768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48" name="AutoShape 24">
              <a:extLst>
                <a:ext uri="{FF2B5EF4-FFF2-40B4-BE49-F238E27FC236}">
                  <a16:creationId xmlns:a16="http://schemas.microsoft.com/office/drawing/2014/main" id="{A7CB0394-42F9-5565-36F8-F6FE4B12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96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49" name="AutoShape 25">
              <a:extLst>
                <a:ext uri="{FF2B5EF4-FFF2-40B4-BE49-F238E27FC236}">
                  <a16:creationId xmlns:a16="http://schemas.microsoft.com/office/drawing/2014/main" id="{999EEA4A-6045-9C26-F19E-485CF68CE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40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50" name="AutoShape 26">
              <a:extLst>
                <a:ext uri="{FF2B5EF4-FFF2-40B4-BE49-F238E27FC236}">
                  <a16:creationId xmlns:a16="http://schemas.microsoft.com/office/drawing/2014/main" id="{44C283AB-2C5C-63D0-DDD6-A80CDC752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632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51" name="AutoShape 27">
              <a:extLst>
                <a:ext uri="{FF2B5EF4-FFF2-40B4-BE49-F238E27FC236}">
                  <a16:creationId xmlns:a16="http://schemas.microsoft.com/office/drawing/2014/main" id="{DA84651A-3BF7-109E-7145-846F8A3E7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96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52" name="AutoShape 28">
              <a:extLst>
                <a:ext uri="{FF2B5EF4-FFF2-40B4-BE49-F238E27FC236}">
                  <a16:creationId xmlns:a16="http://schemas.microsoft.com/office/drawing/2014/main" id="{FE4BE01B-9EDC-0DB4-09FA-2022AA2D6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488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53" name="AutoShape 29">
              <a:extLst>
                <a:ext uri="{FF2B5EF4-FFF2-40B4-BE49-F238E27FC236}">
                  <a16:creationId xmlns:a16="http://schemas.microsoft.com/office/drawing/2014/main" id="{DB8A96D4-3A7C-9114-7168-E8BD6ABBA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488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0754" name="AutoShape 30">
              <a:extLst>
                <a:ext uri="{FF2B5EF4-FFF2-40B4-BE49-F238E27FC236}">
                  <a16:creationId xmlns:a16="http://schemas.microsoft.com/office/drawing/2014/main" id="{C617CB3F-CF69-55BE-51AD-BF32E35E0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296"/>
              <a:ext cx="96" cy="96"/>
            </a:xfrm>
            <a:prstGeom prst="star4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57375" name="Text Box 31">
              <a:extLst>
                <a:ext uri="{FF2B5EF4-FFF2-40B4-BE49-F238E27FC236}">
                  <a16:creationId xmlns:a16="http://schemas.microsoft.com/office/drawing/2014/main" id="{21A7FAD8-116E-4B78-8E43-05387B111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172"/>
              <a:ext cx="11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it-IT" altLang="it-IT" sz="2000" i="1"/>
                <a:t>P.ti antropometrici</a:t>
              </a:r>
              <a:endParaRPr lang="it-IT" altLang="it-IT" sz="2000" i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0756" name="Line 32">
              <a:extLst>
                <a:ext uri="{FF2B5EF4-FFF2-40B4-BE49-F238E27FC236}">
                  <a16:creationId xmlns:a16="http://schemas.microsoft.com/office/drawing/2014/main" id="{0A367EC8-CDCB-F500-70E9-D03A05DF9C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968"/>
              <a:ext cx="240" cy="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57" name="Line 33">
              <a:extLst>
                <a:ext uri="{FF2B5EF4-FFF2-40B4-BE49-F238E27FC236}">
                  <a16:creationId xmlns:a16="http://schemas.microsoft.com/office/drawing/2014/main" id="{A9C7F76B-8ECD-4FA3-1D73-D7E5D0947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96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58" name="Line 34">
              <a:extLst>
                <a:ext uri="{FF2B5EF4-FFF2-40B4-BE49-F238E27FC236}">
                  <a16:creationId xmlns:a16="http://schemas.microsoft.com/office/drawing/2014/main" id="{913D0AE8-13BC-7A04-18EE-15916BB72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496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59" name="Line 35">
              <a:extLst>
                <a:ext uri="{FF2B5EF4-FFF2-40B4-BE49-F238E27FC236}">
                  <a16:creationId xmlns:a16="http://schemas.microsoft.com/office/drawing/2014/main" id="{F3A0489E-10D6-0D0D-151C-5E9AA8E11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96"/>
              <a:ext cx="1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0725" name="Text Box 36">
            <a:extLst>
              <a:ext uri="{FF2B5EF4-FFF2-40B4-BE49-F238E27FC236}">
                <a16:creationId xmlns:a16="http://schemas.microsoft.com/office/drawing/2014/main" id="{86E529D0-1EF0-721A-7E34-C04FC039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83820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Linea continua</a:t>
            </a:r>
            <a:r>
              <a:rPr lang="it-IT" altLang="it-IT"/>
              <a:t>: tramite combinazione dei risultati dell’analisi dei L.G. della ST;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altLang="it-IT" b="1"/>
              <a:t>Linea tratteggiata</a:t>
            </a:r>
            <a:r>
              <a:rPr lang="it-IT" altLang="it-IT"/>
              <a:t>: mediante inserimento parametri cinematici più probabili negli arti superiori e valutazione impronta virtuale.</a:t>
            </a:r>
          </a:p>
        </p:txBody>
      </p:sp>
      <p:sp>
        <p:nvSpPr>
          <p:cNvPr id="30726" name="Text Box 37">
            <a:extLst>
              <a:ext uri="{FF2B5EF4-FFF2-40B4-BE49-F238E27FC236}">
                <a16:creationId xmlns:a16="http://schemas.microsoft.com/office/drawing/2014/main" id="{314D678C-3CA2-742A-4DD8-2FC052A45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83275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</a:rPr>
              <a:t>Sovrapponibilità anatomica</a:t>
            </a:r>
            <a:r>
              <a:rPr lang="it-IT" altLang="it-IT"/>
              <a:t>: bacino, spalle, arti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</a:rPr>
              <a:t>Congruenza indice tibio femorale</a:t>
            </a:r>
            <a:r>
              <a:rPr lang="it-IT" altLang="it-IT"/>
              <a:t>: 83,5±2 </a:t>
            </a:r>
            <a:r>
              <a:rPr lang="it-IT" altLang="it-IT" sz="2000"/>
              <a:t>F</a:t>
            </a:r>
            <a:r>
              <a:rPr lang="it-IT" altLang="it-IT"/>
              <a:t>, 82,5±2 </a:t>
            </a:r>
            <a:r>
              <a:rPr lang="it-IT" altLang="it-IT" sz="2000"/>
              <a:t>D</a:t>
            </a:r>
            <a:r>
              <a:rPr lang="it-IT" altLang="it-IT"/>
              <a:t> </a:t>
            </a:r>
          </a:p>
        </p:txBody>
      </p:sp>
      <p:sp>
        <p:nvSpPr>
          <p:cNvPr id="30727" name="Text Box 38">
            <a:extLst>
              <a:ext uri="{FF2B5EF4-FFF2-40B4-BE49-F238E27FC236}">
                <a16:creationId xmlns:a16="http://schemas.microsoft.com/office/drawing/2014/main" id="{9354ECBD-0530-3570-3B9F-FA19E57A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40363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200" b="1" u="sng">
                <a:solidFill>
                  <a:srgbClr val="FF0000"/>
                </a:solidFill>
              </a:rPr>
              <a:t>RISULTATI</a:t>
            </a:r>
            <a:endParaRPr lang="it-IT" alt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>
            <a:extLst>
              <a:ext uri="{FF2B5EF4-FFF2-40B4-BE49-F238E27FC236}">
                <a16:creationId xmlns:a16="http://schemas.microsoft.com/office/drawing/2014/main" id="{BE3A827A-FA86-ECD6-2633-3F291C65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688C6B-D197-4517-BC59-C97263515D89}" type="slidenum">
              <a:rPr lang="it-IT" altLang="it-IT" sz="1400"/>
              <a:pPr/>
              <a:t>24</a:t>
            </a:fld>
            <a:endParaRPr lang="it-IT" altLang="it-IT" sz="1400"/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C58024A2-D2A4-FB6B-CBBD-799D6E1C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it-IT"/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68DA4DB8-ED60-9B5A-14E6-285337BB5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Osservazioni sull’impronta frontale, dorsale e l’USTN</a:t>
            </a:r>
            <a:endParaRPr lang="it-IT" altLang="it-IT"/>
          </a:p>
        </p:txBody>
      </p:sp>
      <p:grpSp>
        <p:nvGrpSpPr>
          <p:cNvPr id="31749" name="Group 4">
            <a:extLst>
              <a:ext uri="{FF2B5EF4-FFF2-40B4-BE49-F238E27FC236}">
                <a16:creationId xmlns:a16="http://schemas.microsoft.com/office/drawing/2014/main" id="{6B6B8BA6-1796-6D77-FD3D-DA8AE88B2275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733800"/>
            <a:ext cx="4106863" cy="3127375"/>
            <a:chOff x="2880" y="2352"/>
            <a:chExt cx="2587" cy="1970"/>
          </a:xfrm>
        </p:grpSpPr>
        <p:graphicFrame>
          <p:nvGraphicFramePr>
            <p:cNvPr id="31785" name="Object 5">
              <a:extLst>
                <a:ext uri="{FF2B5EF4-FFF2-40B4-BE49-F238E27FC236}">
                  <a16:creationId xmlns:a16="http://schemas.microsoft.com/office/drawing/2014/main" id="{2D4DA306-ABA0-03CB-CE20-7681845699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2361"/>
            <a:ext cx="2587" cy="1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2" imgW="4343400" imgH="3285744" progId="Word.Document.8">
                    <p:embed/>
                  </p:oleObj>
                </mc:Choice>
                <mc:Fallback>
                  <p:oleObj name="Documento" r:id="rId2" imgW="4343400" imgH="3285744" progId="Word.Documen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361"/>
                          <a:ext cx="2587" cy="19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86" name="Freeform 6">
              <a:extLst>
                <a:ext uri="{FF2B5EF4-FFF2-40B4-BE49-F238E27FC236}">
                  <a16:creationId xmlns:a16="http://schemas.microsoft.com/office/drawing/2014/main" id="{E0E3F9FE-61C2-D9EB-36DD-3F5AD9D2B2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0" y="2352"/>
              <a:ext cx="1" cy="1566"/>
            </a:xfrm>
            <a:custGeom>
              <a:avLst/>
              <a:gdLst>
                <a:gd name="T0" fmla="*/ 0 w 1"/>
                <a:gd name="T1" fmla="*/ 0 h 1653"/>
                <a:gd name="T2" fmla="*/ 0 w 1"/>
                <a:gd name="T3" fmla="*/ 1566 h 16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653">
                  <a:moveTo>
                    <a:pt x="0" y="0"/>
                  </a:moveTo>
                  <a:lnTo>
                    <a:pt x="0" y="165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87" name="Freeform 7">
              <a:extLst>
                <a:ext uri="{FF2B5EF4-FFF2-40B4-BE49-F238E27FC236}">
                  <a16:creationId xmlns:a16="http://schemas.microsoft.com/office/drawing/2014/main" id="{6CF7C2B6-492B-3070-3A55-EB2A9DF809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8" y="2372"/>
              <a:ext cx="1" cy="1535"/>
            </a:xfrm>
            <a:custGeom>
              <a:avLst/>
              <a:gdLst>
                <a:gd name="T0" fmla="*/ 0 w 1"/>
                <a:gd name="T1" fmla="*/ 0 h 1621"/>
                <a:gd name="T2" fmla="*/ 0 w 1"/>
                <a:gd name="T3" fmla="*/ 1535 h 16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621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88" name="Freeform 8">
              <a:extLst>
                <a:ext uri="{FF2B5EF4-FFF2-40B4-BE49-F238E27FC236}">
                  <a16:creationId xmlns:a16="http://schemas.microsoft.com/office/drawing/2014/main" id="{E6BCCA94-28F9-EAA4-2DA5-3B7FAC37E5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1" y="3907"/>
              <a:ext cx="2506" cy="1"/>
            </a:xfrm>
            <a:custGeom>
              <a:avLst/>
              <a:gdLst>
                <a:gd name="T0" fmla="*/ 0 w 2645"/>
                <a:gd name="T1" fmla="*/ 0 h 1"/>
                <a:gd name="T2" fmla="*/ 2506 w 264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5" h="1">
                  <a:moveTo>
                    <a:pt x="0" y="0"/>
                  </a:moveTo>
                  <a:lnTo>
                    <a:pt x="264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89" name="Freeform 9">
              <a:extLst>
                <a:ext uri="{FF2B5EF4-FFF2-40B4-BE49-F238E27FC236}">
                  <a16:creationId xmlns:a16="http://schemas.microsoft.com/office/drawing/2014/main" id="{8F43EC31-E673-C1BC-A974-CDBC8290DD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1" y="3170"/>
              <a:ext cx="2506" cy="1"/>
            </a:xfrm>
            <a:custGeom>
              <a:avLst/>
              <a:gdLst>
                <a:gd name="T0" fmla="*/ 0 w 2645"/>
                <a:gd name="T1" fmla="*/ 0 h 1"/>
                <a:gd name="T2" fmla="*/ 2506 w 264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5" h="1">
                  <a:moveTo>
                    <a:pt x="0" y="0"/>
                  </a:moveTo>
                  <a:lnTo>
                    <a:pt x="264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750" name="Text Box 10">
            <a:extLst>
              <a:ext uri="{FF2B5EF4-FFF2-40B4-BE49-F238E27FC236}">
                <a16:creationId xmlns:a16="http://schemas.microsoft.com/office/drawing/2014/main" id="{AE718FF6-0F50-222F-CB7D-E760DDEE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/>
              <a:t>Bacino</a:t>
            </a:r>
          </a:p>
        </p:txBody>
      </p:sp>
      <p:grpSp>
        <p:nvGrpSpPr>
          <p:cNvPr id="31751" name="Group 11">
            <a:extLst>
              <a:ext uri="{FF2B5EF4-FFF2-40B4-BE49-F238E27FC236}">
                <a16:creationId xmlns:a16="http://schemas.microsoft.com/office/drawing/2014/main" id="{D80FE7F6-5212-B0F9-E2C4-E15CEE0AFB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1295400"/>
            <a:ext cx="3554413" cy="2298700"/>
            <a:chOff x="288" y="751"/>
            <a:chExt cx="2304" cy="1490"/>
          </a:xfrm>
        </p:grpSpPr>
        <p:pic>
          <p:nvPicPr>
            <p:cNvPr id="31767" name="Picture 12">
              <a:extLst>
                <a:ext uri="{FF2B5EF4-FFF2-40B4-BE49-F238E27FC236}">
                  <a16:creationId xmlns:a16="http://schemas.microsoft.com/office/drawing/2014/main" id="{1F1B1496-4C4D-DCB6-C656-19ECEB5DA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18000" contras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05"/>
              <a:ext cx="2010" cy="1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8" name="Line 13">
              <a:extLst>
                <a:ext uri="{FF2B5EF4-FFF2-40B4-BE49-F238E27FC236}">
                  <a16:creationId xmlns:a16="http://schemas.microsoft.com/office/drawing/2014/main" id="{4E014CD7-0252-7159-BA38-0A7E70347B8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98" y="1501"/>
              <a:ext cx="117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69" name="Line 14">
              <a:extLst>
                <a:ext uri="{FF2B5EF4-FFF2-40B4-BE49-F238E27FC236}">
                  <a16:creationId xmlns:a16="http://schemas.microsoft.com/office/drawing/2014/main" id="{D1E2CB57-294E-5D65-9165-8960D78818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98" y="2090"/>
              <a:ext cx="117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0" name="Line 15">
              <a:extLst>
                <a:ext uri="{FF2B5EF4-FFF2-40B4-BE49-F238E27FC236}">
                  <a16:creationId xmlns:a16="http://schemas.microsoft.com/office/drawing/2014/main" id="{B976F071-0C8E-3D8B-012E-8DA2361BA74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98" y="805"/>
              <a:ext cx="117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1" name="Line 16">
              <a:extLst>
                <a:ext uri="{FF2B5EF4-FFF2-40B4-BE49-F238E27FC236}">
                  <a16:creationId xmlns:a16="http://schemas.microsoft.com/office/drawing/2014/main" id="{111C5CAD-E5B2-C003-D4BD-F5302FE408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98" y="805"/>
              <a:ext cx="0" cy="1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2" name="Line 17">
              <a:extLst>
                <a:ext uri="{FF2B5EF4-FFF2-40B4-BE49-F238E27FC236}">
                  <a16:creationId xmlns:a16="http://schemas.microsoft.com/office/drawing/2014/main" id="{4587F5C3-A687-3E0A-F960-D6374FB27C3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77" y="805"/>
              <a:ext cx="0" cy="1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3" name="Freeform 18">
              <a:extLst>
                <a:ext uri="{FF2B5EF4-FFF2-40B4-BE49-F238E27FC236}">
                  <a16:creationId xmlns:a16="http://schemas.microsoft.com/office/drawing/2014/main" id="{EA1DDA61-DDE1-7FCA-B459-7F53FB5294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8" y="965"/>
              <a:ext cx="1190" cy="267"/>
            </a:xfrm>
            <a:custGeom>
              <a:avLst/>
              <a:gdLst>
                <a:gd name="T0" fmla="*/ 0 w 3341"/>
                <a:gd name="T1" fmla="*/ 267 h 717"/>
                <a:gd name="T2" fmla="*/ 131 w 3341"/>
                <a:gd name="T3" fmla="*/ 150 h 717"/>
                <a:gd name="T4" fmla="*/ 322 w 3341"/>
                <a:gd name="T5" fmla="*/ 61 h 717"/>
                <a:gd name="T6" fmla="*/ 565 w 3341"/>
                <a:gd name="T7" fmla="*/ 6 h 717"/>
                <a:gd name="T8" fmla="*/ 789 w 3341"/>
                <a:gd name="T9" fmla="*/ 26 h 717"/>
                <a:gd name="T10" fmla="*/ 1024 w 3341"/>
                <a:gd name="T11" fmla="*/ 101 h 717"/>
                <a:gd name="T12" fmla="*/ 1190 w 3341"/>
                <a:gd name="T13" fmla="*/ 246 h 7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1" h="717">
                  <a:moveTo>
                    <a:pt x="0" y="717"/>
                  </a:moveTo>
                  <a:cubicBezTo>
                    <a:pt x="61" y="665"/>
                    <a:pt x="218" y="495"/>
                    <a:pt x="369" y="403"/>
                  </a:cubicBezTo>
                  <a:cubicBezTo>
                    <a:pt x="520" y="311"/>
                    <a:pt x="701" y="228"/>
                    <a:pt x="904" y="163"/>
                  </a:cubicBezTo>
                  <a:cubicBezTo>
                    <a:pt x="1107" y="98"/>
                    <a:pt x="1369" y="30"/>
                    <a:pt x="1587" y="15"/>
                  </a:cubicBezTo>
                  <a:cubicBezTo>
                    <a:pt x="1805" y="0"/>
                    <a:pt x="2000" y="29"/>
                    <a:pt x="2215" y="71"/>
                  </a:cubicBezTo>
                  <a:cubicBezTo>
                    <a:pt x="2430" y="113"/>
                    <a:pt x="2688" y="172"/>
                    <a:pt x="2876" y="270"/>
                  </a:cubicBezTo>
                  <a:cubicBezTo>
                    <a:pt x="3064" y="368"/>
                    <a:pt x="3244" y="580"/>
                    <a:pt x="3341" y="661"/>
                  </a:cubicBezTo>
                </a:path>
              </a:pathLst>
            </a:custGeom>
            <a:noFill/>
            <a:ln w="127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4" name="Freeform 19">
              <a:extLst>
                <a:ext uri="{FF2B5EF4-FFF2-40B4-BE49-F238E27FC236}">
                  <a16:creationId xmlns:a16="http://schemas.microsoft.com/office/drawing/2014/main" id="{C70EF6B4-B8AC-AF49-25DE-C0EC670170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8" y="1768"/>
              <a:ext cx="1179" cy="261"/>
            </a:xfrm>
            <a:custGeom>
              <a:avLst/>
              <a:gdLst>
                <a:gd name="T0" fmla="*/ 0 w 3312"/>
                <a:gd name="T1" fmla="*/ 0 h 700"/>
                <a:gd name="T2" fmla="*/ 93 w 3312"/>
                <a:gd name="T3" fmla="*/ 107 h 700"/>
                <a:gd name="T4" fmla="*/ 284 w 3312"/>
                <a:gd name="T5" fmla="*/ 231 h 700"/>
                <a:gd name="T6" fmla="*/ 586 w 3312"/>
                <a:gd name="T7" fmla="*/ 259 h 700"/>
                <a:gd name="T8" fmla="*/ 875 w 3312"/>
                <a:gd name="T9" fmla="*/ 217 h 700"/>
                <a:gd name="T10" fmla="*/ 1027 w 3312"/>
                <a:gd name="T11" fmla="*/ 142 h 700"/>
                <a:gd name="T12" fmla="*/ 1179 w 3312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12" h="700">
                  <a:moveTo>
                    <a:pt x="0" y="0"/>
                  </a:moveTo>
                  <a:cubicBezTo>
                    <a:pt x="44" y="48"/>
                    <a:pt x="129" y="185"/>
                    <a:pt x="262" y="288"/>
                  </a:cubicBezTo>
                  <a:cubicBezTo>
                    <a:pt x="395" y="391"/>
                    <a:pt x="567" y="552"/>
                    <a:pt x="798" y="620"/>
                  </a:cubicBezTo>
                  <a:cubicBezTo>
                    <a:pt x="1029" y="688"/>
                    <a:pt x="1370" y="700"/>
                    <a:pt x="1647" y="694"/>
                  </a:cubicBezTo>
                  <a:cubicBezTo>
                    <a:pt x="1924" y="688"/>
                    <a:pt x="2253" y="635"/>
                    <a:pt x="2459" y="583"/>
                  </a:cubicBezTo>
                  <a:cubicBezTo>
                    <a:pt x="2665" y="531"/>
                    <a:pt x="2742" y="477"/>
                    <a:pt x="2884" y="380"/>
                  </a:cubicBezTo>
                  <a:cubicBezTo>
                    <a:pt x="3026" y="283"/>
                    <a:pt x="3223" y="79"/>
                    <a:pt x="3312" y="0"/>
                  </a:cubicBezTo>
                </a:path>
              </a:pathLst>
            </a:custGeom>
            <a:noFill/>
            <a:ln w="127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775" name="Text Box 20">
              <a:extLst>
                <a:ext uri="{FF2B5EF4-FFF2-40B4-BE49-F238E27FC236}">
                  <a16:creationId xmlns:a16="http://schemas.microsoft.com/office/drawing/2014/main" id="{745D8122-8939-1609-CE0C-E9B3EB4D91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4" y="751"/>
              <a:ext cx="461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</a:rPr>
                <a:t>E</a:t>
              </a:r>
              <a:r>
                <a:rPr lang="it-IT" altLang="it-IT" sz="1400">
                  <a:solidFill>
                    <a:srgbClr val="FF0000"/>
                  </a:solidFill>
                </a:rPr>
                <a:t>0</a:t>
              </a:r>
              <a:endParaRPr lang="it-IT" altLang="it-IT" sz="800">
                <a:solidFill>
                  <a:srgbClr val="FF0000"/>
                </a:solidFill>
              </a:endParaRPr>
            </a:p>
          </p:txBody>
        </p:sp>
        <p:sp>
          <p:nvSpPr>
            <p:cNvPr id="31776" name="Text Box 21">
              <a:extLst>
                <a:ext uri="{FF2B5EF4-FFF2-40B4-BE49-F238E27FC236}">
                  <a16:creationId xmlns:a16="http://schemas.microsoft.com/office/drawing/2014/main" id="{5169CD33-1F8E-1AC6-E8B2-8A8FC46F0FD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32" y="1680"/>
              <a:ext cx="56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0000FF"/>
                  </a:solidFill>
                </a:rPr>
                <a:t>F</a:t>
              </a:r>
              <a:r>
                <a:rPr lang="it-IT" altLang="it-IT" sz="1400">
                  <a:solidFill>
                    <a:srgbClr val="0000FF"/>
                  </a:solidFill>
                </a:rPr>
                <a:t>2</a:t>
              </a:r>
              <a:endParaRPr lang="it-IT" altLang="it-IT" sz="800">
                <a:solidFill>
                  <a:srgbClr val="0000FF"/>
                </a:solidFill>
              </a:endParaRPr>
            </a:p>
          </p:txBody>
        </p:sp>
        <p:sp>
          <p:nvSpPr>
            <p:cNvPr id="31777" name="Text Box 22">
              <a:extLst>
                <a:ext uri="{FF2B5EF4-FFF2-40B4-BE49-F238E27FC236}">
                  <a16:creationId xmlns:a16="http://schemas.microsoft.com/office/drawing/2014/main" id="{57379C5E-46CD-1603-D6FB-95BA82BACBB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68" y="1394"/>
              <a:ext cx="56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</a:rPr>
                <a:t>F</a:t>
              </a:r>
              <a:r>
                <a:rPr lang="it-IT" altLang="it-IT" sz="1400">
                  <a:solidFill>
                    <a:srgbClr val="FF0000"/>
                  </a:solidFill>
                </a:rPr>
                <a:t>1</a:t>
              </a:r>
              <a:endParaRPr lang="it-IT" altLang="it-IT" sz="800">
                <a:solidFill>
                  <a:srgbClr val="FF0000"/>
                </a:solidFill>
              </a:endParaRPr>
            </a:p>
          </p:txBody>
        </p:sp>
        <p:sp>
          <p:nvSpPr>
            <p:cNvPr id="31778" name="Text Box 23">
              <a:extLst>
                <a:ext uri="{FF2B5EF4-FFF2-40B4-BE49-F238E27FC236}">
                  <a16:creationId xmlns:a16="http://schemas.microsoft.com/office/drawing/2014/main" id="{4340C9B6-CDB8-3A96-8458-81D5788F3F0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32" y="1072"/>
              <a:ext cx="56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0000FF"/>
                  </a:solidFill>
                </a:rPr>
                <a:t>F</a:t>
              </a:r>
              <a:r>
                <a:rPr lang="it-IT" altLang="it-IT" sz="1400">
                  <a:solidFill>
                    <a:srgbClr val="0000FF"/>
                  </a:solidFill>
                </a:rPr>
                <a:t>0</a:t>
              </a:r>
              <a:endParaRPr lang="it-IT" altLang="it-IT" sz="2200">
                <a:solidFill>
                  <a:srgbClr val="0000FF"/>
                </a:solidFill>
              </a:endParaRPr>
            </a:p>
          </p:txBody>
        </p:sp>
        <p:sp>
          <p:nvSpPr>
            <p:cNvPr id="31779" name="Text Box 24">
              <a:extLst>
                <a:ext uri="{FF2B5EF4-FFF2-40B4-BE49-F238E27FC236}">
                  <a16:creationId xmlns:a16="http://schemas.microsoft.com/office/drawing/2014/main" id="{FC8FB6C5-1229-9130-E0FC-3B198D722FB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25" y="751"/>
              <a:ext cx="66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</a:rPr>
                <a:t>F</a:t>
              </a:r>
              <a:r>
                <a:rPr lang="it-IT" altLang="it-IT" sz="1400">
                  <a:solidFill>
                    <a:srgbClr val="FF0000"/>
                  </a:solidFill>
                </a:rPr>
                <a:t>0</a:t>
              </a:r>
              <a:endParaRPr lang="it-IT" altLang="it-IT" sz="800">
                <a:solidFill>
                  <a:srgbClr val="FF0000"/>
                </a:solidFill>
              </a:endParaRPr>
            </a:p>
          </p:txBody>
        </p:sp>
        <p:sp>
          <p:nvSpPr>
            <p:cNvPr id="31780" name="Text Box 25">
              <a:extLst>
                <a:ext uri="{FF2B5EF4-FFF2-40B4-BE49-F238E27FC236}">
                  <a16:creationId xmlns:a16="http://schemas.microsoft.com/office/drawing/2014/main" id="{5AF12044-28E3-CEED-0F88-84C6B4B86C1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4" y="1088"/>
              <a:ext cx="564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0000FF"/>
                  </a:solidFill>
                </a:rPr>
                <a:t>E</a:t>
              </a:r>
              <a:r>
                <a:rPr lang="it-IT" altLang="it-IT" sz="1400">
                  <a:solidFill>
                    <a:srgbClr val="0000FF"/>
                  </a:solidFill>
                </a:rPr>
                <a:t>0</a:t>
              </a:r>
              <a:endParaRPr lang="it-IT" altLang="it-IT" sz="800">
                <a:solidFill>
                  <a:srgbClr val="0000FF"/>
                </a:solidFill>
              </a:endParaRPr>
            </a:p>
          </p:txBody>
        </p:sp>
        <p:sp>
          <p:nvSpPr>
            <p:cNvPr id="31781" name="Text Box 26">
              <a:extLst>
                <a:ext uri="{FF2B5EF4-FFF2-40B4-BE49-F238E27FC236}">
                  <a16:creationId xmlns:a16="http://schemas.microsoft.com/office/drawing/2014/main" id="{57B38D4A-1043-C76F-B4DA-19649FD5D72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4" y="1394"/>
              <a:ext cx="564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</a:rPr>
                <a:t>E</a:t>
              </a:r>
              <a:r>
                <a:rPr lang="it-IT" altLang="it-IT" sz="1400">
                  <a:solidFill>
                    <a:srgbClr val="FF0000"/>
                  </a:solidFill>
                </a:rPr>
                <a:t>1</a:t>
              </a:r>
              <a:endParaRPr lang="it-IT" altLang="it-IT" sz="800">
                <a:solidFill>
                  <a:srgbClr val="FF0000"/>
                </a:solidFill>
              </a:endParaRPr>
            </a:p>
          </p:txBody>
        </p:sp>
        <p:sp>
          <p:nvSpPr>
            <p:cNvPr id="31782" name="Text Box 27">
              <a:extLst>
                <a:ext uri="{FF2B5EF4-FFF2-40B4-BE49-F238E27FC236}">
                  <a16:creationId xmlns:a16="http://schemas.microsoft.com/office/drawing/2014/main" id="{E35553F9-C4CD-AC4C-CFDE-0E50588586C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4" y="1715"/>
              <a:ext cx="564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0000FF"/>
                  </a:solidFill>
                </a:rPr>
                <a:t>E</a:t>
              </a:r>
              <a:r>
                <a:rPr lang="it-IT" altLang="it-IT" sz="1400">
                  <a:solidFill>
                    <a:srgbClr val="0000FF"/>
                  </a:solidFill>
                </a:rPr>
                <a:t>2</a:t>
              </a:r>
              <a:endParaRPr lang="it-IT" altLang="it-IT" sz="800">
                <a:solidFill>
                  <a:srgbClr val="0000FF"/>
                </a:solidFill>
              </a:endParaRPr>
            </a:p>
          </p:txBody>
        </p:sp>
        <p:sp>
          <p:nvSpPr>
            <p:cNvPr id="31783" name="Text Box 28">
              <a:extLst>
                <a:ext uri="{FF2B5EF4-FFF2-40B4-BE49-F238E27FC236}">
                  <a16:creationId xmlns:a16="http://schemas.microsoft.com/office/drawing/2014/main" id="{5D4575EA-299F-7FAA-9AFC-99AFD9038CB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4" y="1920"/>
              <a:ext cx="56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</a:rPr>
                <a:t>E</a:t>
              </a:r>
              <a:r>
                <a:rPr lang="it-IT" altLang="it-IT" sz="1400">
                  <a:solidFill>
                    <a:srgbClr val="FF0000"/>
                  </a:solidFill>
                </a:rPr>
                <a:t>2</a:t>
              </a:r>
              <a:endParaRPr lang="it-IT" altLang="it-IT" sz="800">
                <a:solidFill>
                  <a:srgbClr val="FF0000"/>
                </a:solidFill>
              </a:endParaRPr>
            </a:p>
          </p:txBody>
        </p:sp>
        <p:sp>
          <p:nvSpPr>
            <p:cNvPr id="31784" name="Text Box 29">
              <a:extLst>
                <a:ext uri="{FF2B5EF4-FFF2-40B4-BE49-F238E27FC236}">
                  <a16:creationId xmlns:a16="http://schemas.microsoft.com/office/drawing/2014/main" id="{C73942A9-5D47-A829-1F27-7A11FC9637D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28" y="1920"/>
              <a:ext cx="61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200">
                  <a:solidFill>
                    <a:srgbClr val="FF0000"/>
                  </a:solidFill>
                </a:rPr>
                <a:t>F</a:t>
              </a:r>
              <a:r>
                <a:rPr lang="it-IT" altLang="it-IT" sz="1400">
                  <a:solidFill>
                    <a:srgbClr val="FF0000"/>
                  </a:solidFill>
                </a:rPr>
                <a:t>2</a:t>
              </a:r>
              <a:endParaRPr lang="it-IT" altLang="it-IT" sz="800">
                <a:solidFill>
                  <a:srgbClr val="FF0000"/>
                </a:solidFill>
              </a:endParaRPr>
            </a:p>
          </p:txBody>
        </p:sp>
      </p:grpSp>
      <p:grpSp>
        <p:nvGrpSpPr>
          <p:cNvPr id="31752" name="Group 30">
            <a:extLst>
              <a:ext uri="{FF2B5EF4-FFF2-40B4-BE49-F238E27FC236}">
                <a16:creationId xmlns:a16="http://schemas.microsoft.com/office/drawing/2014/main" id="{3B6E7454-B68B-93A3-C693-2D1F8CE2E6E1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762000"/>
            <a:ext cx="5410200" cy="2730500"/>
            <a:chOff x="2352" y="480"/>
            <a:chExt cx="3408" cy="1720"/>
          </a:xfrm>
        </p:grpSpPr>
        <p:sp>
          <p:nvSpPr>
            <p:cNvPr id="31760" name="Freeform 31">
              <a:extLst>
                <a:ext uri="{FF2B5EF4-FFF2-40B4-BE49-F238E27FC236}">
                  <a16:creationId xmlns:a16="http://schemas.microsoft.com/office/drawing/2014/main" id="{3CB1EC91-263B-689E-21A2-F0AD63DA9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504"/>
              <a:ext cx="757" cy="47"/>
            </a:xfrm>
            <a:custGeom>
              <a:avLst/>
              <a:gdLst>
                <a:gd name="T0" fmla="*/ 0 w 1269"/>
                <a:gd name="T1" fmla="*/ 0 h 1"/>
                <a:gd name="T2" fmla="*/ 757 w 126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69" h="1">
                  <a:moveTo>
                    <a:pt x="0" y="0"/>
                  </a:moveTo>
                  <a:lnTo>
                    <a:pt x="1269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1" name="Text Box 32">
              <a:extLst>
                <a:ext uri="{FF2B5EF4-FFF2-40B4-BE49-F238E27FC236}">
                  <a16:creationId xmlns:a16="http://schemas.microsoft.com/office/drawing/2014/main" id="{F7573BD7-9391-63EC-AAD3-40F2AC86D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768"/>
              <a:ext cx="2544" cy="1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it-IT" altLang="it-IT" sz="2200"/>
                <a:t>Telo frontale senza avvolgimento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it-IT" altLang="it-IT" sz="2200"/>
                <a:t>Telo frontale con avvolgimento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it-IT" altLang="it-IT" sz="2200"/>
                <a:t>Dimensione reale bacino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it-IT" altLang="it-IT" sz="2200"/>
                <a:t>Telo dorsale con avvolgimento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it-IT" altLang="it-IT" sz="2200"/>
                <a:t>Telo dorsale senza avvolgimento</a:t>
              </a:r>
            </a:p>
          </p:txBody>
        </p:sp>
        <p:sp>
          <p:nvSpPr>
            <p:cNvPr id="31762" name="Freeform 33">
              <a:extLst>
                <a:ext uri="{FF2B5EF4-FFF2-40B4-BE49-F238E27FC236}">
                  <a16:creationId xmlns:a16="http://schemas.microsoft.com/office/drawing/2014/main" id="{0408A277-D439-694C-FFD4-0D84AF179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912"/>
              <a:ext cx="757" cy="47"/>
            </a:xfrm>
            <a:custGeom>
              <a:avLst/>
              <a:gdLst>
                <a:gd name="T0" fmla="*/ 0 w 1269"/>
                <a:gd name="T1" fmla="*/ 0 h 1"/>
                <a:gd name="T2" fmla="*/ 757 w 126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69" h="1">
                  <a:moveTo>
                    <a:pt x="0" y="0"/>
                  </a:moveTo>
                  <a:lnTo>
                    <a:pt x="1269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3" name="Freeform 34">
              <a:extLst>
                <a:ext uri="{FF2B5EF4-FFF2-40B4-BE49-F238E27FC236}">
                  <a16:creationId xmlns:a16="http://schemas.microsoft.com/office/drawing/2014/main" id="{64469BA3-AC21-797F-7953-48468F6E3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200"/>
              <a:ext cx="757" cy="47"/>
            </a:xfrm>
            <a:custGeom>
              <a:avLst/>
              <a:gdLst>
                <a:gd name="T0" fmla="*/ 0 w 1269"/>
                <a:gd name="T1" fmla="*/ 0 h 1"/>
                <a:gd name="T2" fmla="*/ 757 w 126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69" h="1">
                  <a:moveTo>
                    <a:pt x="0" y="0"/>
                  </a:moveTo>
                  <a:lnTo>
                    <a:pt x="1269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4" name="Freeform 35">
              <a:extLst>
                <a:ext uri="{FF2B5EF4-FFF2-40B4-BE49-F238E27FC236}">
                  <a16:creationId xmlns:a16="http://schemas.microsoft.com/office/drawing/2014/main" id="{A3B53CDB-9973-2E4B-6FE6-62AC13C9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776"/>
              <a:ext cx="757" cy="47"/>
            </a:xfrm>
            <a:custGeom>
              <a:avLst/>
              <a:gdLst>
                <a:gd name="T0" fmla="*/ 0 w 1269"/>
                <a:gd name="T1" fmla="*/ 0 h 1"/>
                <a:gd name="T2" fmla="*/ 757 w 126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69" h="1">
                  <a:moveTo>
                    <a:pt x="0" y="0"/>
                  </a:moveTo>
                  <a:lnTo>
                    <a:pt x="1269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5" name="Freeform 36">
              <a:extLst>
                <a:ext uri="{FF2B5EF4-FFF2-40B4-BE49-F238E27FC236}">
                  <a16:creationId xmlns:a16="http://schemas.microsoft.com/office/drawing/2014/main" id="{8BAE6854-B4BE-E623-73FE-3C6596B0D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113"/>
              <a:ext cx="757" cy="47"/>
            </a:xfrm>
            <a:custGeom>
              <a:avLst/>
              <a:gdLst>
                <a:gd name="T0" fmla="*/ 0 w 1269"/>
                <a:gd name="T1" fmla="*/ 0 h 1"/>
                <a:gd name="T2" fmla="*/ 757 w 126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69" h="1">
                  <a:moveTo>
                    <a:pt x="0" y="0"/>
                  </a:moveTo>
                  <a:lnTo>
                    <a:pt x="1269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66" name="Text Box 37">
              <a:extLst>
                <a:ext uri="{FF2B5EF4-FFF2-40B4-BE49-F238E27FC236}">
                  <a16:creationId xmlns:a16="http://schemas.microsoft.com/office/drawing/2014/main" id="{90EA1A25-E188-CCD9-9C48-6283EA83E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480"/>
              <a:ext cx="2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u="sng"/>
                <a:t>Particolare in sezione</a:t>
              </a:r>
              <a:endParaRPr lang="it-IT" altLang="it-IT"/>
            </a:p>
          </p:txBody>
        </p:sp>
      </p:grpSp>
      <p:grpSp>
        <p:nvGrpSpPr>
          <p:cNvPr id="31753" name="Group 38">
            <a:extLst>
              <a:ext uri="{FF2B5EF4-FFF2-40B4-BE49-F238E27FC236}">
                <a16:creationId xmlns:a16="http://schemas.microsoft.com/office/drawing/2014/main" id="{D80BBDF8-CB9D-9298-FF5E-79AC92D117F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571875"/>
            <a:ext cx="3284538" cy="3133725"/>
            <a:chOff x="336" y="2250"/>
            <a:chExt cx="2069" cy="1974"/>
          </a:xfrm>
        </p:grpSpPr>
        <p:sp>
          <p:nvSpPr>
            <p:cNvPr id="31754" name="Text Box 39">
              <a:extLst>
                <a:ext uri="{FF2B5EF4-FFF2-40B4-BE49-F238E27FC236}">
                  <a16:creationId xmlns:a16="http://schemas.microsoft.com/office/drawing/2014/main" id="{16056DEC-00E0-8028-4231-B0F7AC0745F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912" y="3936"/>
              <a:ext cx="14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i="1"/>
                <a:t>i= </a:t>
              </a:r>
              <a:r>
                <a:rPr lang="it-IT" altLang="it-IT" sz="1800"/>
                <a:t>0, 1, 2</a:t>
              </a:r>
              <a:endParaRPr lang="it-IT" altLang="it-IT" i="1"/>
            </a:p>
          </p:txBody>
        </p:sp>
        <p:pic>
          <p:nvPicPr>
            <p:cNvPr id="31755" name="Picture 40">
              <a:extLst>
                <a:ext uri="{FF2B5EF4-FFF2-40B4-BE49-F238E27FC236}">
                  <a16:creationId xmlns:a16="http://schemas.microsoft.com/office/drawing/2014/main" id="{9ACAC90F-1FEB-C583-A3F5-BA878DC9B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2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50"/>
              <a:ext cx="1824" cy="1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56" name="Text Box 41">
              <a:extLst>
                <a:ext uri="{FF2B5EF4-FFF2-40B4-BE49-F238E27FC236}">
                  <a16:creationId xmlns:a16="http://schemas.microsoft.com/office/drawing/2014/main" id="{2E1F0A5D-14B0-40C9-F7E1-521D4525F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45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>
                  <a:solidFill>
                    <a:schemeClr val="bg1"/>
                  </a:solidFill>
                </a:rPr>
                <a:t>F</a:t>
              </a:r>
              <a:r>
                <a:rPr lang="it-IT" altLang="it-IT" i="1">
                  <a:solidFill>
                    <a:schemeClr val="bg1"/>
                  </a:solidFill>
                </a:rPr>
                <a:t>i</a:t>
              </a:r>
              <a:endParaRPr lang="it-IT" altLang="it-IT" i="1"/>
            </a:p>
          </p:txBody>
        </p:sp>
        <p:sp>
          <p:nvSpPr>
            <p:cNvPr id="31757" name="Text Box 42">
              <a:extLst>
                <a:ext uri="{FF2B5EF4-FFF2-40B4-BE49-F238E27FC236}">
                  <a16:creationId xmlns:a16="http://schemas.microsoft.com/office/drawing/2014/main" id="{0DFB917B-7D22-AA29-70F3-81BD26E9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45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>
                  <a:solidFill>
                    <a:schemeClr val="bg1"/>
                  </a:solidFill>
                </a:rPr>
                <a:t>E</a:t>
              </a:r>
              <a:r>
                <a:rPr lang="it-IT" altLang="it-IT" i="1">
                  <a:solidFill>
                    <a:schemeClr val="bg1"/>
                  </a:solidFill>
                </a:rPr>
                <a:t>i</a:t>
              </a:r>
              <a:endParaRPr lang="it-IT" altLang="it-IT" i="1"/>
            </a:p>
          </p:txBody>
        </p:sp>
        <p:sp>
          <p:nvSpPr>
            <p:cNvPr id="31758" name="Freeform 43">
              <a:extLst>
                <a:ext uri="{FF2B5EF4-FFF2-40B4-BE49-F238E27FC236}">
                  <a16:creationId xmlns:a16="http://schemas.microsoft.com/office/drawing/2014/main" id="{5ED4B283-AB4D-48A5-1EBE-32632D09B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3605"/>
              <a:ext cx="1163" cy="1"/>
            </a:xfrm>
            <a:custGeom>
              <a:avLst/>
              <a:gdLst>
                <a:gd name="T0" fmla="*/ 0 w 1163"/>
                <a:gd name="T1" fmla="*/ 0 h 1"/>
                <a:gd name="T2" fmla="*/ 1163 w 116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63" h="1">
                  <a:moveTo>
                    <a:pt x="0" y="0"/>
                  </a:moveTo>
                  <a:lnTo>
                    <a:pt x="1163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9" name="Freeform 44">
              <a:extLst>
                <a:ext uri="{FF2B5EF4-FFF2-40B4-BE49-F238E27FC236}">
                  <a16:creationId xmlns:a16="http://schemas.microsoft.com/office/drawing/2014/main" id="{F5A47181-43C3-DDE7-DCE5-1EDFCC216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" y="3616"/>
              <a:ext cx="1162" cy="1"/>
            </a:xfrm>
            <a:custGeom>
              <a:avLst/>
              <a:gdLst>
                <a:gd name="T0" fmla="*/ 0 w 1162"/>
                <a:gd name="T1" fmla="*/ 0 h 1"/>
                <a:gd name="T2" fmla="*/ 1162 w 116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62" h="1">
                  <a:moveTo>
                    <a:pt x="0" y="0"/>
                  </a:moveTo>
                  <a:lnTo>
                    <a:pt x="1162" y="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>
            <a:extLst>
              <a:ext uri="{FF2B5EF4-FFF2-40B4-BE49-F238E27FC236}">
                <a16:creationId xmlns:a16="http://schemas.microsoft.com/office/drawing/2014/main" id="{1B243102-8167-C283-AEBB-6EE3B94A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DC618C-67CB-4518-8122-78FA454C0B19}" type="slidenum">
              <a:rPr lang="it-IT" altLang="it-IT" sz="1400"/>
              <a:pPr/>
              <a:t>25</a:t>
            </a:fld>
            <a:endParaRPr lang="it-IT" altLang="it-IT" sz="140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DE47D3A9-BA21-F23F-6CBD-D48B0A49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Valutazioni sul tipo di avvolgimento  </a:t>
            </a:r>
            <a:endParaRPr lang="it-IT" altLang="it-IT"/>
          </a:p>
        </p:txBody>
      </p:sp>
      <p:grpSp>
        <p:nvGrpSpPr>
          <p:cNvPr id="32772" name="Group 3">
            <a:extLst>
              <a:ext uri="{FF2B5EF4-FFF2-40B4-BE49-F238E27FC236}">
                <a16:creationId xmlns:a16="http://schemas.microsoft.com/office/drawing/2014/main" id="{F7C38885-57CC-72E0-D2BD-AB67C8B76F13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946150"/>
            <a:ext cx="4191000" cy="2711450"/>
            <a:chOff x="-48" y="528"/>
            <a:chExt cx="2640" cy="1708"/>
          </a:xfrm>
        </p:grpSpPr>
        <p:sp>
          <p:nvSpPr>
            <p:cNvPr id="32789" name="Text Box 4">
              <a:extLst>
                <a:ext uri="{FF2B5EF4-FFF2-40B4-BE49-F238E27FC236}">
                  <a16:creationId xmlns:a16="http://schemas.microsoft.com/office/drawing/2014/main" id="{30A68415-3634-A52F-AE14-9D9DD22B8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8" y="528"/>
              <a:ext cx="264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it-IT" altLang="it-IT"/>
                <a:t>Lenzuolo frontale è adagiato all’UST per gravità</a:t>
              </a:r>
            </a:p>
          </p:txBody>
        </p:sp>
        <p:sp>
          <p:nvSpPr>
            <p:cNvPr id="32790" name="Text Box 5">
              <a:extLst>
                <a:ext uri="{FF2B5EF4-FFF2-40B4-BE49-F238E27FC236}">
                  <a16:creationId xmlns:a16="http://schemas.microsoft.com/office/drawing/2014/main" id="{0C3929B2-7B61-69F4-0EFA-4AB357E46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018"/>
              <a:ext cx="23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it-IT" altLang="it-IT"/>
                <a:t>Impronta dell’UST è distorta con l’avvolgimento</a:t>
              </a:r>
            </a:p>
          </p:txBody>
        </p:sp>
        <p:sp>
          <p:nvSpPr>
            <p:cNvPr id="32791" name="Text Box 6">
              <a:extLst>
                <a:ext uri="{FF2B5EF4-FFF2-40B4-BE49-F238E27FC236}">
                  <a16:creationId xmlns:a16="http://schemas.microsoft.com/office/drawing/2014/main" id="{A1C2166A-3AA1-D977-F2CA-439FFF4F8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8"/>
              <a:ext cx="259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it-IT" altLang="it-IT"/>
                <a:t>Ad una dimensione del corpo corrisponde un’impronta più grande sul lenzuolo </a:t>
              </a:r>
            </a:p>
          </p:txBody>
        </p:sp>
      </p:grpSp>
      <p:sp>
        <p:nvSpPr>
          <p:cNvPr id="32773" name="Text Box 7">
            <a:extLst>
              <a:ext uri="{FF2B5EF4-FFF2-40B4-BE49-F238E27FC236}">
                <a16:creationId xmlns:a16="http://schemas.microsoft.com/office/drawing/2014/main" id="{1D0EF223-EF06-0597-80CB-85517DF7D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 i="1"/>
              <a:t>1-</a:t>
            </a:r>
            <a:r>
              <a:rPr lang="it-IT" altLang="it-IT" i="1"/>
              <a:t>Lenzuolo dorsale è adagiato al piano di appoggio</a:t>
            </a:r>
            <a:r>
              <a:rPr lang="it-IT" altLang="it-IT"/>
              <a:t> </a:t>
            </a:r>
          </a:p>
        </p:txBody>
      </p:sp>
      <p:grpSp>
        <p:nvGrpSpPr>
          <p:cNvPr id="32774" name="Group 8">
            <a:extLst>
              <a:ext uri="{FF2B5EF4-FFF2-40B4-BE49-F238E27FC236}">
                <a16:creationId xmlns:a16="http://schemas.microsoft.com/office/drawing/2014/main" id="{2258E845-DDFA-F9F6-AC3F-36C05002F50C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990600"/>
            <a:ext cx="4876800" cy="1736725"/>
            <a:chOff x="2688" y="624"/>
            <a:chExt cx="3072" cy="1094"/>
          </a:xfrm>
        </p:grpSpPr>
        <p:grpSp>
          <p:nvGrpSpPr>
            <p:cNvPr id="32784" name="Group 9">
              <a:extLst>
                <a:ext uri="{FF2B5EF4-FFF2-40B4-BE49-F238E27FC236}">
                  <a16:creationId xmlns:a16="http://schemas.microsoft.com/office/drawing/2014/main" id="{308D2B82-6B23-16F6-64B9-8D426DEE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624"/>
              <a:ext cx="3072" cy="518"/>
              <a:chOff x="2688" y="624"/>
              <a:chExt cx="3072" cy="518"/>
            </a:xfrm>
          </p:grpSpPr>
          <p:sp>
            <p:nvSpPr>
              <p:cNvPr id="32786" name="Text Box 10">
                <a:extLst>
                  <a:ext uri="{FF2B5EF4-FFF2-40B4-BE49-F238E27FC236}">
                    <a16:creationId xmlns:a16="http://schemas.microsoft.com/office/drawing/2014/main" id="{620E1304-7731-BF91-7C3D-E6DE46CBF4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624"/>
                <a:ext cx="148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it-IT" altLang="it-IT"/>
                  <a:t>Larghezza bacino e spalle dorsali  </a:t>
                </a:r>
              </a:p>
            </p:txBody>
          </p:sp>
          <p:sp>
            <p:nvSpPr>
              <p:cNvPr id="32787" name="Text Box 11">
                <a:extLst>
                  <a:ext uri="{FF2B5EF4-FFF2-40B4-BE49-F238E27FC236}">
                    <a16:creationId xmlns:a16="http://schemas.microsoft.com/office/drawing/2014/main" id="{01189E9E-C26E-9053-8519-B173FC957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624"/>
                <a:ext cx="148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it-IT" altLang="it-IT"/>
                  <a:t>Larghezza bacino e spalle frontali  </a:t>
                </a:r>
              </a:p>
            </p:txBody>
          </p:sp>
          <p:sp>
            <p:nvSpPr>
              <p:cNvPr id="32788" name="Text Box 12">
                <a:extLst>
                  <a:ext uri="{FF2B5EF4-FFF2-40B4-BE49-F238E27FC236}">
                    <a16:creationId xmlns:a16="http://schemas.microsoft.com/office/drawing/2014/main" id="{F8AC654A-D5C0-4047-8DA4-3BDA45087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768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b="1"/>
                  <a:t>&gt;</a:t>
                </a:r>
                <a:endParaRPr lang="it-IT" altLang="it-IT"/>
              </a:p>
            </p:txBody>
          </p:sp>
        </p:grpSp>
        <p:sp>
          <p:nvSpPr>
            <p:cNvPr id="32785" name="Text Box 13">
              <a:extLst>
                <a:ext uri="{FF2B5EF4-FFF2-40B4-BE49-F238E27FC236}">
                  <a16:creationId xmlns:a16="http://schemas.microsoft.com/office/drawing/2014/main" id="{AB2D63EC-1D22-E745-DC60-228368625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200"/>
              <a:ext cx="22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it-IT"/>
                <a:t>Maggiori della larghezza reale del bacino dell’UST</a:t>
              </a:r>
            </a:p>
          </p:txBody>
        </p:sp>
      </p:grpSp>
      <p:sp>
        <p:nvSpPr>
          <p:cNvPr id="32775" name="Text Box 14">
            <a:extLst>
              <a:ext uri="{FF2B5EF4-FFF2-40B4-BE49-F238E27FC236}">
                <a16:creationId xmlns:a16="http://schemas.microsoft.com/office/drawing/2014/main" id="{71415710-933D-01AF-6C05-60D9F54C2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778250"/>
            <a:ext cx="365760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/>
              <a:t>Larghezza bacino e spalle dorsali al max uguali alle dimensioni reali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it-IT" altLang="it-IT"/>
              <a:t>(contro ipotesi B)</a:t>
            </a:r>
          </a:p>
        </p:txBody>
      </p:sp>
      <p:sp>
        <p:nvSpPr>
          <p:cNvPr id="32776" name="AutoShape 15">
            <a:extLst>
              <a:ext uri="{FF2B5EF4-FFF2-40B4-BE49-F238E27FC236}">
                <a16:creationId xmlns:a16="http://schemas.microsoft.com/office/drawing/2014/main" id="{245B8FD0-D425-9329-8205-B311B090E85E}"/>
              </a:ext>
            </a:extLst>
          </p:cNvPr>
          <p:cNvSpPr>
            <a:spLocks noChangeArrowheads="1"/>
          </p:cNvSpPr>
          <p:nvPr/>
        </p:nvSpPr>
        <p:spPr bwMode="auto">
          <a:xfrm rot="2801082">
            <a:off x="5105400" y="51816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2777" name="Text Box 16">
            <a:extLst>
              <a:ext uri="{FF2B5EF4-FFF2-40B4-BE49-F238E27FC236}">
                <a16:creationId xmlns:a16="http://schemas.microsoft.com/office/drawing/2014/main" id="{3780AFF1-CEEC-7B8C-BA4F-B4C904861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763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/>
              <a:t>Non vale affermazione </a:t>
            </a:r>
            <a:r>
              <a:rPr lang="it-IT" altLang="it-IT" b="1" i="1"/>
              <a:t>1 </a:t>
            </a:r>
            <a:r>
              <a:rPr lang="it-IT" altLang="it-IT"/>
              <a:t>allora: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it-IT" altLang="it-IT">
                <a:solidFill>
                  <a:srgbClr val="FF0000"/>
                </a:solidFill>
              </a:rPr>
              <a:t>Lenzuolo dorsale è anch’esso avvolto </a:t>
            </a:r>
            <a:r>
              <a:rPr lang="it-IT" altLang="it-IT"/>
              <a:t>(fasciature, appoggio concavo)</a:t>
            </a:r>
          </a:p>
        </p:txBody>
      </p:sp>
      <p:sp>
        <p:nvSpPr>
          <p:cNvPr id="32778" name="Text Box 17">
            <a:extLst>
              <a:ext uri="{FF2B5EF4-FFF2-40B4-BE49-F238E27FC236}">
                <a16:creationId xmlns:a16="http://schemas.microsoft.com/office/drawing/2014/main" id="{FCCAE4A1-6B33-E388-9CE7-3395100C6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u="sng"/>
              <a:t>IPOTESI A</a:t>
            </a:r>
            <a:endParaRPr lang="it-IT" altLang="it-IT"/>
          </a:p>
        </p:txBody>
      </p:sp>
      <p:sp>
        <p:nvSpPr>
          <p:cNvPr id="32779" name="Text Box 18">
            <a:extLst>
              <a:ext uri="{FF2B5EF4-FFF2-40B4-BE49-F238E27FC236}">
                <a16:creationId xmlns:a16="http://schemas.microsoft.com/office/drawing/2014/main" id="{B7E85E18-45C0-186E-2CA5-ABD179B7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09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u="sng"/>
              <a:t>IPOTESI B</a:t>
            </a:r>
            <a:endParaRPr lang="it-IT" altLang="it-IT"/>
          </a:p>
        </p:txBody>
      </p:sp>
      <p:sp>
        <p:nvSpPr>
          <p:cNvPr id="32780" name="AutoShape 19">
            <a:extLst>
              <a:ext uri="{FF2B5EF4-FFF2-40B4-BE49-F238E27FC236}">
                <a16:creationId xmlns:a16="http://schemas.microsoft.com/office/drawing/2014/main" id="{4FB0627A-4728-7020-04A6-8603BFC65602}"/>
              </a:ext>
            </a:extLst>
          </p:cNvPr>
          <p:cNvSpPr>
            <a:spLocks noChangeArrowheads="1"/>
          </p:cNvSpPr>
          <p:nvPr/>
        </p:nvSpPr>
        <p:spPr bwMode="auto">
          <a:xfrm rot="-1283028">
            <a:off x="3494088" y="3724275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2781" name="AutoShape 20">
            <a:extLst>
              <a:ext uri="{FF2B5EF4-FFF2-40B4-BE49-F238E27FC236}">
                <a16:creationId xmlns:a16="http://schemas.microsoft.com/office/drawing/2014/main" id="{B446438D-F6B7-8B42-A662-1686C276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191000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2782" name="Oval 21">
            <a:extLst>
              <a:ext uri="{FF2B5EF4-FFF2-40B4-BE49-F238E27FC236}">
                <a16:creationId xmlns:a16="http://schemas.microsoft.com/office/drawing/2014/main" id="{CA6D0E08-64A6-E4B8-943A-E89486E08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200400"/>
            <a:ext cx="762000" cy="609600"/>
          </a:xfrm>
          <a:prstGeom prst="ellipse">
            <a:avLst/>
          </a:prstGeom>
          <a:gradFill rotWithShape="0">
            <a:gsLst>
              <a:gs pos="0">
                <a:srgbClr val="B6FFE2"/>
              </a:gs>
              <a:gs pos="100000">
                <a:srgbClr val="59FF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2783" name="Text Box 22">
            <a:extLst>
              <a:ext uri="{FF2B5EF4-FFF2-40B4-BE49-F238E27FC236}">
                <a16:creationId xmlns:a16="http://schemas.microsoft.com/office/drawing/2014/main" id="{ADE71A19-1E55-A8F3-1255-57B0698B3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276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b="1"/>
              <a:t>SE</a:t>
            </a:r>
            <a:endParaRPr lang="it-IT" alt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3">
            <a:extLst>
              <a:ext uri="{FF2B5EF4-FFF2-40B4-BE49-F238E27FC236}">
                <a16:creationId xmlns:a16="http://schemas.microsoft.com/office/drawing/2014/main" id="{042C18F8-6552-AE62-087B-E1EF5D52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DB20EB-8650-49A5-B8FD-25A0DFF20508}" type="slidenum">
              <a:rPr lang="it-IT" altLang="it-IT" sz="1400"/>
              <a:pPr/>
              <a:t>26</a:t>
            </a:fld>
            <a:endParaRPr lang="it-IT" altLang="it-IT" sz="1400"/>
          </a:p>
        </p:txBody>
      </p:sp>
      <p:grpSp>
        <p:nvGrpSpPr>
          <p:cNvPr id="33795" name="Group 2">
            <a:extLst>
              <a:ext uri="{FF2B5EF4-FFF2-40B4-BE49-F238E27FC236}">
                <a16:creationId xmlns:a16="http://schemas.microsoft.com/office/drawing/2014/main" id="{54F8DCD1-BE93-5EF7-4FE0-54955099AF4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4800"/>
            <a:ext cx="8153400" cy="6248400"/>
            <a:chOff x="288" y="192"/>
            <a:chExt cx="5136" cy="3936"/>
          </a:xfrm>
        </p:grpSpPr>
        <p:sp>
          <p:nvSpPr>
            <p:cNvPr id="33796" name="Text Box 3">
              <a:extLst>
                <a:ext uri="{FF2B5EF4-FFF2-40B4-BE49-F238E27FC236}">
                  <a16:creationId xmlns:a16="http://schemas.microsoft.com/office/drawing/2014/main" id="{B4E92682-6525-9332-651B-3D9AB217B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92"/>
              <a:ext cx="24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it-IT" sz="2800" b="1" u="sng">
                  <a:solidFill>
                    <a:srgbClr val="FF0000"/>
                  </a:solidFill>
                </a:rPr>
                <a:t>Confronti sperimentali</a:t>
              </a:r>
            </a:p>
          </p:txBody>
        </p:sp>
        <p:grpSp>
          <p:nvGrpSpPr>
            <p:cNvPr id="33797" name="Group 4">
              <a:extLst>
                <a:ext uri="{FF2B5EF4-FFF2-40B4-BE49-F238E27FC236}">
                  <a16:creationId xmlns:a16="http://schemas.microsoft.com/office/drawing/2014/main" id="{724F409B-3C43-5D75-4A02-2C02E1642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536"/>
              <a:ext cx="1584" cy="634"/>
              <a:chOff x="3840" y="1536"/>
              <a:chExt cx="1584" cy="634"/>
            </a:xfrm>
          </p:grpSpPr>
          <p:sp>
            <p:nvSpPr>
              <p:cNvPr id="33819" name="AutoShape 5">
                <a:extLst>
                  <a:ext uri="{FF2B5EF4-FFF2-40B4-BE49-F238E27FC236}">
                    <a16:creationId xmlns:a16="http://schemas.microsoft.com/office/drawing/2014/main" id="{15DB6455-6FE8-CC8D-CF76-B17D821F8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546"/>
                <a:ext cx="1584" cy="624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C2FEDE"/>
                  </a:gs>
                  <a:gs pos="100000">
                    <a:srgbClr val="A0FECB"/>
                  </a:gs>
                </a:gsLst>
                <a:lin ang="5400000" scaled="1"/>
              </a:gra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3820" name="Text Box 6">
                <a:extLst>
                  <a:ext uri="{FF2B5EF4-FFF2-40B4-BE49-F238E27FC236}">
                    <a16:creationId xmlns:a16="http://schemas.microsoft.com/office/drawing/2014/main" id="{1B7E2D22-58EE-D539-3026-C7D6EA38F6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536"/>
                <a:ext cx="1584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it-IT" altLang="it-IT" sz="2000" b="1"/>
                  <a:t>Corrispondenza anatomico -antropometrica</a:t>
                </a:r>
              </a:p>
            </p:txBody>
          </p:sp>
        </p:grpSp>
        <p:grpSp>
          <p:nvGrpSpPr>
            <p:cNvPr id="33798" name="Group 7">
              <a:extLst>
                <a:ext uri="{FF2B5EF4-FFF2-40B4-BE49-F238E27FC236}">
                  <a16:creationId xmlns:a16="http://schemas.microsoft.com/office/drawing/2014/main" id="{D059DD2E-293E-20BA-E077-5572C78F7D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408"/>
              <a:ext cx="2256" cy="720"/>
              <a:chOff x="2112" y="3408"/>
              <a:chExt cx="2256" cy="720"/>
            </a:xfrm>
          </p:grpSpPr>
          <p:sp>
            <p:nvSpPr>
              <p:cNvPr id="33817" name="AutoShape 8">
                <a:extLst>
                  <a:ext uri="{FF2B5EF4-FFF2-40B4-BE49-F238E27FC236}">
                    <a16:creationId xmlns:a16="http://schemas.microsoft.com/office/drawing/2014/main" id="{A4A97600-8275-097C-1A1A-670179F02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408"/>
                <a:ext cx="2256" cy="720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C2FEDE"/>
                  </a:gs>
                  <a:gs pos="100000">
                    <a:srgbClr val="A0FECB"/>
                  </a:gs>
                </a:gsLst>
                <a:lin ang="5400000" scaled="1"/>
              </a:gra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3818" name="Text Box 9">
                <a:extLst>
                  <a:ext uri="{FF2B5EF4-FFF2-40B4-BE49-F238E27FC236}">
                    <a16:creationId xmlns:a16="http://schemas.microsoft.com/office/drawing/2014/main" id="{26D28252-A518-925B-2D8E-23CCD9501D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3456"/>
                <a:ext cx="2160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it-IT" altLang="it-IT" sz="2000" b="1"/>
                  <a:t>Confronto antropometrico dimensionale (pianta, profilo) </a:t>
                </a:r>
              </a:p>
              <a:p>
                <a:pPr algn="ctr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it-IT" altLang="it-IT" sz="2000" b="1"/>
                  <a:t>Vincoli cinematici</a:t>
                </a:r>
              </a:p>
            </p:txBody>
          </p:sp>
        </p:grpSp>
        <p:grpSp>
          <p:nvGrpSpPr>
            <p:cNvPr id="33799" name="Group 10">
              <a:extLst>
                <a:ext uri="{FF2B5EF4-FFF2-40B4-BE49-F238E27FC236}">
                  <a16:creationId xmlns:a16="http://schemas.microsoft.com/office/drawing/2014/main" id="{F9BA32AC-BC2B-ECF9-378A-04084254E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200"/>
              <a:ext cx="2160" cy="1680"/>
              <a:chOff x="288" y="1200"/>
              <a:chExt cx="2160" cy="1680"/>
            </a:xfrm>
          </p:grpSpPr>
          <p:sp>
            <p:nvSpPr>
              <p:cNvPr id="33815" name="AutoShape 11">
                <a:extLst>
                  <a:ext uri="{FF2B5EF4-FFF2-40B4-BE49-F238E27FC236}">
                    <a16:creationId xmlns:a16="http://schemas.microsoft.com/office/drawing/2014/main" id="{17E88D34-2BA4-3357-09DE-C68B2BA15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200"/>
                <a:ext cx="2160" cy="1680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C2FEDE"/>
                  </a:gs>
                  <a:gs pos="100000">
                    <a:srgbClr val="A0FECB"/>
                  </a:gs>
                </a:gsLst>
                <a:lin ang="5400000" scaled="1"/>
              </a:gra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3816" name="Text Box 12">
                <a:extLst>
                  <a:ext uri="{FF2B5EF4-FFF2-40B4-BE49-F238E27FC236}">
                    <a16:creationId xmlns:a16="http://schemas.microsoft.com/office/drawing/2014/main" id="{325E020B-3578-08D3-79C0-5DDA6BFC5A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1248"/>
                <a:ext cx="2112" cy="15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it-IT" altLang="it-IT" sz="2000" b="1"/>
                  <a:t>Analisi ed elaborazione dell’immagine.</a:t>
                </a:r>
              </a:p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it-IT" altLang="it-IT" sz="2000" b="1"/>
                  <a:t>Costruzione modello USTN</a:t>
                </a:r>
              </a:p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it-IT" altLang="it-IT" sz="2000" b="1"/>
                  <a:t>Corrispondenza fra profilo reale e numerico</a:t>
                </a:r>
              </a:p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it-IT" altLang="it-IT" sz="2000" b="1"/>
                  <a:t>Valutazione della distorsione</a:t>
                </a:r>
              </a:p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it-IT" altLang="it-IT" sz="2000" b="1"/>
                  <a:t>Utilizzo del cinematismo per ricostruire la ST </a:t>
                </a:r>
              </a:p>
            </p:txBody>
          </p:sp>
        </p:grpSp>
        <p:grpSp>
          <p:nvGrpSpPr>
            <p:cNvPr id="33800" name="Group 13">
              <a:extLst>
                <a:ext uri="{FF2B5EF4-FFF2-40B4-BE49-F238E27FC236}">
                  <a16:creationId xmlns:a16="http://schemas.microsoft.com/office/drawing/2014/main" id="{EB378091-BB93-EAED-53E1-C468F5DF59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672"/>
              <a:ext cx="960" cy="480"/>
              <a:chOff x="2736" y="672"/>
              <a:chExt cx="960" cy="480"/>
            </a:xfrm>
          </p:grpSpPr>
          <p:sp>
            <p:nvSpPr>
              <p:cNvPr id="33813" name="Rectangle 14">
                <a:extLst>
                  <a:ext uri="{FF2B5EF4-FFF2-40B4-BE49-F238E27FC236}">
                    <a16:creationId xmlns:a16="http://schemas.microsoft.com/office/drawing/2014/main" id="{DEEA8094-5772-0347-F99A-41227A86C6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36" y="672"/>
                <a:ext cx="960" cy="48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3814" name="Text Box 15">
                <a:extLst>
                  <a:ext uri="{FF2B5EF4-FFF2-40B4-BE49-F238E27FC236}">
                    <a16:creationId xmlns:a16="http://schemas.microsoft.com/office/drawing/2014/main" id="{574C8125-0C7A-DCCF-7013-451198A46AA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884" y="758"/>
                <a:ext cx="6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it-IT" altLang="it-IT" sz="2800" b="1"/>
                  <a:t> S.T.</a:t>
                </a:r>
              </a:p>
            </p:txBody>
          </p:sp>
        </p:grpSp>
        <p:grpSp>
          <p:nvGrpSpPr>
            <p:cNvPr id="33801" name="Group 16">
              <a:extLst>
                <a:ext uri="{FF2B5EF4-FFF2-40B4-BE49-F238E27FC236}">
                  <a16:creationId xmlns:a16="http://schemas.microsoft.com/office/drawing/2014/main" id="{B9EF9999-D4F7-C533-55AC-50F8439DC3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496"/>
              <a:ext cx="1104" cy="672"/>
              <a:chOff x="4320" y="2496"/>
              <a:chExt cx="1104" cy="672"/>
            </a:xfrm>
          </p:grpSpPr>
          <p:sp>
            <p:nvSpPr>
              <p:cNvPr id="33811" name="Rectangle 17">
                <a:extLst>
                  <a:ext uri="{FF2B5EF4-FFF2-40B4-BE49-F238E27FC236}">
                    <a16:creationId xmlns:a16="http://schemas.microsoft.com/office/drawing/2014/main" id="{6CC02405-DE65-D649-8A7C-C1D5EA428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96"/>
                <a:ext cx="1104" cy="67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3812" name="Text Box 18">
                <a:extLst>
                  <a:ext uri="{FF2B5EF4-FFF2-40B4-BE49-F238E27FC236}">
                    <a16:creationId xmlns:a16="http://schemas.microsoft.com/office/drawing/2014/main" id="{A0938890-28FD-D928-8ED3-B09D723D6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2688"/>
                <a:ext cx="96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it-IT" altLang="it-IT" sz="2800" b="1"/>
                  <a:t>U.S.T.F.</a:t>
                </a:r>
              </a:p>
            </p:txBody>
          </p:sp>
        </p:grpSp>
        <p:grpSp>
          <p:nvGrpSpPr>
            <p:cNvPr id="33802" name="Group 19">
              <a:extLst>
                <a:ext uri="{FF2B5EF4-FFF2-40B4-BE49-F238E27FC236}">
                  <a16:creationId xmlns:a16="http://schemas.microsoft.com/office/drawing/2014/main" id="{A74EBC74-7AF7-2DAE-7B8D-5166BBBCF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216"/>
              <a:ext cx="1104" cy="480"/>
              <a:chOff x="528" y="3216"/>
              <a:chExt cx="1104" cy="480"/>
            </a:xfrm>
          </p:grpSpPr>
          <p:sp>
            <p:nvSpPr>
              <p:cNvPr id="33809" name="Rectangle 20">
                <a:extLst>
                  <a:ext uri="{FF2B5EF4-FFF2-40B4-BE49-F238E27FC236}">
                    <a16:creationId xmlns:a16="http://schemas.microsoft.com/office/drawing/2014/main" id="{45369015-FA6A-416C-D435-D3C1DC0B0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3216"/>
                <a:ext cx="1104" cy="48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3810" name="Text Box 21">
                <a:extLst>
                  <a:ext uri="{FF2B5EF4-FFF2-40B4-BE49-F238E27FC236}">
                    <a16:creationId xmlns:a16="http://schemas.microsoft.com/office/drawing/2014/main" id="{207D3198-AE38-761D-3F1D-F039E6C57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3312"/>
                <a:ext cx="960" cy="32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it-IT" altLang="it-IT" sz="2800" b="1"/>
                  <a:t>U.S.T.N.</a:t>
                </a:r>
              </a:p>
            </p:txBody>
          </p:sp>
        </p:grpSp>
        <p:sp>
          <p:nvSpPr>
            <p:cNvPr id="33803" name="AutoShape 22">
              <a:extLst>
                <a:ext uri="{FF2B5EF4-FFF2-40B4-BE49-F238E27FC236}">
                  <a16:creationId xmlns:a16="http://schemas.microsoft.com/office/drawing/2014/main" id="{107F3A2A-C686-DA43-8476-622F2E773C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6" y="2952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F0687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3804" name="AutoShape 23">
              <a:extLst>
                <a:ext uri="{FF2B5EF4-FFF2-40B4-BE49-F238E27FC236}">
                  <a16:creationId xmlns:a16="http://schemas.microsoft.com/office/drawing/2014/main" id="{CC19FFB1-C4A4-A9DC-6C26-1BCCBEF73E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0" y="2232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F0687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3805" name="AutoShape 24">
              <a:extLst>
                <a:ext uri="{FF2B5EF4-FFF2-40B4-BE49-F238E27FC236}">
                  <a16:creationId xmlns:a16="http://schemas.microsoft.com/office/drawing/2014/main" id="{47C1AA70-CFA6-9B75-0E0C-0F2C0DB01F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49138">
              <a:off x="1680" y="3528"/>
              <a:ext cx="408" cy="216"/>
            </a:xfrm>
            <a:prstGeom prst="leftRightArrow">
              <a:avLst>
                <a:gd name="adj1" fmla="val 50000"/>
                <a:gd name="adj2" fmla="val 37778"/>
              </a:avLst>
            </a:prstGeom>
            <a:solidFill>
              <a:srgbClr val="F0687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3806" name="AutoShape 25">
              <a:extLst>
                <a:ext uri="{FF2B5EF4-FFF2-40B4-BE49-F238E27FC236}">
                  <a16:creationId xmlns:a16="http://schemas.microsoft.com/office/drawing/2014/main" id="{535EAC26-BD9D-F5EC-35A2-433ECBAD63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13699">
              <a:off x="4416" y="3360"/>
              <a:ext cx="528" cy="240"/>
            </a:xfrm>
            <a:prstGeom prst="leftRightArrow">
              <a:avLst>
                <a:gd name="adj1" fmla="val 50000"/>
                <a:gd name="adj2" fmla="val 44000"/>
              </a:avLst>
            </a:prstGeom>
            <a:solidFill>
              <a:srgbClr val="F0687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3807" name="AutoShape 26">
              <a:extLst>
                <a:ext uri="{FF2B5EF4-FFF2-40B4-BE49-F238E27FC236}">
                  <a16:creationId xmlns:a16="http://schemas.microsoft.com/office/drawing/2014/main" id="{09925C36-2FD8-B36D-3FBA-AEF5D18C47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06954">
              <a:off x="1681" y="906"/>
              <a:ext cx="984" cy="192"/>
            </a:xfrm>
            <a:prstGeom prst="leftRightArrow">
              <a:avLst>
                <a:gd name="adj1" fmla="val 50000"/>
                <a:gd name="adj2" fmla="val 102500"/>
              </a:avLst>
            </a:prstGeom>
            <a:solidFill>
              <a:srgbClr val="F0687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3808" name="AutoShape 27">
              <a:extLst>
                <a:ext uri="{FF2B5EF4-FFF2-40B4-BE49-F238E27FC236}">
                  <a16:creationId xmlns:a16="http://schemas.microsoft.com/office/drawing/2014/main" id="{EEB87AD0-CA25-CC60-80EA-60B995AD75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72670">
              <a:off x="3696" y="1104"/>
              <a:ext cx="984" cy="192"/>
            </a:xfrm>
            <a:prstGeom prst="leftRightArrow">
              <a:avLst>
                <a:gd name="adj1" fmla="val 50000"/>
                <a:gd name="adj2" fmla="val 102500"/>
              </a:avLst>
            </a:prstGeom>
            <a:solidFill>
              <a:srgbClr val="F0687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3">
            <a:extLst>
              <a:ext uri="{FF2B5EF4-FFF2-40B4-BE49-F238E27FC236}">
                <a16:creationId xmlns:a16="http://schemas.microsoft.com/office/drawing/2014/main" id="{6DB4B65F-4F3E-FCF3-18AF-DB335570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88ADCB-2061-4FE8-8F7F-61EC70B19D6E}" type="slidenum">
              <a:rPr lang="it-IT" altLang="it-IT" sz="1400"/>
              <a:pPr/>
              <a:t>27</a:t>
            </a:fld>
            <a:endParaRPr lang="it-IT" altLang="it-IT" sz="1400"/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1DCF0482-EDDD-1F1C-B628-1E12FBF07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UST, USTN, USTF visti in pianta </a:t>
            </a:r>
            <a:endParaRPr lang="it-IT" altLang="it-IT" b="1" u="sng">
              <a:solidFill>
                <a:srgbClr val="FF0000"/>
              </a:solidFill>
            </a:endParaRPr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E337D327-D5F3-CDA7-2C2D-6E1AB8D9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62940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Text Box 4">
            <a:extLst>
              <a:ext uri="{FF2B5EF4-FFF2-40B4-BE49-F238E27FC236}">
                <a16:creationId xmlns:a16="http://schemas.microsoft.com/office/drawing/2014/main" id="{0748522C-34A7-E819-4486-026305102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97376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000" b="1"/>
              <a:t>Statura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it-IT" altLang="it-IT" sz="2000" b="1"/>
              <a:t>195±1cm</a:t>
            </a:r>
            <a:endParaRPr lang="it-IT" altLang="it-IT" b="1"/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D4BF3F6C-2EBF-9BAA-AD2C-A16E1676E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97376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000" b="1"/>
              <a:t>Statura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it-IT" altLang="it-IT" sz="2000" b="1"/>
              <a:t>175±2cm</a:t>
            </a:r>
            <a:endParaRPr lang="it-IT" altLang="it-IT"/>
          </a:p>
        </p:txBody>
      </p:sp>
      <p:sp>
        <p:nvSpPr>
          <p:cNvPr id="35847" name="Text Box 6">
            <a:extLst>
              <a:ext uri="{FF2B5EF4-FFF2-40B4-BE49-F238E27FC236}">
                <a16:creationId xmlns:a16="http://schemas.microsoft.com/office/drawing/2014/main" id="{28BC3D49-1CDB-7D06-6563-1893C0ED5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1980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altLang="it-IT" sz="2000" b="1"/>
              <a:t>Impronta frontale</a:t>
            </a:r>
          </a:p>
        </p:txBody>
      </p:sp>
      <p:sp>
        <p:nvSpPr>
          <p:cNvPr id="35848" name="Text Box 7">
            <a:extLst>
              <a:ext uri="{FF2B5EF4-FFF2-40B4-BE49-F238E27FC236}">
                <a16:creationId xmlns:a16="http://schemas.microsoft.com/office/drawing/2014/main" id="{5007EB0A-5E0A-5D00-48B5-4ABDBBE4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03925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it-IT" altLang="it-IT" sz="2000" b="1"/>
              <a:t>Impronta dorsale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3">
            <a:extLst>
              <a:ext uri="{FF2B5EF4-FFF2-40B4-BE49-F238E27FC236}">
                <a16:creationId xmlns:a16="http://schemas.microsoft.com/office/drawing/2014/main" id="{6310668E-8C44-4BA3-4E73-C4BF535B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B8A0C0-E358-4A34-B8C4-5ABDD136A348}" type="slidenum">
              <a:rPr lang="it-IT" altLang="it-IT" sz="1400"/>
              <a:pPr/>
              <a:t>28</a:t>
            </a:fld>
            <a:endParaRPr lang="it-IT" altLang="it-IT" sz="1400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468A7C38-42F4-7BD2-19B8-7A68C91AC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Tabelle dati e indici antropometrici</a:t>
            </a:r>
          </a:p>
        </p:txBody>
      </p:sp>
      <p:graphicFrame>
        <p:nvGraphicFramePr>
          <p:cNvPr id="36868" name="Object 3">
            <a:extLst>
              <a:ext uri="{FF2B5EF4-FFF2-40B4-BE49-F238E27FC236}">
                <a16:creationId xmlns:a16="http://schemas.microsoft.com/office/drawing/2014/main" id="{5FBB8B18-B513-B178-4C7C-752B03594E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990600"/>
          <a:ext cx="6426200" cy="59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431280" imgH="4922520" progId="Word.Document.8">
                  <p:embed/>
                </p:oleObj>
              </mc:Choice>
              <mc:Fallback>
                <p:oleObj name="Documento" r:id="rId2" imgW="6431280" imgH="49225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90600"/>
                        <a:ext cx="6426200" cy="593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69" name="Group 4">
            <a:extLst>
              <a:ext uri="{FF2B5EF4-FFF2-40B4-BE49-F238E27FC236}">
                <a16:creationId xmlns:a16="http://schemas.microsoft.com/office/drawing/2014/main" id="{ECFEF5EF-9511-80B1-2E07-4D69403F037E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990600"/>
            <a:ext cx="5943600" cy="4648200"/>
            <a:chOff x="2496" y="624"/>
            <a:chExt cx="3552" cy="2784"/>
          </a:xfrm>
        </p:grpSpPr>
        <p:graphicFrame>
          <p:nvGraphicFramePr>
            <p:cNvPr id="36870" name="Object 5">
              <a:extLst>
                <a:ext uri="{FF2B5EF4-FFF2-40B4-BE49-F238E27FC236}">
                  <a16:creationId xmlns:a16="http://schemas.microsoft.com/office/drawing/2014/main" id="{9D997B39-FBAF-7CC1-10CB-4003E6F2BD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6" y="624"/>
            <a:ext cx="3552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4" imgW="6431280" imgH="2005584" progId="Word.Document.8">
                    <p:embed/>
                  </p:oleObj>
                </mc:Choice>
                <mc:Fallback>
                  <p:oleObj name="Documento" r:id="rId4" imgW="6431280" imgH="2005584" progId="Word.Documen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624"/>
                          <a:ext cx="3552" cy="1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1" name="Object 6">
              <a:extLst>
                <a:ext uri="{FF2B5EF4-FFF2-40B4-BE49-F238E27FC236}">
                  <a16:creationId xmlns:a16="http://schemas.microsoft.com/office/drawing/2014/main" id="{24DFF489-934E-B534-A099-382736418A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44" y="2160"/>
            <a:ext cx="3408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6" imgW="6431280" imgH="1584960" progId="Word.Document.8">
                    <p:embed/>
                  </p:oleObj>
                </mc:Choice>
                <mc:Fallback>
                  <p:oleObj name="Documento" r:id="rId6" imgW="6431280" imgH="1584960" progId="Word.Document.8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160"/>
                          <a:ext cx="3408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3">
            <a:extLst>
              <a:ext uri="{FF2B5EF4-FFF2-40B4-BE49-F238E27FC236}">
                <a16:creationId xmlns:a16="http://schemas.microsoft.com/office/drawing/2014/main" id="{CD5D95BE-4B1E-76EE-E018-2A2A1AE2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003F0B-8614-4FF9-84DF-C44C5BDCFD0E}" type="slidenum">
              <a:rPr lang="it-IT" altLang="it-IT" sz="1400"/>
              <a:pPr/>
              <a:t>29</a:t>
            </a:fld>
            <a:endParaRPr lang="it-IT" altLang="it-IT" sz="1400"/>
          </a:p>
        </p:txBody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85D0993E-FB8E-78E8-742D-A6BB5F5D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USTN, USTF: differenze corporee globali</a:t>
            </a:r>
            <a:endParaRPr lang="it-IT" altLang="it-IT" b="1" u="sng">
              <a:solidFill>
                <a:srgbClr val="FF0000"/>
              </a:solidFill>
            </a:endParaRPr>
          </a:p>
        </p:txBody>
      </p:sp>
      <p:sp>
        <p:nvSpPr>
          <p:cNvPr id="37892" name="Text Box 3">
            <a:extLst>
              <a:ext uri="{FF2B5EF4-FFF2-40B4-BE49-F238E27FC236}">
                <a16:creationId xmlns:a16="http://schemas.microsoft.com/office/drawing/2014/main" id="{A873C3C1-92D3-4D32-596C-835C1C7CA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62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/>
              <a:t>Dimensionale </a:t>
            </a:r>
            <a:r>
              <a:rPr lang="it-IT" altLang="it-IT" sz="2000"/>
              <a:t>[cm]</a:t>
            </a:r>
            <a:endParaRPr lang="it-IT" altLang="it-IT"/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CB5693AE-CA93-54DF-E928-9180D2C83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762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/>
              <a:t>Anatomica</a:t>
            </a:r>
          </a:p>
        </p:txBody>
      </p:sp>
      <p:sp>
        <p:nvSpPr>
          <p:cNvPr id="37894" name="Text Box 5">
            <a:extLst>
              <a:ext uri="{FF2B5EF4-FFF2-40B4-BE49-F238E27FC236}">
                <a16:creationId xmlns:a16="http://schemas.microsoft.com/office/drawing/2014/main" id="{08095781-5ADB-3B36-0883-289AE0EC6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762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/>
              <a:t>Cinematica</a:t>
            </a:r>
          </a:p>
        </p:txBody>
      </p:sp>
      <p:sp>
        <p:nvSpPr>
          <p:cNvPr id="37895" name="Text Box 6">
            <a:extLst>
              <a:ext uri="{FF2B5EF4-FFF2-40B4-BE49-F238E27FC236}">
                <a16:creationId xmlns:a16="http://schemas.microsoft.com/office/drawing/2014/main" id="{7A6DC305-278F-4FB4-9617-9F5DCDBE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u="sng"/>
              <a:t>Pianta</a:t>
            </a:r>
            <a:endParaRPr lang="it-IT" altLang="it-IT"/>
          </a:p>
        </p:txBody>
      </p:sp>
      <p:sp>
        <p:nvSpPr>
          <p:cNvPr id="37896" name="Text Box 7">
            <a:extLst>
              <a:ext uri="{FF2B5EF4-FFF2-40B4-BE49-F238E27FC236}">
                <a16:creationId xmlns:a16="http://schemas.microsoft.com/office/drawing/2014/main" id="{2EC35777-2DF0-1EC2-C772-A63766E2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u="sng"/>
              <a:t>Profilo</a:t>
            </a:r>
            <a:endParaRPr lang="it-IT" altLang="it-IT"/>
          </a:p>
        </p:txBody>
      </p:sp>
      <p:sp>
        <p:nvSpPr>
          <p:cNvPr id="37897" name="Text Box 8">
            <a:extLst>
              <a:ext uri="{FF2B5EF4-FFF2-40B4-BE49-F238E27FC236}">
                <a16:creationId xmlns:a16="http://schemas.microsoft.com/office/drawing/2014/main" id="{E6F9A81C-16D4-2B41-A19B-BC653A98B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243840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200"/>
              <a:t>Spessore torace rispetto all’addome.</a:t>
            </a:r>
          </a:p>
          <a:p>
            <a:pPr>
              <a:spcBef>
                <a:spcPct val="50000"/>
              </a:spcBef>
            </a:pPr>
            <a:r>
              <a:rPr lang="it-IT" altLang="it-IT" sz="2200"/>
              <a:t>Collo del piede-caviglia pronunciato.</a:t>
            </a:r>
          </a:p>
        </p:txBody>
      </p:sp>
      <p:sp>
        <p:nvSpPr>
          <p:cNvPr id="37898" name="Text Box 9">
            <a:extLst>
              <a:ext uri="{FF2B5EF4-FFF2-40B4-BE49-F238E27FC236}">
                <a16:creationId xmlns:a16="http://schemas.microsoft.com/office/drawing/2014/main" id="{3866F5E1-D884-A630-DEE0-6DE30C22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856038"/>
            <a:ext cx="220980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200"/>
              <a:t>Arto superiore.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it-IT" altLang="it-IT" sz="2200"/>
              <a:t>Rotazione eccessiva  spalle verso il torace. (impossibile se non con lussazioni o fratture)</a:t>
            </a:r>
          </a:p>
        </p:txBody>
      </p:sp>
      <p:grpSp>
        <p:nvGrpSpPr>
          <p:cNvPr id="37899" name="Group 10">
            <a:extLst>
              <a:ext uri="{FF2B5EF4-FFF2-40B4-BE49-F238E27FC236}">
                <a16:creationId xmlns:a16="http://schemas.microsoft.com/office/drawing/2014/main" id="{E9187FE7-128C-3B11-0243-50254D2EE73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295400"/>
            <a:ext cx="7620000" cy="4818063"/>
            <a:chOff x="816" y="816"/>
            <a:chExt cx="4800" cy="3035"/>
          </a:xfrm>
        </p:grpSpPr>
        <p:sp>
          <p:nvSpPr>
            <p:cNvPr id="37916" name="Freeform 11">
              <a:extLst>
                <a:ext uri="{FF2B5EF4-FFF2-40B4-BE49-F238E27FC236}">
                  <a16:creationId xmlns:a16="http://schemas.microsoft.com/office/drawing/2014/main" id="{D616F00A-3979-17AF-86D4-11F706D2E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816"/>
              <a:ext cx="5" cy="3024"/>
            </a:xfrm>
            <a:custGeom>
              <a:avLst/>
              <a:gdLst>
                <a:gd name="T0" fmla="*/ 0 w 5"/>
                <a:gd name="T1" fmla="*/ 0 h 3024"/>
                <a:gd name="T2" fmla="*/ 5 w 5"/>
                <a:gd name="T3" fmla="*/ 3024 h 30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024">
                  <a:moveTo>
                    <a:pt x="0" y="0"/>
                  </a:moveTo>
                  <a:lnTo>
                    <a:pt x="5" y="30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17" name="Freeform 12">
              <a:extLst>
                <a:ext uri="{FF2B5EF4-FFF2-40B4-BE49-F238E27FC236}">
                  <a16:creationId xmlns:a16="http://schemas.microsoft.com/office/drawing/2014/main" id="{BAB0EF0C-5327-EF32-6A58-5EEFC3977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" y="816"/>
              <a:ext cx="4" cy="3024"/>
            </a:xfrm>
            <a:custGeom>
              <a:avLst/>
              <a:gdLst>
                <a:gd name="T0" fmla="*/ 4 w 4"/>
                <a:gd name="T1" fmla="*/ 0 h 3024"/>
                <a:gd name="T2" fmla="*/ 0 w 4"/>
                <a:gd name="T3" fmla="*/ 3024 h 30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024">
                  <a:moveTo>
                    <a:pt x="4" y="0"/>
                  </a:moveTo>
                  <a:lnTo>
                    <a:pt x="0" y="30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18" name="Freeform 13">
              <a:extLst>
                <a:ext uri="{FF2B5EF4-FFF2-40B4-BE49-F238E27FC236}">
                  <a16:creationId xmlns:a16="http://schemas.microsoft.com/office/drawing/2014/main" id="{7833A9D4-ECEE-DA92-38A3-97402E1E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816"/>
              <a:ext cx="5" cy="3035"/>
            </a:xfrm>
            <a:custGeom>
              <a:avLst/>
              <a:gdLst>
                <a:gd name="T0" fmla="*/ 0 w 5"/>
                <a:gd name="T1" fmla="*/ 0 h 3035"/>
                <a:gd name="T2" fmla="*/ 5 w 5"/>
                <a:gd name="T3" fmla="*/ 3035 h 3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035">
                  <a:moveTo>
                    <a:pt x="0" y="0"/>
                  </a:moveTo>
                  <a:lnTo>
                    <a:pt x="5" y="30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19" name="Freeform 14">
              <a:extLst>
                <a:ext uri="{FF2B5EF4-FFF2-40B4-BE49-F238E27FC236}">
                  <a16:creationId xmlns:a16="http://schemas.microsoft.com/office/drawing/2014/main" id="{3AE93167-DEAB-CBBD-ABA3-8E108B11F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816"/>
              <a:ext cx="5" cy="3035"/>
            </a:xfrm>
            <a:custGeom>
              <a:avLst/>
              <a:gdLst>
                <a:gd name="T0" fmla="*/ 0 w 5"/>
                <a:gd name="T1" fmla="*/ 0 h 3035"/>
                <a:gd name="T2" fmla="*/ 5 w 5"/>
                <a:gd name="T3" fmla="*/ 3035 h 3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035">
                  <a:moveTo>
                    <a:pt x="0" y="0"/>
                  </a:moveTo>
                  <a:lnTo>
                    <a:pt x="5" y="303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20" name="Freeform 15">
              <a:extLst>
                <a:ext uri="{FF2B5EF4-FFF2-40B4-BE49-F238E27FC236}">
                  <a16:creationId xmlns:a16="http://schemas.microsoft.com/office/drawing/2014/main" id="{480D93F7-D561-92A1-0411-7F6D76EC3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448"/>
              <a:ext cx="4776" cy="6"/>
            </a:xfrm>
            <a:custGeom>
              <a:avLst/>
              <a:gdLst>
                <a:gd name="T0" fmla="*/ 0 w 4501"/>
                <a:gd name="T1" fmla="*/ 6 h 5"/>
                <a:gd name="T2" fmla="*/ 4776 w 4501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01" h="5">
                  <a:moveTo>
                    <a:pt x="0" y="5"/>
                  </a:moveTo>
                  <a:lnTo>
                    <a:pt x="4501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21" name="Line 16">
              <a:extLst>
                <a:ext uri="{FF2B5EF4-FFF2-40B4-BE49-F238E27FC236}">
                  <a16:creationId xmlns:a16="http://schemas.microsoft.com/office/drawing/2014/main" id="{7A230A94-8136-4BDF-F784-B158D30CE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840"/>
              <a:ext cx="4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22" name="Freeform 17">
              <a:extLst>
                <a:ext uri="{FF2B5EF4-FFF2-40B4-BE49-F238E27FC236}">
                  <a16:creationId xmlns:a16="http://schemas.microsoft.com/office/drawing/2014/main" id="{FF9C2761-F8F4-B842-08CA-C45977918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816"/>
              <a:ext cx="4800" cy="6"/>
            </a:xfrm>
            <a:custGeom>
              <a:avLst/>
              <a:gdLst>
                <a:gd name="T0" fmla="*/ 0 w 4523"/>
                <a:gd name="T1" fmla="*/ 0 h 5"/>
                <a:gd name="T2" fmla="*/ 4800 w 4523"/>
                <a:gd name="T3" fmla="*/ 6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23" h="5">
                  <a:moveTo>
                    <a:pt x="0" y="0"/>
                  </a:moveTo>
                  <a:lnTo>
                    <a:pt x="4523" y="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23" name="Line 18">
              <a:extLst>
                <a:ext uri="{FF2B5EF4-FFF2-40B4-BE49-F238E27FC236}">
                  <a16:creationId xmlns:a16="http://schemas.microsoft.com/office/drawing/2014/main" id="{667837D3-8E64-D661-386B-37681334A7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38" y="1309"/>
              <a:ext cx="306" cy="4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7900" name="Group 19">
            <a:extLst>
              <a:ext uri="{FF2B5EF4-FFF2-40B4-BE49-F238E27FC236}">
                <a16:creationId xmlns:a16="http://schemas.microsoft.com/office/drawing/2014/main" id="{968EA07E-FC85-74A8-BE14-7B1EC8431198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267200"/>
            <a:ext cx="3048000" cy="1165225"/>
            <a:chOff x="864" y="2688"/>
            <a:chExt cx="1920" cy="734"/>
          </a:xfrm>
        </p:grpSpPr>
        <p:sp>
          <p:nvSpPr>
            <p:cNvPr id="37914" name="Text Box 20">
              <a:extLst>
                <a:ext uri="{FF2B5EF4-FFF2-40B4-BE49-F238E27FC236}">
                  <a16:creationId xmlns:a16="http://schemas.microsoft.com/office/drawing/2014/main" id="{6CA6AB68-A089-1828-140C-2056938E7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928"/>
              <a:ext cx="81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200"/>
                <a:t>Statura</a:t>
              </a:r>
            </a:p>
          </p:txBody>
        </p:sp>
        <p:sp>
          <p:nvSpPr>
            <p:cNvPr id="37915" name="Text Box 21">
              <a:extLst>
                <a:ext uri="{FF2B5EF4-FFF2-40B4-BE49-F238E27FC236}">
                  <a16:creationId xmlns:a16="http://schemas.microsoft.com/office/drawing/2014/main" id="{3EA7EB40-5A2E-1162-B657-1937C20C6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688"/>
              <a:ext cx="1152" cy="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200" b="1" i="1"/>
                <a:t>N.</a:t>
              </a:r>
              <a:r>
                <a:rPr lang="it-IT" altLang="it-IT" sz="2200"/>
                <a:t> 175 ± 2</a:t>
              </a:r>
            </a:p>
            <a:p>
              <a:pPr>
                <a:spcBef>
                  <a:spcPct val="50000"/>
                </a:spcBef>
              </a:pPr>
              <a:endParaRPr lang="it-IT" altLang="it-IT" sz="2200"/>
            </a:p>
            <a:p>
              <a:pPr>
                <a:lnSpc>
                  <a:spcPct val="20000"/>
                </a:lnSpc>
                <a:spcBef>
                  <a:spcPct val="50000"/>
                </a:spcBef>
              </a:pPr>
              <a:r>
                <a:rPr lang="it-IT" altLang="it-IT" sz="2200" b="1" i="1"/>
                <a:t>F.</a:t>
              </a:r>
              <a:r>
                <a:rPr lang="it-IT" altLang="it-IT" sz="2200"/>
                <a:t> 195 ± 1</a:t>
              </a:r>
            </a:p>
          </p:txBody>
        </p:sp>
      </p:grpSp>
      <p:grpSp>
        <p:nvGrpSpPr>
          <p:cNvPr id="37901" name="Group 22">
            <a:extLst>
              <a:ext uri="{FF2B5EF4-FFF2-40B4-BE49-F238E27FC236}">
                <a16:creationId xmlns:a16="http://schemas.microsoft.com/office/drawing/2014/main" id="{A7883D29-B6B4-A97A-4C38-D3D1F10C58AD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295400"/>
            <a:ext cx="2590800" cy="2573338"/>
            <a:chOff x="2688" y="816"/>
            <a:chExt cx="1632" cy="1621"/>
          </a:xfrm>
        </p:grpSpPr>
        <p:sp>
          <p:nvSpPr>
            <p:cNvPr id="37912" name="Text Box 23">
              <a:extLst>
                <a:ext uri="{FF2B5EF4-FFF2-40B4-BE49-F238E27FC236}">
                  <a16:creationId xmlns:a16="http://schemas.microsoft.com/office/drawing/2014/main" id="{63B96FC4-79C8-4F6A-5C17-954A9A3A3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816"/>
              <a:ext cx="1536" cy="1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200"/>
                <a:t>Profilo del bacino (sproporzionato):</a:t>
              </a:r>
            </a:p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it-IT" altLang="it-IT" sz="2200"/>
                <a:t>Bacino</a:t>
              </a:r>
            </a:p>
            <a:p>
              <a:pPr>
                <a:lnSpc>
                  <a:spcPct val="170000"/>
                </a:lnSpc>
                <a:spcBef>
                  <a:spcPct val="50000"/>
                </a:spcBef>
              </a:pPr>
              <a:r>
                <a:rPr lang="it-IT" altLang="it-IT" sz="2200"/>
                <a:t>Polpacci.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200"/>
                <a:t>Torace - addome.</a:t>
              </a:r>
            </a:p>
          </p:txBody>
        </p:sp>
        <p:sp>
          <p:nvSpPr>
            <p:cNvPr id="37913" name="Text Box 24">
              <a:extLst>
                <a:ext uri="{FF2B5EF4-FFF2-40B4-BE49-F238E27FC236}">
                  <a16:creationId xmlns:a16="http://schemas.microsoft.com/office/drawing/2014/main" id="{187B3932-CF76-0ACF-78F7-21EEB0135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255"/>
              <a:ext cx="1104" cy="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88938" indent="-388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200" b="1" i="1"/>
                <a:t>N.</a:t>
              </a:r>
              <a:r>
                <a:rPr lang="it-IT" altLang="it-IT" sz="2200"/>
                <a:t>   36±0,5 </a:t>
              </a:r>
            </a:p>
            <a:p>
              <a:pPr>
                <a:lnSpc>
                  <a:spcPct val="20000"/>
                </a:lnSpc>
                <a:spcBef>
                  <a:spcPct val="50000"/>
                </a:spcBef>
              </a:pPr>
              <a:r>
                <a:rPr lang="it-IT" altLang="it-IT" sz="2200" b="1" i="1"/>
                <a:t>F.  </a:t>
              </a:r>
              <a:r>
                <a:rPr lang="it-IT" altLang="it-IT" sz="2200"/>
                <a:t> 42±0,5</a:t>
              </a:r>
            </a:p>
            <a:p>
              <a:pPr>
                <a:lnSpc>
                  <a:spcPct val="20000"/>
                </a:lnSpc>
                <a:spcBef>
                  <a:spcPct val="50000"/>
                </a:spcBef>
              </a:pPr>
              <a:r>
                <a:rPr lang="it-IT" altLang="it-IT" sz="2200" b="1" i="1"/>
                <a:t>S.T.</a:t>
              </a:r>
              <a:r>
                <a:rPr lang="it-IT" altLang="it-IT" sz="2200"/>
                <a:t>38 ±0,5</a:t>
              </a:r>
            </a:p>
            <a:p>
              <a:pPr>
                <a:lnSpc>
                  <a:spcPct val="20000"/>
                </a:lnSpc>
                <a:spcBef>
                  <a:spcPct val="50000"/>
                </a:spcBef>
              </a:pPr>
              <a:r>
                <a:rPr lang="it-IT" altLang="it-IT" sz="2200"/>
                <a:t>       39,5 ±0,5 </a:t>
              </a:r>
            </a:p>
          </p:txBody>
        </p:sp>
      </p:grpSp>
      <p:grpSp>
        <p:nvGrpSpPr>
          <p:cNvPr id="37902" name="Group 25">
            <a:extLst>
              <a:ext uri="{FF2B5EF4-FFF2-40B4-BE49-F238E27FC236}">
                <a16:creationId xmlns:a16="http://schemas.microsoft.com/office/drawing/2014/main" id="{E3A73944-EB21-F6CE-E06A-9223D2F38F5A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295400"/>
            <a:ext cx="3200400" cy="2414588"/>
            <a:chOff x="816" y="816"/>
            <a:chExt cx="2016" cy="1521"/>
          </a:xfrm>
        </p:grpSpPr>
        <p:grpSp>
          <p:nvGrpSpPr>
            <p:cNvPr id="37903" name="Group 26">
              <a:extLst>
                <a:ext uri="{FF2B5EF4-FFF2-40B4-BE49-F238E27FC236}">
                  <a16:creationId xmlns:a16="http://schemas.microsoft.com/office/drawing/2014/main" id="{6DC913FC-C669-1D4E-B600-2A303A45A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879"/>
              <a:ext cx="2016" cy="1458"/>
              <a:chOff x="816" y="879"/>
              <a:chExt cx="2016" cy="1458"/>
            </a:xfrm>
          </p:grpSpPr>
          <p:sp>
            <p:nvSpPr>
              <p:cNvPr id="37906" name="Text Box 27">
                <a:extLst>
                  <a:ext uri="{FF2B5EF4-FFF2-40B4-BE49-F238E27FC236}">
                    <a16:creationId xmlns:a16="http://schemas.microsoft.com/office/drawing/2014/main" id="{55D38BBC-BD21-7BE0-DEF5-615B9B554E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001"/>
                <a:ext cx="81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2200"/>
                  <a:t>L.Spalle</a:t>
                </a:r>
              </a:p>
            </p:txBody>
          </p:sp>
          <p:sp>
            <p:nvSpPr>
              <p:cNvPr id="37907" name="Text Box 28">
                <a:extLst>
                  <a:ext uri="{FF2B5EF4-FFF2-40B4-BE49-F238E27FC236}">
                    <a16:creationId xmlns:a16="http://schemas.microsoft.com/office/drawing/2014/main" id="{655FA42D-3AA9-3B39-ECDB-74A634810F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994"/>
                <a:ext cx="76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2200"/>
                  <a:t>Omero</a:t>
                </a:r>
              </a:p>
            </p:txBody>
          </p:sp>
          <p:sp>
            <p:nvSpPr>
              <p:cNvPr id="37908" name="Text Box 29">
                <a:extLst>
                  <a:ext uri="{FF2B5EF4-FFF2-40B4-BE49-F238E27FC236}">
                    <a16:creationId xmlns:a16="http://schemas.microsoft.com/office/drawing/2014/main" id="{9E009B2D-EF0C-D6A1-FF3A-7EACBCB2E2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1459"/>
                <a:ext cx="76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2200"/>
                  <a:t>Radio</a:t>
                </a:r>
              </a:p>
            </p:txBody>
          </p:sp>
          <p:sp>
            <p:nvSpPr>
              <p:cNvPr id="37909" name="Text Box 30">
                <a:extLst>
                  <a:ext uri="{FF2B5EF4-FFF2-40B4-BE49-F238E27FC236}">
                    <a16:creationId xmlns:a16="http://schemas.microsoft.com/office/drawing/2014/main" id="{4073A78E-E8E0-28F1-6659-4516838AD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879"/>
                <a:ext cx="1152" cy="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2200" b="1" i="1"/>
                  <a:t>N.</a:t>
                </a:r>
                <a:r>
                  <a:rPr lang="it-IT" altLang="it-IT" sz="2200"/>
                  <a:t> 35±0,5 </a:t>
                </a:r>
              </a:p>
              <a:p>
                <a:pPr>
                  <a:lnSpc>
                    <a:spcPct val="20000"/>
                  </a:lnSpc>
                  <a:spcBef>
                    <a:spcPct val="50000"/>
                  </a:spcBef>
                </a:pPr>
                <a:r>
                  <a:rPr lang="it-IT" altLang="it-IT" sz="2200" b="1" i="1"/>
                  <a:t>F.</a:t>
                </a:r>
                <a:r>
                  <a:rPr lang="it-IT" altLang="it-IT" sz="2200"/>
                  <a:t> 41±0,5 </a:t>
                </a:r>
              </a:p>
            </p:txBody>
          </p:sp>
          <p:sp>
            <p:nvSpPr>
              <p:cNvPr id="37910" name="Text Box 31">
                <a:extLst>
                  <a:ext uri="{FF2B5EF4-FFF2-40B4-BE49-F238E27FC236}">
                    <a16:creationId xmlns:a16="http://schemas.microsoft.com/office/drawing/2014/main" id="{5830097D-509A-6EB7-1F98-4A46DBBF1B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407"/>
                <a:ext cx="1200" cy="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2200" b="1" i="1"/>
                  <a:t>N.</a:t>
                </a:r>
                <a:r>
                  <a:rPr lang="it-IT" altLang="it-IT" sz="2200"/>
                  <a:t> 26±0,5 </a:t>
                </a:r>
              </a:p>
              <a:p>
                <a:pPr>
                  <a:lnSpc>
                    <a:spcPct val="20000"/>
                  </a:lnSpc>
                  <a:spcBef>
                    <a:spcPct val="50000"/>
                  </a:spcBef>
                </a:pPr>
                <a:r>
                  <a:rPr lang="it-IT" altLang="it-IT" sz="2200" b="1" i="1"/>
                  <a:t>F.</a:t>
                </a:r>
                <a:r>
                  <a:rPr lang="it-IT" altLang="it-IT" sz="2200"/>
                  <a:t> 30,5±0,5 </a:t>
                </a:r>
              </a:p>
            </p:txBody>
          </p:sp>
          <p:sp>
            <p:nvSpPr>
              <p:cNvPr id="37911" name="Text Box 32">
                <a:extLst>
                  <a:ext uri="{FF2B5EF4-FFF2-40B4-BE49-F238E27FC236}">
                    <a16:creationId xmlns:a16="http://schemas.microsoft.com/office/drawing/2014/main" id="{04F5E462-40BD-780E-2C99-36C6BD4F5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20"/>
                <a:ext cx="1104" cy="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it-IT" altLang="it-IT" sz="2200" b="1" i="1"/>
                  <a:t>N.</a:t>
                </a:r>
                <a:r>
                  <a:rPr lang="it-IT" altLang="it-IT" sz="2200"/>
                  <a:t> 51±0,5 </a:t>
                </a:r>
              </a:p>
              <a:p>
                <a:pPr>
                  <a:lnSpc>
                    <a:spcPct val="20000"/>
                  </a:lnSpc>
                  <a:spcBef>
                    <a:spcPct val="50000"/>
                  </a:spcBef>
                </a:pPr>
                <a:r>
                  <a:rPr lang="it-IT" altLang="it-IT" sz="2200" b="1" i="1"/>
                  <a:t>F.</a:t>
                </a:r>
                <a:r>
                  <a:rPr lang="it-IT" altLang="it-IT" sz="2200"/>
                  <a:t> 55,5±0,5 </a:t>
                </a:r>
              </a:p>
            </p:txBody>
          </p:sp>
        </p:grpSp>
        <p:sp>
          <p:nvSpPr>
            <p:cNvPr id="37904" name="Oval 33">
              <a:extLst>
                <a:ext uri="{FF2B5EF4-FFF2-40B4-BE49-F238E27FC236}">
                  <a16:creationId xmlns:a16="http://schemas.microsoft.com/office/drawing/2014/main" id="{3BAD1A4B-65A0-3709-D4D0-0B428CC7A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392"/>
              <a:ext cx="720" cy="52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7905" name="Oval 34">
              <a:extLst>
                <a:ext uri="{FF2B5EF4-FFF2-40B4-BE49-F238E27FC236}">
                  <a16:creationId xmlns:a16="http://schemas.microsoft.com/office/drawing/2014/main" id="{EF4C7D21-7682-0C3C-55D2-8599ABC2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816"/>
              <a:ext cx="720" cy="52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>
            <a:extLst>
              <a:ext uri="{FF2B5EF4-FFF2-40B4-BE49-F238E27FC236}">
                <a16:creationId xmlns:a16="http://schemas.microsoft.com/office/drawing/2014/main" id="{5111F5C5-2966-B4A5-923C-61E098AD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16569A-0C75-4CD8-A3CC-81FAB305F4E9}" type="slidenum">
              <a:rPr lang="it-IT" altLang="it-IT" sz="1400"/>
              <a:pPr/>
              <a:t>3</a:t>
            </a:fld>
            <a:endParaRPr lang="it-IT" altLang="it-IT" sz="1400"/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EDB7492F-25D1-2640-16CB-C984F7022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Metodo iterativo per la ricostruzione delle impronte:</a:t>
            </a:r>
          </a:p>
        </p:txBody>
      </p:sp>
      <p:sp>
        <p:nvSpPr>
          <p:cNvPr id="9220" name="Line 49">
            <a:extLst>
              <a:ext uri="{FF2B5EF4-FFF2-40B4-BE49-F238E27FC236}">
                <a16:creationId xmlns:a16="http://schemas.microsoft.com/office/drawing/2014/main" id="{B0799BD4-B99C-36C5-B05C-0101B55D2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958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221" name="Group 68">
            <a:extLst>
              <a:ext uri="{FF2B5EF4-FFF2-40B4-BE49-F238E27FC236}">
                <a16:creationId xmlns:a16="http://schemas.microsoft.com/office/drawing/2014/main" id="{2BD773B9-B4F8-E0CD-B23A-69230F7B388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90600"/>
            <a:ext cx="8382000" cy="5648325"/>
            <a:chOff x="240" y="624"/>
            <a:chExt cx="5280" cy="3558"/>
          </a:xfrm>
        </p:grpSpPr>
        <p:sp>
          <p:nvSpPr>
            <p:cNvPr id="9222" name="AutoShape 35">
              <a:extLst>
                <a:ext uri="{FF2B5EF4-FFF2-40B4-BE49-F238E27FC236}">
                  <a16:creationId xmlns:a16="http://schemas.microsoft.com/office/drawing/2014/main" id="{E87A9380-8A36-4ABA-A5C4-631D334254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43934">
              <a:off x="2736" y="2256"/>
              <a:ext cx="1872" cy="96"/>
            </a:xfrm>
            <a:prstGeom prst="rightArrow">
              <a:avLst>
                <a:gd name="adj1" fmla="val 50000"/>
                <a:gd name="adj2" fmla="val 4875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it-IT" altLang="it-IT"/>
            </a:p>
          </p:txBody>
        </p:sp>
        <p:sp>
          <p:nvSpPr>
            <p:cNvPr id="9223" name="Line 50">
              <a:extLst>
                <a:ext uri="{FF2B5EF4-FFF2-40B4-BE49-F238E27FC236}">
                  <a16:creationId xmlns:a16="http://schemas.microsoft.com/office/drawing/2014/main" id="{1C5A09EF-5E29-2AD1-BB24-ED8B0FF69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824"/>
              <a:ext cx="0" cy="10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24" name="Line 51">
              <a:extLst>
                <a:ext uri="{FF2B5EF4-FFF2-40B4-BE49-F238E27FC236}">
                  <a16:creationId xmlns:a16="http://schemas.microsoft.com/office/drawing/2014/main" id="{3628B589-C299-658B-FB47-1982EF4A5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6" y="1776"/>
              <a:ext cx="1536" cy="10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25" name="Text Box 3">
              <a:extLst>
                <a:ext uri="{FF2B5EF4-FFF2-40B4-BE49-F238E27FC236}">
                  <a16:creationId xmlns:a16="http://schemas.microsoft.com/office/drawing/2014/main" id="{702858DC-1B56-3AA6-1867-BA1D7EBB4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624"/>
              <a:ext cx="1440" cy="432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Contorno gambe impronta dorsale</a:t>
              </a:r>
            </a:p>
          </p:txBody>
        </p:sp>
        <p:sp>
          <p:nvSpPr>
            <p:cNvPr id="9226" name="Text Box 4">
              <a:extLst>
                <a:ext uri="{FF2B5EF4-FFF2-40B4-BE49-F238E27FC236}">
                  <a16:creationId xmlns:a16="http://schemas.microsoft.com/office/drawing/2014/main" id="{826D05C4-4BA1-CF55-79C7-8C182B3D6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624"/>
              <a:ext cx="1632" cy="432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Contorno gambe impronta frontale</a:t>
              </a:r>
            </a:p>
          </p:txBody>
        </p:sp>
        <p:sp>
          <p:nvSpPr>
            <p:cNvPr id="9227" name="Text Box 5">
              <a:extLst>
                <a:ext uri="{FF2B5EF4-FFF2-40B4-BE49-F238E27FC236}">
                  <a16:creationId xmlns:a16="http://schemas.microsoft.com/office/drawing/2014/main" id="{EF897023-43F9-D4A3-4F04-DEAB6A1A8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624"/>
              <a:ext cx="1488" cy="432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Contorno braccia impronta frontale</a:t>
              </a:r>
            </a:p>
          </p:txBody>
        </p:sp>
        <p:sp>
          <p:nvSpPr>
            <p:cNvPr id="9228" name="Text Box 6">
              <a:extLst>
                <a:ext uri="{FF2B5EF4-FFF2-40B4-BE49-F238E27FC236}">
                  <a16:creationId xmlns:a16="http://schemas.microsoft.com/office/drawing/2014/main" id="{A9FA2067-8B8A-756A-A856-FE6290AAC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344"/>
              <a:ext cx="1200" cy="432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Indice tibo-femorale I.D.</a:t>
              </a:r>
            </a:p>
          </p:txBody>
        </p:sp>
        <p:sp>
          <p:nvSpPr>
            <p:cNvPr id="9229" name="Text Box 7">
              <a:extLst>
                <a:ext uri="{FF2B5EF4-FFF2-40B4-BE49-F238E27FC236}">
                  <a16:creationId xmlns:a16="http://schemas.microsoft.com/office/drawing/2014/main" id="{01C79BC1-FB82-BAB8-E66D-2AE99D7E8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344"/>
              <a:ext cx="1200" cy="432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Indice tibio- femorale I.F.</a:t>
              </a:r>
            </a:p>
          </p:txBody>
        </p:sp>
        <p:sp>
          <p:nvSpPr>
            <p:cNvPr id="9230" name="Text Box 8">
              <a:extLst>
                <a:ext uri="{FF2B5EF4-FFF2-40B4-BE49-F238E27FC236}">
                  <a16:creationId xmlns:a16="http://schemas.microsoft.com/office/drawing/2014/main" id="{9829D7B5-4174-2C77-020B-D66DD0A94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344"/>
              <a:ext cx="1152" cy="432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it-IT" altLang="it-IT"/>
                <a:t>Indice radio- omerale I.F.</a:t>
              </a:r>
            </a:p>
          </p:txBody>
        </p:sp>
        <p:sp>
          <p:nvSpPr>
            <p:cNvPr id="9231" name="AutoShape 9">
              <a:extLst>
                <a:ext uri="{FF2B5EF4-FFF2-40B4-BE49-F238E27FC236}">
                  <a16:creationId xmlns:a16="http://schemas.microsoft.com/office/drawing/2014/main" id="{776C5B24-30EC-57A4-7B79-9F5C9BE24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2592" cy="432"/>
            </a:xfrm>
            <a:prstGeom prst="flowChartDecision">
              <a:avLst/>
            </a:prstGeom>
            <a:solidFill>
              <a:srgbClr val="66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/>
                <a:t>Cfr.  antropometrico</a:t>
              </a:r>
            </a:p>
          </p:txBody>
        </p:sp>
        <p:sp>
          <p:nvSpPr>
            <p:cNvPr id="9232" name="Text Box 11">
              <a:extLst>
                <a:ext uri="{FF2B5EF4-FFF2-40B4-BE49-F238E27FC236}">
                  <a16:creationId xmlns:a16="http://schemas.microsoft.com/office/drawing/2014/main" id="{4293AB7E-726B-1AE3-F7EA-A6A6B45D2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688"/>
              <a:ext cx="1872" cy="294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Razza di appartenenza</a:t>
              </a:r>
            </a:p>
          </p:txBody>
        </p:sp>
        <p:sp>
          <p:nvSpPr>
            <p:cNvPr id="9233" name="Text Box 12">
              <a:extLst>
                <a:ext uri="{FF2B5EF4-FFF2-40B4-BE49-F238E27FC236}">
                  <a16:creationId xmlns:a16="http://schemas.microsoft.com/office/drawing/2014/main" id="{EF6EF1BC-4290-16B8-0EF2-CC96401B7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264"/>
              <a:ext cx="1440" cy="294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Impronta dorsale</a:t>
              </a:r>
            </a:p>
          </p:txBody>
        </p:sp>
        <p:sp>
          <p:nvSpPr>
            <p:cNvPr id="9234" name="Text Box 13">
              <a:extLst>
                <a:ext uri="{FF2B5EF4-FFF2-40B4-BE49-F238E27FC236}">
                  <a16:creationId xmlns:a16="http://schemas.microsoft.com/office/drawing/2014/main" id="{271C2AD5-0609-64DD-D650-C6356EA5B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264"/>
              <a:ext cx="1488" cy="294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Impronta frontale</a:t>
              </a:r>
            </a:p>
          </p:txBody>
        </p:sp>
        <p:sp>
          <p:nvSpPr>
            <p:cNvPr id="9235" name="AutoShape 14">
              <a:extLst>
                <a:ext uri="{FF2B5EF4-FFF2-40B4-BE49-F238E27FC236}">
                  <a16:creationId xmlns:a16="http://schemas.microsoft.com/office/drawing/2014/main" id="{C7EA0584-13D1-1BC5-8829-01109D21E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168"/>
              <a:ext cx="816" cy="432"/>
            </a:xfrm>
            <a:prstGeom prst="flowChartDecision">
              <a:avLst/>
            </a:prstGeom>
            <a:solidFill>
              <a:srgbClr val="66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/>
                <a:t>Cfr.</a:t>
              </a:r>
            </a:p>
          </p:txBody>
        </p:sp>
        <p:sp>
          <p:nvSpPr>
            <p:cNvPr id="9236" name="Text Box 16">
              <a:extLst>
                <a:ext uri="{FF2B5EF4-FFF2-40B4-BE49-F238E27FC236}">
                  <a16:creationId xmlns:a16="http://schemas.microsoft.com/office/drawing/2014/main" id="{AB7AAAC9-FA4F-F953-7461-F1F87D7F1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888"/>
              <a:ext cx="4128" cy="294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Ricostruzione definitiva impronta frontale e dorsale</a:t>
              </a:r>
            </a:p>
          </p:txBody>
        </p:sp>
        <p:sp>
          <p:nvSpPr>
            <p:cNvPr id="9237" name="AutoShape 24">
              <a:extLst>
                <a:ext uri="{FF2B5EF4-FFF2-40B4-BE49-F238E27FC236}">
                  <a16:creationId xmlns:a16="http://schemas.microsoft.com/office/drawing/2014/main" id="{9A4EEC9B-49FE-60F7-C520-9B0D4A317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360"/>
              <a:ext cx="1056" cy="96"/>
            </a:xfrm>
            <a:prstGeom prst="rightArrow">
              <a:avLst>
                <a:gd name="adj1" fmla="val 50000"/>
                <a:gd name="adj2" fmla="val 2750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it-IT" altLang="it-IT"/>
            </a:p>
          </p:txBody>
        </p:sp>
        <p:sp>
          <p:nvSpPr>
            <p:cNvPr id="9238" name="Text Box 29">
              <a:extLst>
                <a:ext uri="{FF2B5EF4-FFF2-40B4-BE49-F238E27FC236}">
                  <a16:creationId xmlns:a16="http://schemas.microsoft.com/office/drawing/2014/main" id="{CBAD865F-9EA8-9632-3708-C5461FA90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55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Si</a:t>
              </a:r>
            </a:p>
          </p:txBody>
        </p:sp>
        <p:sp>
          <p:nvSpPr>
            <p:cNvPr id="9239" name="Text Box 30">
              <a:extLst>
                <a:ext uri="{FF2B5EF4-FFF2-40B4-BE49-F238E27FC236}">
                  <a16:creationId xmlns:a16="http://schemas.microsoft.com/office/drawing/2014/main" id="{FD6068AC-6E2A-0169-9AD1-172D516B9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88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No</a:t>
              </a:r>
            </a:p>
          </p:txBody>
        </p:sp>
        <p:sp>
          <p:nvSpPr>
            <p:cNvPr id="9240" name="AutoShape 36">
              <a:extLst>
                <a:ext uri="{FF2B5EF4-FFF2-40B4-BE49-F238E27FC236}">
                  <a16:creationId xmlns:a16="http://schemas.microsoft.com/office/drawing/2014/main" id="{7BC2AA2C-43EF-16C8-3F04-6232C07136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624" y="2112"/>
              <a:ext cx="2112" cy="96"/>
            </a:xfrm>
            <a:prstGeom prst="rightArrow">
              <a:avLst>
                <a:gd name="adj1" fmla="val 50000"/>
                <a:gd name="adj2" fmla="val 5500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241" name="Line 42">
              <a:extLst>
                <a:ext uri="{FF2B5EF4-FFF2-40B4-BE49-F238E27FC236}">
                  <a16:creationId xmlns:a16="http://schemas.microsoft.com/office/drawing/2014/main" id="{BC267E6C-3F19-5B4E-9D93-0A26B5AF1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832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2" name="Text Box 47">
              <a:extLst>
                <a:ext uri="{FF2B5EF4-FFF2-40B4-BE49-F238E27FC236}">
                  <a16:creationId xmlns:a16="http://schemas.microsoft.com/office/drawing/2014/main" id="{A20A554A-EF0C-4DA2-C420-11B46B6FF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056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Durer</a:t>
              </a:r>
            </a:p>
          </p:txBody>
        </p:sp>
        <p:sp>
          <p:nvSpPr>
            <p:cNvPr id="9243" name="Rectangle 54">
              <a:extLst>
                <a:ext uri="{FF2B5EF4-FFF2-40B4-BE49-F238E27FC236}">
                  <a16:creationId xmlns:a16="http://schemas.microsoft.com/office/drawing/2014/main" id="{D12983C2-3531-D5D8-87A3-891BE98A1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104"/>
              <a:ext cx="48" cy="1392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244" name="Rectangle 55">
              <a:extLst>
                <a:ext uri="{FF2B5EF4-FFF2-40B4-BE49-F238E27FC236}">
                  <a16:creationId xmlns:a16="http://schemas.microsoft.com/office/drawing/2014/main" id="{D3E811FF-9B21-2CF6-8824-F8DB939491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12" y="1584"/>
              <a:ext cx="48" cy="1776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245" name="AutoShape 57">
              <a:extLst>
                <a:ext uri="{FF2B5EF4-FFF2-40B4-BE49-F238E27FC236}">
                  <a16:creationId xmlns:a16="http://schemas.microsoft.com/office/drawing/2014/main" id="{4B70FA1A-E722-7A20-911B-DD15840615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68" y="2112"/>
              <a:ext cx="2112" cy="96"/>
            </a:xfrm>
            <a:prstGeom prst="rightArrow">
              <a:avLst>
                <a:gd name="adj1" fmla="val 50000"/>
                <a:gd name="adj2" fmla="val 5500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246" name="AutoShape 59">
              <a:extLst>
                <a:ext uri="{FF2B5EF4-FFF2-40B4-BE49-F238E27FC236}">
                  <a16:creationId xmlns:a16="http://schemas.microsoft.com/office/drawing/2014/main" id="{F774C43E-D5A5-3DAA-1B8D-204A7CAFD4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08" y="1152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247" name="AutoShape 60">
              <a:extLst>
                <a:ext uri="{FF2B5EF4-FFF2-40B4-BE49-F238E27FC236}">
                  <a16:creationId xmlns:a16="http://schemas.microsoft.com/office/drawing/2014/main" id="{5BC29FA5-AF25-9ECE-B7D3-46AC913443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88" y="1152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248" name="AutoShape 61">
              <a:extLst>
                <a:ext uri="{FF2B5EF4-FFF2-40B4-BE49-F238E27FC236}">
                  <a16:creationId xmlns:a16="http://schemas.microsoft.com/office/drawing/2014/main" id="{B24D8578-6DD5-9A34-5254-B1C20F78EB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9684">
              <a:off x="1104" y="1872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249" name="AutoShape 62">
              <a:extLst>
                <a:ext uri="{FF2B5EF4-FFF2-40B4-BE49-F238E27FC236}">
                  <a16:creationId xmlns:a16="http://schemas.microsoft.com/office/drawing/2014/main" id="{3C488C8B-9DBB-FF0D-CC2B-4E21BC7DD4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30316" flipH="1">
              <a:off x="2640" y="1872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250" name="AutoShape 63">
              <a:extLst>
                <a:ext uri="{FF2B5EF4-FFF2-40B4-BE49-F238E27FC236}">
                  <a16:creationId xmlns:a16="http://schemas.microsoft.com/office/drawing/2014/main" id="{0DFEF49F-61AF-2170-5815-4FAB092AE8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464" y="1152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251" name="AutoShape 64">
              <a:extLst>
                <a:ext uri="{FF2B5EF4-FFF2-40B4-BE49-F238E27FC236}">
                  <a16:creationId xmlns:a16="http://schemas.microsoft.com/office/drawing/2014/main" id="{2A1EF7D4-0B4E-861C-0FAE-1C8F9EA14C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76" y="2496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252" name="AutoShape 65">
              <a:extLst>
                <a:ext uri="{FF2B5EF4-FFF2-40B4-BE49-F238E27FC236}">
                  <a16:creationId xmlns:a16="http://schemas.microsoft.com/office/drawing/2014/main" id="{7F0CEC21-FF95-91B9-88DD-57638B2321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744" y="3312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9253" name="AutoShape 66">
              <a:extLst>
                <a:ext uri="{FF2B5EF4-FFF2-40B4-BE49-F238E27FC236}">
                  <a16:creationId xmlns:a16="http://schemas.microsoft.com/office/drawing/2014/main" id="{26CDA24A-38E1-2FF7-0ACA-3E69ED8FBD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8" y="3696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33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3">
            <a:extLst>
              <a:ext uri="{FF2B5EF4-FFF2-40B4-BE49-F238E27FC236}">
                <a16:creationId xmlns:a16="http://schemas.microsoft.com/office/drawing/2014/main" id="{20895EB8-024D-1A7C-31EC-241DF35D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18827C-EF86-4F90-9467-604E671CD7D9}" type="slidenum">
              <a:rPr lang="it-IT" altLang="it-IT" sz="1400"/>
              <a:pPr/>
              <a:t>30</a:t>
            </a:fld>
            <a:endParaRPr lang="it-IT" altLang="it-IT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2082C50-6628-BBE3-1F1F-8345B1ECD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Risultati sperimentali</a:t>
            </a:r>
            <a:endParaRPr lang="it-IT" altLang="it-IT" b="1" u="sng">
              <a:solidFill>
                <a:srgbClr val="FF0000"/>
              </a:solidFill>
            </a:endParaRPr>
          </a:p>
        </p:txBody>
      </p:sp>
      <p:graphicFrame>
        <p:nvGraphicFramePr>
          <p:cNvPr id="38916" name="Object 3">
            <a:extLst>
              <a:ext uri="{FF2B5EF4-FFF2-40B4-BE49-F238E27FC236}">
                <a16:creationId xmlns:a16="http://schemas.microsoft.com/office/drawing/2014/main" id="{B3EE852E-FD20-E64F-8B8B-93E2C33DDB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762000"/>
          <a:ext cx="7129463" cy="38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7303008" imgH="3947160" progId="Word.Document.8">
                  <p:embed/>
                </p:oleObj>
              </mc:Choice>
              <mc:Fallback>
                <p:oleObj name="Documento" r:id="rId2" imgW="7303008" imgH="39471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762000"/>
                        <a:ext cx="7129463" cy="384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7" name="Group 4">
            <a:extLst>
              <a:ext uri="{FF2B5EF4-FFF2-40B4-BE49-F238E27FC236}">
                <a16:creationId xmlns:a16="http://schemas.microsoft.com/office/drawing/2014/main" id="{6735F66B-D7B6-3B0B-5CD4-E541FFB7E6C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419600"/>
            <a:ext cx="7772400" cy="2438400"/>
            <a:chOff x="480" y="2784"/>
            <a:chExt cx="4896" cy="1536"/>
          </a:xfrm>
        </p:grpSpPr>
        <p:sp>
          <p:nvSpPr>
            <p:cNvPr id="38918" name="Text Box 5">
              <a:extLst>
                <a:ext uri="{FF2B5EF4-FFF2-40B4-BE49-F238E27FC236}">
                  <a16:creationId xmlns:a16="http://schemas.microsoft.com/office/drawing/2014/main" id="{B2767493-6173-09F1-C2FE-4847BC3A0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43"/>
              <a:ext cx="4896" cy="1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Femore piccolo rispetto alla tibia dell’USTF  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it-IT" altLang="it-IT"/>
                <a:t>Arti superiori dell’USTF non conformi alla sua statura 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altLang="it-IT"/>
                <a:t>Arti inferiori corti rispetto alla statura e al tronco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altLang="it-IT"/>
                <a:t>Bacino largo: non valutata la distorsione dell’avvolgimento 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it-IT" altLang="it-IT"/>
                <a:t>(presenza delle mani e del radio)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it-IT" altLang="it-IT"/>
            </a:p>
          </p:txBody>
        </p:sp>
        <p:sp>
          <p:nvSpPr>
            <p:cNvPr id="38919" name="Text Box 6">
              <a:extLst>
                <a:ext uri="{FF2B5EF4-FFF2-40B4-BE49-F238E27FC236}">
                  <a16:creationId xmlns:a16="http://schemas.microsoft.com/office/drawing/2014/main" id="{BC5AB396-AB52-F374-26D6-97931D1DC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784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>
                  <a:solidFill>
                    <a:srgbClr val="FF0000"/>
                  </a:solidFill>
                </a:rPr>
                <a:t>OSSERVAZIONI</a:t>
              </a:r>
              <a:endParaRPr lang="it-IT" altLang="it-IT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3">
            <a:extLst>
              <a:ext uri="{FF2B5EF4-FFF2-40B4-BE49-F238E27FC236}">
                <a16:creationId xmlns:a16="http://schemas.microsoft.com/office/drawing/2014/main" id="{849E4761-66C6-45CE-F216-D595642E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82BD2C-B22C-4F36-82D6-60222FA6E044}" type="slidenum">
              <a:rPr lang="it-IT" altLang="it-IT" sz="1400"/>
              <a:pPr/>
              <a:t>31</a:t>
            </a:fld>
            <a:endParaRPr lang="it-IT" altLang="it-IT" sz="1400"/>
          </a:p>
        </p:txBody>
      </p:sp>
      <p:sp>
        <p:nvSpPr>
          <p:cNvPr id="39939" name="Text Box 2">
            <a:extLst>
              <a:ext uri="{FF2B5EF4-FFF2-40B4-BE49-F238E27FC236}">
                <a16:creationId xmlns:a16="http://schemas.microsoft.com/office/drawing/2014/main" id="{8E8B81EF-FB80-6D98-C629-53EAD167F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Conclusioni</a:t>
            </a:r>
            <a:endParaRPr lang="it-IT" altLang="it-IT" b="1" u="sng">
              <a:solidFill>
                <a:srgbClr val="FF0000"/>
              </a:solidFill>
            </a:endParaRPr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79E359BC-DEE4-A0F3-FEE7-5FB7A7937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7630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>
                <a:solidFill>
                  <a:srgbClr val="FF0000"/>
                </a:solidFill>
              </a:rPr>
              <a:t> L’UST corrisponde ad un uomo alto 175±2cm.</a:t>
            </a:r>
            <a:endParaRPr lang="it-IT" altLang="it-IT"/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/>
              <a:t> L’UST possiede indici antropometrici realistici.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/>
              <a:t> L’indice della larghezza del bacino e delle spalle (</a:t>
            </a:r>
            <a:r>
              <a:rPr lang="it-IT" altLang="it-IT">
                <a:solidFill>
                  <a:srgbClr val="FF0000"/>
                </a:solidFill>
              </a:rPr>
              <a:t>23,2±1 e 20,5 ±1</a:t>
            </a:r>
            <a:r>
              <a:rPr lang="it-IT" altLang="it-IT"/>
              <a:t>) lo classificano antropometricamente come uomo di </a:t>
            </a:r>
            <a:r>
              <a:rPr lang="it-IT" altLang="it-IT">
                <a:solidFill>
                  <a:srgbClr val="FF0000"/>
                </a:solidFill>
              </a:rPr>
              <a:t>struttura atletica.</a:t>
            </a:r>
            <a:endParaRPr lang="it-IT" altLang="it-IT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/>
              <a:t> Da confronto profilo F/D: l’UST era </a:t>
            </a:r>
            <a:r>
              <a:rPr lang="it-IT" altLang="it-IT">
                <a:solidFill>
                  <a:srgbClr val="FF0000"/>
                </a:solidFill>
              </a:rPr>
              <a:t>dorsalmente avvolto</a:t>
            </a:r>
            <a:r>
              <a:rPr lang="it-IT" altLang="it-IT"/>
              <a:t> (fasciatura e/o piano di appoggio concavo).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/>
              <a:t> Nelle tibie e caviglie il telo non era completamente adagiato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/>
              <a:t> Da confronto sperimentale con l’USTN: </a:t>
            </a:r>
            <a:r>
              <a:rPr lang="it-IT" altLang="it-IT">
                <a:solidFill>
                  <a:srgbClr val="FF0000"/>
                </a:solidFill>
              </a:rPr>
              <a:t>l’USTF</a:t>
            </a:r>
            <a:r>
              <a:rPr lang="it-IT" altLang="it-IT"/>
              <a:t> corrisponde alla ST senza considerare la </a:t>
            </a:r>
            <a:r>
              <a:rPr lang="it-IT" altLang="it-IT">
                <a:solidFill>
                  <a:srgbClr val="FF0000"/>
                </a:solidFill>
              </a:rPr>
              <a:t>distorsione</a:t>
            </a:r>
            <a:r>
              <a:rPr lang="it-IT" altLang="it-IT"/>
              <a:t> del lenzuolo. </a:t>
            </a:r>
          </a:p>
          <a:p>
            <a:pPr>
              <a:lnSpc>
                <a:spcPct val="0"/>
              </a:lnSpc>
              <a:spcBef>
                <a:spcPct val="50000"/>
              </a:spcBef>
            </a:pPr>
            <a:endParaRPr lang="it-IT" altLang="it-IT"/>
          </a:p>
          <a:p>
            <a:pPr>
              <a:lnSpc>
                <a:spcPct val="0"/>
              </a:lnSpc>
              <a:spcBef>
                <a:spcPct val="50000"/>
              </a:spcBef>
            </a:pPr>
            <a:r>
              <a:rPr lang="it-IT" altLang="it-IT"/>
              <a:t>Conseguenze: </a:t>
            </a:r>
            <a:r>
              <a:rPr lang="it-IT" altLang="it-IT">
                <a:solidFill>
                  <a:srgbClr val="FF0000"/>
                </a:solidFill>
              </a:rPr>
              <a:t>incongruenze antropometriche</a:t>
            </a:r>
            <a:r>
              <a:rPr lang="it-IT" altLang="it-IT"/>
              <a:t> (tibia, femore, tronco, </a:t>
            </a:r>
          </a:p>
          <a:p>
            <a:pPr>
              <a:lnSpc>
                <a:spcPct val="0"/>
              </a:lnSpc>
              <a:spcBef>
                <a:spcPct val="50000"/>
              </a:spcBef>
            </a:pPr>
            <a:endParaRPr lang="it-IT" altLang="it-IT"/>
          </a:p>
          <a:p>
            <a:pPr>
              <a:lnSpc>
                <a:spcPct val="0"/>
              </a:lnSpc>
              <a:spcBef>
                <a:spcPct val="50000"/>
              </a:spcBef>
            </a:pPr>
            <a:r>
              <a:rPr lang="it-IT" altLang="it-IT"/>
              <a:t>arti superiori), e </a:t>
            </a:r>
            <a:r>
              <a:rPr lang="it-IT" altLang="it-IT">
                <a:solidFill>
                  <a:srgbClr val="FF0000"/>
                </a:solidFill>
              </a:rPr>
              <a:t>incongruenze anatomiche </a:t>
            </a:r>
            <a:r>
              <a:rPr lang="it-IT" altLang="it-IT"/>
              <a:t>(bacino).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3">
            <a:extLst>
              <a:ext uri="{FF2B5EF4-FFF2-40B4-BE49-F238E27FC236}">
                <a16:creationId xmlns:a16="http://schemas.microsoft.com/office/drawing/2014/main" id="{74F9DE9B-9226-C819-62C8-2D915CF1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864992-2F46-4034-89AC-BFE723627DE9}" type="slidenum">
              <a:rPr lang="it-IT" altLang="it-IT" sz="1400"/>
              <a:pPr/>
              <a:t>32</a:t>
            </a:fld>
            <a:endParaRPr lang="it-IT" altLang="it-IT" sz="1400"/>
          </a:p>
        </p:txBody>
      </p:sp>
      <p:pic>
        <p:nvPicPr>
          <p:cNvPr id="40963" name="Picture 2" descr="Sindone tot">
            <a:extLst>
              <a:ext uri="{FF2B5EF4-FFF2-40B4-BE49-F238E27FC236}">
                <a16:creationId xmlns:a16="http://schemas.microsoft.com/office/drawing/2014/main" id="{9EA9FD08-1C20-8B01-F1AB-AEFFEC36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1722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3">
            <a:extLst>
              <a:ext uri="{FF2B5EF4-FFF2-40B4-BE49-F238E27FC236}">
                <a16:creationId xmlns:a16="http://schemas.microsoft.com/office/drawing/2014/main" id="{07AE7015-ABEA-82DA-4F51-073F5BCD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953000"/>
            <a:ext cx="6096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3200">
                <a:solidFill>
                  <a:schemeClr val="tx2"/>
                </a:solidFill>
              </a:rPr>
              <a:t>Relatore : Prof. Giulio Fanti</a:t>
            </a:r>
            <a:br>
              <a:rPr lang="it-IT" altLang="it-IT" sz="3200">
                <a:solidFill>
                  <a:schemeClr val="tx2"/>
                </a:solidFill>
              </a:rPr>
            </a:br>
            <a:r>
              <a:rPr lang="it-IT" altLang="it-IT" sz="3200">
                <a:solidFill>
                  <a:schemeClr val="tx2"/>
                </a:solidFill>
              </a:rPr>
              <a:t>Laureando : Faraon Sandro</a:t>
            </a:r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ADC13BC4-A9C5-6C5E-EC3B-9C54A4C9C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8001000" cy="1447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800" b="1">
                <a:solidFill>
                  <a:srgbClr val="FF0000"/>
                </a:solidFill>
              </a:rPr>
              <a:t>Tecniche di elaborazione numerica per la ricostruzione dell’immagine corporea della Sindone di Torino</a:t>
            </a:r>
          </a:p>
        </p:txBody>
      </p:sp>
      <p:sp>
        <p:nvSpPr>
          <p:cNvPr id="40966" name="Rectangle 5">
            <a:extLst>
              <a:ext uri="{FF2B5EF4-FFF2-40B4-BE49-F238E27FC236}">
                <a16:creationId xmlns:a16="http://schemas.microsoft.com/office/drawing/2014/main" id="{1ECDB1B7-2DD5-A351-87B6-ADB403246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5403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/>
              <a:t>Università degli studi di Padova</a:t>
            </a:r>
          </a:p>
          <a:p>
            <a:r>
              <a:rPr lang="it-IT" altLang="it-IT" b="1"/>
              <a:t>Facoltà di ingegneria</a:t>
            </a:r>
          </a:p>
          <a:p>
            <a:r>
              <a:rPr lang="it-IT" altLang="it-IT" b="1"/>
              <a:t>Corso di laurea in ingegneria meccanica</a:t>
            </a:r>
          </a:p>
        </p:txBody>
      </p:sp>
      <p:pic>
        <p:nvPicPr>
          <p:cNvPr id="40967" name="Picture 6" descr="logo1">
            <a:extLst>
              <a:ext uri="{FF2B5EF4-FFF2-40B4-BE49-F238E27FC236}">
                <a16:creationId xmlns:a16="http://schemas.microsoft.com/office/drawing/2014/main" id="{06B3485B-6B4A-9ACF-B857-3D735CC2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838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3">
            <a:extLst>
              <a:ext uri="{FF2B5EF4-FFF2-40B4-BE49-F238E27FC236}">
                <a16:creationId xmlns:a16="http://schemas.microsoft.com/office/drawing/2014/main" id="{7FA0CBA7-D51D-C8A1-FCE4-B3777976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55D459-D83A-44C0-93BA-130039CFB0E1}" type="slidenum">
              <a:rPr lang="it-IT" altLang="it-IT" sz="1400"/>
              <a:pPr/>
              <a:t>33</a:t>
            </a:fld>
            <a:endParaRPr lang="it-IT" altLang="it-IT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E095DBA-EA49-43C7-020F-18DA69A04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8610600" cy="15970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4C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it-IT" altLang="it-IT" sz="2800" b="1">
                <a:solidFill>
                  <a:srgbClr val="FF0000"/>
                </a:solidFill>
              </a:rPr>
              <a:t>Risultati  principali:</a:t>
            </a:r>
            <a:endParaRPr lang="it-IT" altLang="it-IT" b="1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it-IT" altLang="it-IT" b="1"/>
              <a:t> </a:t>
            </a:r>
            <a:r>
              <a:rPr lang="it-IT" altLang="it-IT" b="1">
                <a:solidFill>
                  <a:srgbClr val="0033CC"/>
                </a:solidFill>
              </a:rPr>
              <a:t>Rimozione dei difetti</a:t>
            </a:r>
            <a:r>
              <a:rPr lang="it-IT" altLang="it-IT" b="1"/>
              <a:t> e </a:t>
            </a:r>
            <a:r>
              <a:rPr lang="it-IT" altLang="it-IT" b="1">
                <a:solidFill>
                  <a:srgbClr val="0033CC"/>
                </a:solidFill>
              </a:rPr>
              <a:t>ricostruzione parametrica</a:t>
            </a:r>
            <a:r>
              <a:rPr lang="it-IT" altLang="it-IT" b="1"/>
              <a:t> delle regioni distrutte delle </a:t>
            </a:r>
            <a:r>
              <a:rPr lang="it-IT" altLang="it-IT" b="1">
                <a:solidFill>
                  <a:srgbClr val="0033CC"/>
                </a:solidFill>
              </a:rPr>
              <a:t>immagini della  Sindone</a:t>
            </a:r>
            <a:r>
              <a:rPr lang="it-IT" altLang="it-IT" b="1"/>
              <a:t>.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it-IT" altLang="it-IT" b="1"/>
              <a:t> Scoperta di </a:t>
            </a:r>
            <a:r>
              <a:rPr lang="it-IT" altLang="it-IT" b="1">
                <a:solidFill>
                  <a:srgbClr val="0033CC"/>
                </a:solidFill>
              </a:rPr>
              <a:t>due tracce</a:t>
            </a:r>
            <a:r>
              <a:rPr lang="it-IT" altLang="it-IT" b="1"/>
              <a:t>  tondeggianti mai rinvenute prima</a:t>
            </a:r>
            <a:r>
              <a:rPr lang="it-IT" altLang="it-IT" b="1" i="1"/>
              <a:t>.</a:t>
            </a:r>
          </a:p>
        </p:txBody>
      </p:sp>
      <p:sp>
        <p:nvSpPr>
          <p:cNvPr id="43012" name="Text Box 3">
            <a:extLst>
              <a:ext uri="{FF2B5EF4-FFF2-40B4-BE49-F238E27FC236}">
                <a16:creationId xmlns:a16="http://schemas.microsoft.com/office/drawing/2014/main" id="{7C32070A-87A0-D920-4305-B31BD3FE4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10600" cy="766763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D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it-IT" altLang="it-IT" sz="2800" b="1">
                <a:solidFill>
                  <a:srgbClr val="FF0000"/>
                </a:solidFill>
              </a:rPr>
              <a:t>Scopo:</a:t>
            </a:r>
            <a:r>
              <a:rPr lang="it-IT" altLang="it-IT" b="1"/>
              <a:t> Ottenere </a:t>
            </a:r>
            <a:r>
              <a:rPr lang="it-IT" altLang="it-IT" b="1">
                <a:solidFill>
                  <a:srgbClr val="0033CC"/>
                </a:solidFill>
              </a:rPr>
              <a:t>immagini ad alta risoluzione</a:t>
            </a:r>
            <a:r>
              <a:rPr lang="it-IT" altLang="it-IT" b="1"/>
              <a:t> della </a:t>
            </a:r>
            <a:br>
              <a:rPr lang="it-IT" altLang="it-IT" b="1"/>
            </a:br>
            <a:r>
              <a:rPr lang="it-IT" altLang="it-IT" b="1"/>
              <a:t>               Sindone, ricostruite ed </a:t>
            </a:r>
            <a:r>
              <a:rPr lang="it-IT" altLang="it-IT" b="1">
                <a:solidFill>
                  <a:srgbClr val="0033CC"/>
                </a:solidFill>
              </a:rPr>
              <a:t>epurate dai disturbi</a:t>
            </a:r>
            <a:r>
              <a:rPr lang="it-IT" altLang="it-IT" b="1"/>
              <a:t> noti.</a:t>
            </a:r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531546FD-01A9-ACFC-DDEF-BF450F70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01738"/>
            <a:ext cx="8610600" cy="321786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A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it-IT" altLang="it-IT" sz="2800" b="1">
                <a:solidFill>
                  <a:srgbClr val="FF0000"/>
                </a:solidFill>
              </a:rPr>
              <a:t>Metodo:</a:t>
            </a:r>
            <a:endParaRPr lang="it-IT" altLang="it-IT" b="1"/>
          </a:p>
          <a:p>
            <a:pPr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it-IT" altLang="it-IT" b="1"/>
              <a:t> Sviluppo ed applicazione di </a:t>
            </a:r>
            <a:r>
              <a:rPr lang="it-IT" altLang="it-IT" b="1">
                <a:solidFill>
                  <a:srgbClr val="0033CC"/>
                </a:solidFill>
              </a:rPr>
              <a:t>procedure</a:t>
            </a:r>
            <a:r>
              <a:rPr lang="it-IT" altLang="it-IT" b="1"/>
              <a:t> di rimozione dei disturbi.</a:t>
            </a:r>
          </a:p>
          <a:p>
            <a:pPr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it-IT" altLang="it-IT" b="1"/>
              <a:t> Elaborazione di tecniche di </a:t>
            </a:r>
            <a:r>
              <a:rPr lang="it-IT" altLang="it-IT" b="1">
                <a:solidFill>
                  <a:srgbClr val="0033CC"/>
                </a:solidFill>
              </a:rPr>
              <a:t>normalizzazione dei parametri</a:t>
            </a:r>
            <a:br>
              <a:rPr lang="it-IT" altLang="it-IT" b="1"/>
            </a:br>
            <a:r>
              <a:rPr lang="it-IT" altLang="it-IT" b="1"/>
              <a:t>     eidologici. </a:t>
            </a:r>
          </a:p>
          <a:p>
            <a:pPr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it-IT" altLang="it-IT" b="1"/>
              <a:t> Analisi della </a:t>
            </a:r>
            <a:r>
              <a:rPr lang="it-IT" altLang="it-IT" b="1">
                <a:solidFill>
                  <a:srgbClr val="0033CC"/>
                </a:solidFill>
              </a:rPr>
              <a:t>correlazione tra la distanza</a:t>
            </a:r>
            <a:r>
              <a:rPr lang="it-IT" altLang="it-IT" b="1"/>
              <a:t> telo-corpo ed il</a:t>
            </a:r>
            <a:br>
              <a:rPr lang="it-IT" altLang="it-IT" b="1"/>
            </a:br>
            <a:r>
              <a:rPr lang="it-IT" altLang="it-IT" b="1"/>
              <a:t>     chiaroscuro dell’immagine.</a:t>
            </a:r>
          </a:p>
          <a:p>
            <a:pPr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it-IT" altLang="it-IT" b="1"/>
              <a:t> </a:t>
            </a:r>
            <a:r>
              <a:rPr lang="it-IT" altLang="it-IT" b="1">
                <a:solidFill>
                  <a:srgbClr val="0033CC"/>
                </a:solidFill>
              </a:rPr>
              <a:t>Ricostruzione</a:t>
            </a:r>
            <a:r>
              <a:rPr lang="it-IT" altLang="it-IT" b="1"/>
              <a:t> dell’immagine corporea.</a:t>
            </a:r>
            <a:endParaRPr lang="it-IT" altLang="it-IT" b="1" i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5FFFF"/>
            </a:gs>
            <a:gs pos="100000">
              <a:srgbClr val="FA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3">
            <a:extLst>
              <a:ext uri="{FF2B5EF4-FFF2-40B4-BE49-F238E27FC236}">
                <a16:creationId xmlns:a16="http://schemas.microsoft.com/office/drawing/2014/main" id="{7A9E4801-39CA-6E06-1F55-2F78C276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0EC93B-4E7B-4848-B5F0-E88C70D250FE}" type="slidenum">
              <a:rPr lang="it-IT" altLang="it-IT" sz="1400"/>
              <a:pPr/>
              <a:t>34</a:t>
            </a:fld>
            <a:endParaRPr lang="it-IT" altLang="it-IT" sz="1400"/>
          </a:p>
        </p:txBody>
      </p:sp>
      <p:sp>
        <p:nvSpPr>
          <p:cNvPr id="92162" name="Text Box 2">
            <a:extLst>
              <a:ext uri="{FF2B5EF4-FFF2-40B4-BE49-F238E27FC236}">
                <a16:creationId xmlns:a16="http://schemas.microsoft.com/office/drawing/2014/main" id="{1A355A3A-653B-4193-942D-7C8E6FFD6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0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METODO DI </a:t>
            </a:r>
            <a:r>
              <a:rPr lang="it-IT" altLang="it-IT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INDAGINE</a:t>
            </a:r>
            <a:endParaRPr lang="it-IT" altLang="it-IT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52ADEB82-091C-FC55-B5A1-310AC590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36576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it-IT" altLang="it-IT" sz="2000" b="1"/>
              <a:t>Assegnazione dei chiaroscuri alle regioni ricostruite e completamento  dell’impronta.</a:t>
            </a:r>
            <a:endParaRPr lang="it-IT" altLang="it-IT" sz="2000" b="1" i="1"/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A342819E-0691-AB2A-E157-54BE4AAC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20574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it-IT" altLang="it-IT" sz="2000" b="1"/>
              <a:t>Tecniche per la rimozione dei disturbi.</a:t>
            </a:r>
            <a:endParaRPr lang="it-IT" altLang="it-IT" sz="2000" b="1" i="1"/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71C8A9A2-04EF-60C3-8797-A33232266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76400"/>
            <a:ext cx="304800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it-IT" altLang="it-IT" sz="2000" b="1"/>
              <a:t>Normalizzazione della luminosità e del contrasto</a:t>
            </a:r>
            <a:endParaRPr lang="it-IT" altLang="it-IT" sz="2000" b="1" i="1"/>
          </a:p>
        </p:txBody>
      </p:sp>
      <p:sp>
        <p:nvSpPr>
          <p:cNvPr id="44039" name="Text Box 6">
            <a:extLst>
              <a:ext uri="{FF2B5EF4-FFF2-40B4-BE49-F238E27FC236}">
                <a16:creationId xmlns:a16="http://schemas.microsoft.com/office/drawing/2014/main" id="{F539D043-75F7-07FE-C4A7-50EA30B0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5181600" cy="381000"/>
          </a:xfrm>
          <a:prstGeom prst="rect">
            <a:avLst/>
          </a:prstGeom>
          <a:solidFill>
            <a:srgbClr val="FA9E2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it-IT" altLang="it-IT" sz="2000" b="1"/>
              <a:t> Scansione di fotografie di Enrie (scala 1:3)</a:t>
            </a:r>
          </a:p>
        </p:txBody>
      </p:sp>
      <p:sp>
        <p:nvSpPr>
          <p:cNvPr id="44040" name="Text Box 7">
            <a:extLst>
              <a:ext uri="{FF2B5EF4-FFF2-40B4-BE49-F238E27FC236}">
                <a16:creationId xmlns:a16="http://schemas.microsoft.com/office/drawing/2014/main" id="{23542256-4D21-60AD-B55A-4652409F9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00200"/>
            <a:ext cx="198120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it-IT" altLang="it-IT" sz="2000" b="1"/>
              <a:t>Immagini  senza disturbi</a:t>
            </a:r>
          </a:p>
        </p:txBody>
      </p:sp>
      <p:sp>
        <p:nvSpPr>
          <p:cNvPr id="44041" name="AutoShape 8">
            <a:extLst>
              <a:ext uri="{FF2B5EF4-FFF2-40B4-BE49-F238E27FC236}">
                <a16:creationId xmlns:a16="http://schemas.microsoft.com/office/drawing/2014/main" id="{515E0DD0-2B2E-A3A6-BDCD-5F3A6429EEED}"/>
              </a:ext>
            </a:extLst>
          </p:cNvPr>
          <p:cNvSpPr>
            <a:spLocks noChangeArrowheads="1"/>
          </p:cNvSpPr>
          <p:nvPr/>
        </p:nvSpPr>
        <p:spPr bwMode="auto">
          <a:xfrm rot="5369503">
            <a:off x="1409700" y="11049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4042" name="Text Box 9">
            <a:extLst>
              <a:ext uri="{FF2B5EF4-FFF2-40B4-BE49-F238E27FC236}">
                <a16:creationId xmlns:a16="http://schemas.microsoft.com/office/drawing/2014/main" id="{8F406F1F-42F2-3C12-CC7A-03545CC6E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2362200" cy="685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it-IT" altLang="it-IT" sz="2000" b="1"/>
              <a:t>Impronte corporee complete</a:t>
            </a:r>
          </a:p>
        </p:txBody>
      </p:sp>
      <p:sp>
        <p:nvSpPr>
          <p:cNvPr id="44043" name="AutoShape 10">
            <a:extLst>
              <a:ext uri="{FF2B5EF4-FFF2-40B4-BE49-F238E27FC236}">
                <a16:creationId xmlns:a16="http://schemas.microsoft.com/office/drawing/2014/main" id="{E51ABA22-6A49-4513-93F5-50A2258B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200400"/>
            <a:ext cx="533400" cy="312738"/>
          </a:xfrm>
          <a:prstGeom prst="leftArrow">
            <a:avLst>
              <a:gd name="adj1" fmla="val 50000"/>
              <a:gd name="adj2" fmla="val 4264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4044" name="Text Box 11">
            <a:extLst>
              <a:ext uri="{FF2B5EF4-FFF2-40B4-BE49-F238E27FC236}">
                <a16:creationId xmlns:a16="http://schemas.microsoft.com/office/drawing/2014/main" id="{B7DAD8F9-A4D4-9F34-7BB9-8E75EB85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895600"/>
            <a:ext cx="182880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it-IT" altLang="it-IT" sz="2000" b="1"/>
              <a:t>Manichino e telo numerici</a:t>
            </a:r>
          </a:p>
        </p:txBody>
      </p:sp>
      <p:sp>
        <p:nvSpPr>
          <p:cNvPr id="44045" name="AutoShape 12">
            <a:extLst>
              <a:ext uri="{FF2B5EF4-FFF2-40B4-BE49-F238E27FC236}">
                <a16:creationId xmlns:a16="http://schemas.microsoft.com/office/drawing/2014/main" id="{F34EF822-DF51-715E-3CFA-F10A51E9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9530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4046" name="Text Box 13">
            <a:extLst>
              <a:ext uri="{FF2B5EF4-FFF2-40B4-BE49-F238E27FC236}">
                <a16:creationId xmlns:a16="http://schemas.microsoft.com/office/drawing/2014/main" id="{761A5474-B298-F3D5-1858-207210322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43400"/>
            <a:ext cx="2514600" cy="6858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it-IT" altLang="it-IT" sz="2000" b="1"/>
              <a:t>Ricostruzione finale della Sindone</a:t>
            </a:r>
          </a:p>
        </p:txBody>
      </p:sp>
      <p:sp>
        <p:nvSpPr>
          <p:cNvPr id="44047" name="AutoShape 14">
            <a:extLst>
              <a:ext uri="{FF2B5EF4-FFF2-40B4-BE49-F238E27FC236}">
                <a16:creationId xmlns:a16="http://schemas.microsoft.com/office/drawing/2014/main" id="{71DDB085-5D17-01ED-DD4F-38483C50F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3622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4048" name="Text Box 15">
            <a:extLst>
              <a:ext uri="{FF2B5EF4-FFF2-40B4-BE49-F238E27FC236}">
                <a16:creationId xmlns:a16="http://schemas.microsoft.com/office/drawing/2014/main" id="{2ADAFDD2-2957-F71C-BF56-8BE112CA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048000"/>
            <a:ext cx="228600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it-IT" altLang="it-IT" sz="2000" b="1"/>
              <a:t>Ricostruzione delle regioni assenti</a:t>
            </a:r>
            <a:endParaRPr lang="it-IT" altLang="it-IT" sz="2000" b="1" i="1"/>
          </a:p>
        </p:txBody>
      </p:sp>
      <p:sp>
        <p:nvSpPr>
          <p:cNvPr id="44049" name="Text Box 16">
            <a:extLst>
              <a:ext uri="{FF2B5EF4-FFF2-40B4-BE49-F238E27FC236}">
                <a16:creationId xmlns:a16="http://schemas.microsoft.com/office/drawing/2014/main" id="{D736099D-C4A3-E6CC-5BC0-8C04B42DC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343400"/>
            <a:ext cx="251460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it-IT" altLang="it-IT" sz="2000" b="1" i="1"/>
              <a:t> Ricostruzione dello </a:t>
            </a:r>
            <a:r>
              <a:rPr lang="it-IT" altLang="it-IT" sz="2000" b="1" i="1">
                <a:sym typeface="Symbol" panose="05050102010706020507" pitchFamily="18" charset="2"/>
              </a:rPr>
              <a:t>sfondo</a:t>
            </a:r>
            <a:endParaRPr lang="it-IT" altLang="it-IT" sz="2000" b="1" i="1"/>
          </a:p>
        </p:txBody>
      </p:sp>
      <p:sp>
        <p:nvSpPr>
          <p:cNvPr id="44050" name="AutoShape 17">
            <a:extLst>
              <a:ext uri="{FF2B5EF4-FFF2-40B4-BE49-F238E27FC236}">
                <a16:creationId xmlns:a16="http://schemas.microsoft.com/office/drawing/2014/main" id="{FE0F78DF-2807-4501-9A5C-4535B8D89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4051" name="AutoShape 18">
            <a:extLst>
              <a:ext uri="{FF2B5EF4-FFF2-40B4-BE49-F238E27FC236}">
                <a16:creationId xmlns:a16="http://schemas.microsoft.com/office/drawing/2014/main" id="{F43CF419-9DB1-4EE3-0958-32EF6067F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52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4052" name="AutoShape 19">
            <a:extLst>
              <a:ext uri="{FF2B5EF4-FFF2-40B4-BE49-F238E27FC236}">
                <a16:creationId xmlns:a16="http://schemas.microsoft.com/office/drawing/2014/main" id="{11C25D8D-6B1F-6734-BCB9-2599A0A5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200400"/>
            <a:ext cx="533400" cy="312738"/>
          </a:xfrm>
          <a:prstGeom prst="leftArrow">
            <a:avLst>
              <a:gd name="adj1" fmla="val 50000"/>
              <a:gd name="adj2" fmla="val 4264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4053" name="AutoShape 20">
            <a:extLst>
              <a:ext uri="{FF2B5EF4-FFF2-40B4-BE49-F238E27FC236}">
                <a16:creationId xmlns:a16="http://schemas.microsoft.com/office/drawing/2014/main" id="{85DE638B-AA8F-1FB5-EE03-359C6B73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862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4054" name="AutoShape 21">
            <a:extLst>
              <a:ext uri="{FF2B5EF4-FFF2-40B4-BE49-F238E27FC236}">
                <a16:creationId xmlns:a16="http://schemas.microsoft.com/office/drawing/2014/main" id="{8EA659DE-5E05-6D5F-E91D-0ACE5CCD5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95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3">
            <a:extLst>
              <a:ext uri="{FF2B5EF4-FFF2-40B4-BE49-F238E27FC236}">
                <a16:creationId xmlns:a16="http://schemas.microsoft.com/office/drawing/2014/main" id="{DD8DEDD9-E371-F439-B700-354A652B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DE6C74-A9FD-4663-A49E-C636EED7F9E2}" type="slidenum">
              <a:rPr lang="it-IT" altLang="it-IT" sz="1400"/>
              <a:pPr/>
              <a:t>35</a:t>
            </a:fld>
            <a:endParaRPr lang="it-IT" altLang="it-IT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56C6722-ED2C-2F1A-FF71-DB6E1EC1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28600"/>
            <a:ext cx="4038600" cy="26670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graphicFrame>
        <p:nvGraphicFramePr>
          <p:cNvPr id="45060" name="Object 3">
            <a:extLst>
              <a:ext uri="{FF2B5EF4-FFF2-40B4-BE49-F238E27FC236}">
                <a16:creationId xmlns:a16="http://schemas.microsoft.com/office/drawing/2014/main" id="{00227C28-9169-C961-8C23-8729836B2D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990600"/>
          <a:ext cx="3733800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070244" imgH="2554183" progId="Photoshop.Image.5">
                  <p:embed/>
                </p:oleObj>
              </mc:Choice>
              <mc:Fallback>
                <p:oleObj name="Image" r:id="rId2" imgW="5070244" imgH="2554183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0"/>
                        <a:ext cx="3733800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AutoShape 4">
            <a:extLst>
              <a:ext uri="{FF2B5EF4-FFF2-40B4-BE49-F238E27FC236}">
                <a16:creationId xmlns:a16="http://schemas.microsoft.com/office/drawing/2014/main" id="{861F0C69-91F4-F554-4D7B-C8C013CC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057400"/>
            <a:ext cx="1905000" cy="228600"/>
          </a:xfrm>
          <a:prstGeom prst="rightArrow">
            <a:avLst>
              <a:gd name="adj1" fmla="val 50000"/>
              <a:gd name="adj2" fmla="val 208333"/>
            </a:avLst>
          </a:prstGeom>
          <a:gradFill rotWithShape="0">
            <a:gsLst>
              <a:gs pos="0">
                <a:srgbClr val="FFFF99"/>
              </a:gs>
              <a:gs pos="100000">
                <a:srgbClr val="C1C17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5062" name="AutoShape 5">
            <a:extLst>
              <a:ext uri="{FF2B5EF4-FFF2-40B4-BE49-F238E27FC236}">
                <a16:creationId xmlns:a16="http://schemas.microsoft.com/office/drawing/2014/main" id="{2F5C8D86-53F6-F0BE-4769-955FD36A6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146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5063" name="Text Box 6">
            <a:extLst>
              <a:ext uri="{FF2B5EF4-FFF2-40B4-BE49-F238E27FC236}">
                <a16:creationId xmlns:a16="http://schemas.microsoft.com/office/drawing/2014/main" id="{5A4450CA-D78B-DF4A-9E96-7196B4E7B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29000"/>
            <a:ext cx="2133600" cy="762000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D1FFC1"/>
              </a:gs>
            </a:gsLst>
            <a:lin ang="2700000" scaled="1"/>
          </a:gra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t-IT" altLang="it-IT" b="1" i="1"/>
              <a:t>B) disturbi </a:t>
            </a:r>
            <a:r>
              <a:rPr lang="it-IT" altLang="it-IT" b="1" i="1" u="sng"/>
              <a:t>“NOTI”</a:t>
            </a:r>
            <a:endParaRPr lang="it-IT" altLang="it-IT" b="1" i="1"/>
          </a:p>
        </p:txBody>
      </p:sp>
      <p:sp>
        <p:nvSpPr>
          <p:cNvPr id="45064" name="AutoShape 7">
            <a:extLst>
              <a:ext uri="{FF2B5EF4-FFF2-40B4-BE49-F238E27FC236}">
                <a16:creationId xmlns:a16="http://schemas.microsoft.com/office/drawing/2014/main" id="{8820B52C-9837-DADA-4FBF-07A43404B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7338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gradFill rotWithShape="0">
            <a:gsLst>
              <a:gs pos="0">
                <a:srgbClr val="FFFFFF"/>
              </a:gs>
              <a:gs pos="100000">
                <a:srgbClr val="66FF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07D6F56C-3768-870D-CE5F-8BFBB2DC4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048000"/>
            <a:ext cx="5410200" cy="3581400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ECFFE6"/>
              </a:gs>
            </a:gsLst>
            <a:lin ang="2700000" scaled="1"/>
          </a:gra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it-IT" altLang="it-IT" sz="2300"/>
              <a:t>B1)Aloni d’acqua       </a:t>
            </a:r>
            <a:br>
              <a:rPr lang="it-IT" altLang="it-IT" sz="2300"/>
            </a:br>
            <a:r>
              <a:rPr lang="it-IT" altLang="it-IT" sz="2300"/>
              <a:t>                                     distinzione (supporto</a:t>
            </a:r>
            <a:br>
              <a:rPr lang="it-IT" altLang="it-IT" sz="2300"/>
            </a:br>
            <a:r>
              <a:rPr lang="it-IT" altLang="it-IT" sz="2300"/>
              <a:t>B2)Bruciature                   sperimentale) </a:t>
            </a:r>
            <a:br>
              <a:rPr lang="it-IT" altLang="it-IT" sz="2300"/>
            </a:br>
            <a:endParaRPr lang="it-IT" altLang="it-IT" sz="2300"/>
          </a:p>
          <a:p>
            <a:pPr>
              <a:lnSpc>
                <a:spcPct val="70000"/>
              </a:lnSpc>
            </a:pPr>
            <a:r>
              <a:rPr lang="it-IT" altLang="it-IT" sz="2300"/>
              <a:t>B3)  Rattoppi                correlazione</a:t>
            </a:r>
            <a:br>
              <a:rPr lang="it-IT" altLang="it-IT" sz="2300"/>
            </a:br>
            <a:r>
              <a:rPr lang="it-IT" altLang="it-IT" sz="2300"/>
              <a:t>                                       l.g.– tipologia </a:t>
            </a:r>
            <a:br>
              <a:rPr lang="it-IT" altLang="it-IT" sz="2300"/>
            </a:br>
            <a:r>
              <a:rPr lang="it-IT" altLang="it-IT" sz="2300"/>
              <a:t>B4)Pieghe tessuto            disturbi</a:t>
            </a:r>
          </a:p>
          <a:p>
            <a:pPr>
              <a:lnSpc>
                <a:spcPct val="70000"/>
              </a:lnSpc>
            </a:pPr>
            <a:endParaRPr lang="it-IT" altLang="it-IT" sz="2300"/>
          </a:p>
          <a:p>
            <a:pPr>
              <a:lnSpc>
                <a:spcPct val="70000"/>
              </a:lnSpc>
            </a:pPr>
            <a:r>
              <a:rPr lang="it-IT" altLang="it-IT" sz="2300"/>
              <a:t>B5)Sangue        -  eidologia</a:t>
            </a:r>
          </a:p>
          <a:p>
            <a:pPr>
              <a:lnSpc>
                <a:spcPct val="70000"/>
              </a:lnSpc>
            </a:pPr>
            <a:r>
              <a:rPr lang="it-IT" altLang="it-IT" sz="2300"/>
              <a:t>		 -  posizione</a:t>
            </a:r>
          </a:p>
          <a:p>
            <a:pPr>
              <a:lnSpc>
                <a:spcPct val="70000"/>
              </a:lnSpc>
            </a:pPr>
            <a:r>
              <a:rPr lang="it-IT" altLang="it-IT" sz="2300"/>
              <a:t>                          -  ”patibulum”	     </a:t>
            </a:r>
          </a:p>
          <a:p>
            <a:pPr>
              <a:lnSpc>
                <a:spcPct val="70000"/>
              </a:lnSpc>
            </a:pPr>
            <a:r>
              <a:rPr lang="it-IT" altLang="it-IT" sz="2300"/>
              <a:t>B6)Ferite           -  flagellazione </a:t>
            </a:r>
          </a:p>
          <a:p>
            <a:pPr>
              <a:lnSpc>
                <a:spcPct val="70000"/>
              </a:lnSpc>
            </a:pPr>
            <a:r>
              <a:rPr lang="it-IT" altLang="it-IT" sz="2300"/>
              <a:t>	     </a:t>
            </a:r>
          </a:p>
          <a:p>
            <a:pPr>
              <a:lnSpc>
                <a:spcPct val="70000"/>
              </a:lnSpc>
            </a:pPr>
            <a:r>
              <a:rPr lang="it-IT" altLang="it-IT" sz="2300"/>
              <a:t>B7)Trama </a:t>
            </a:r>
            <a:r>
              <a:rPr lang="it-IT" altLang="it-IT" sz="2300">
                <a:sym typeface="Symbol" panose="05050102010706020507" pitchFamily="18" charset="2"/>
              </a:rPr>
              <a:t> tracce monete ed  iscrizioni</a:t>
            </a:r>
          </a:p>
        </p:txBody>
      </p:sp>
      <p:sp>
        <p:nvSpPr>
          <p:cNvPr id="45066" name="AutoShape 9">
            <a:extLst>
              <a:ext uri="{FF2B5EF4-FFF2-40B4-BE49-F238E27FC236}">
                <a16:creationId xmlns:a16="http://schemas.microsoft.com/office/drawing/2014/main" id="{B6B5656F-C3B5-5D82-6D45-97BEEB5E25E2}"/>
              </a:ext>
            </a:extLst>
          </p:cNvPr>
          <p:cNvSpPr>
            <a:spLocks/>
          </p:cNvSpPr>
          <p:nvPr/>
        </p:nvSpPr>
        <p:spPr bwMode="auto">
          <a:xfrm>
            <a:off x="5791200" y="3124200"/>
            <a:ext cx="304800" cy="685800"/>
          </a:xfrm>
          <a:prstGeom prst="rightBrace">
            <a:avLst>
              <a:gd name="adj1" fmla="val 1875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1D1D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5067" name="AutoShape 10">
            <a:extLst>
              <a:ext uri="{FF2B5EF4-FFF2-40B4-BE49-F238E27FC236}">
                <a16:creationId xmlns:a16="http://schemas.microsoft.com/office/drawing/2014/main" id="{D21C8D29-6823-93C8-FB50-6887A8040E0B}"/>
              </a:ext>
            </a:extLst>
          </p:cNvPr>
          <p:cNvSpPr>
            <a:spLocks/>
          </p:cNvSpPr>
          <p:nvPr/>
        </p:nvSpPr>
        <p:spPr bwMode="auto">
          <a:xfrm>
            <a:off x="5029200" y="51054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1D1D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93195" name="Text Box 11">
            <a:extLst>
              <a:ext uri="{FF2B5EF4-FFF2-40B4-BE49-F238E27FC236}">
                <a16:creationId xmlns:a16="http://schemas.microsoft.com/office/drawing/2014/main" id="{0072DA1F-86A0-4CE6-9E48-0176D4703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3962400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75686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CATALOGAZIONE </a:t>
            </a:r>
          </a:p>
          <a:p>
            <a:pPr algn="ctr">
              <a:lnSpc>
                <a:spcPct val="85000"/>
              </a:lnSpc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DEI DISTURBI:</a:t>
            </a:r>
          </a:p>
        </p:txBody>
      </p:sp>
      <p:sp>
        <p:nvSpPr>
          <p:cNvPr id="45069" name="Text Box 12">
            <a:extLst>
              <a:ext uri="{FF2B5EF4-FFF2-40B4-BE49-F238E27FC236}">
                <a16:creationId xmlns:a16="http://schemas.microsoft.com/office/drawing/2014/main" id="{863C2E3A-EF48-A0B1-3F73-9349D4D40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2209800" cy="6858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b="1" i="1"/>
              <a:t>A) disturbi </a:t>
            </a:r>
            <a:r>
              <a:rPr lang="it-IT" altLang="it-IT" b="1" i="1" u="sng"/>
              <a:t>“LOCALI”</a:t>
            </a:r>
            <a:endParaRPr lang="it-IT" altLang="it-IT" b="1" i="1"/>
          </a:p>
        </p:txBody>
      </p:sp>
      <p:sp>
        <p:nvSpPr>
          <p:cNvPr id="45070" name="AutoShape 13">
            <a:extLst>
              <a:ext uri="{FF2B5EF4-FFF2-40B4-BE49-F238E27FC236}">
                <a16:creationId xmlns:a16="http://schemas.microsoft.com/office/drawing/2014/main" id="{EF7F9F69-3732-F8D0-78B9-D77B52BB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67200"/>
            <a:ext cx="304800" cy="1600200"/>
          </a:xfrm>
          <a:prstGeom prst="downArrow">
            <a:avLst>
              <a:gd name="adj1" fmla="val 50000"/>
              <a:gd name="adj2" fmla="val 13125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5071" name="Text Box 14">
            <a:extLst>
              <a:ext uri="{FF2B5EF4-FFF2-40B4-BE49-F238E27FC236}">
                <a16:creationId xmlns:a16="http://schemas.microsoft.com/office/drawing/2014/main" id="{4D9917C0-2F78-8C04-D561-18403CFB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1676400" cy="5334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CD9C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b="1" i="1"/>
              <a:t>C) Altro</a:t>
            </a:r>
          </a:p>
        </p:txBody>
      </p:sp>
      <p:sp>
        <p:nvSpPr>
          <p:cNvPr id="45072" name="AutoShape 15">
            <a:extLst>
              <a:ext uri="{FF2B5EF4-FFF2-40B4-BE49-F238E27FC236}">
                <a16:creationId xmlns:a16="http://schemas.microsoft.com/office/drawing/2014/main" id="{CD883FCC-8959-0460-51D9-DAAB2EA4CF88}"/>
              </a:ext>
            </a:extLst>
          </p:cNvPr>
          <p:cNvSpPr>
            <a:spLocks/>
          </p:cNvSpPr>
          <p:nvPr/>
        </p:nvSpPr>
        <p:spPr bwMode="auto">
          <a:xfrm>
            <a:off x="5715000" y="4038600"/>
            <a:ext cx="381000" cy="7620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1D1D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5073" name="AutoShape 16">
            <a:extLst>
              <a:ext uri="{FF2B5EF4-FFF2-40B4-BE49-F238E27FC236}">
                <a16:creationId xmlns:a16="http://schemas.microsoft.com/office/drawing/2014/main" id="{04058A74-FC2F-C16A-9154-EAE332457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5074" name="Text Box 17">
            <a:extLst>
              <a:ext uri="{FF2B5EF4-FFF2-40B4-BE49-F238E27FC236}">
                <a16:creationId xmlns:a16="http://schemas.microsoft.com/office/drawing/2014/main" id="{9368CB65-7D87-CBE6-58FE-524A7D26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8600"/>
            <a:ext cx="39624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it-IT" altLang="it-IT" b="1">
                <a:solidFill>
                  <a:srgbClr val="9900CC"/>
                </a:solidFill>
              </a:rPr>
              <a:t>   Microdifetto della lastra</a:t>
            </a:r>
          </a:p>
          <a:p>
            <a:pPr>
              <a:lnSpc>
                <a:spcPct val="70000"/>
              </a:lnSpc>
            </a:pPr>
            <a:r>
              <a:rPr lang="it-IT" altLang="it-IT" b="1">
                <a:solidFill>
                  <a:srgbClr val="9900CC"/>
                </a:solidFill>
              </a:rPr>
              <a:t>              </a:t>
            </a:r>
          </a:p>
          <a:p>
            <a:pPr>
              <a:lnSpc>
                <a:spcPct val="70000"/>
              </a:lnSpc>
            </a:pPr>
            <a:r>
              <a:rPr lang="it-IT" altLang="it-IT" b="1">
                <a:solidFill>
                  <a:srgbClr val="9900CC"/>
                </a:solidFill>
              </a:rPr>
              <a:t>                              A (zoom)                     </a:t>
            </a:r>
          </a:p>
          <a:p>
            <a:pPr algn="ctr">
              <a:lnSpc>
                <a:spcPct val="80000"/>
              </a:lnSpc>
            </a:pPr>
            <a:r>
              <a:rPr lang="it-IT" altLang="it-IT" sz="1000" b="1">
                <a:solidFill>
                  <a:srgbClr val="9900CC"/>
                </a:solidFill>
              </a:rPr>
              <a:t>            </a:t>
            </a:r>
          </a:p>
          <a:p>
            <a:pPr algn="ctr">
              <a:lnSpc>
                <a:spcPct val="80000"/>
              </a:lnSpc>
            </a:pPr>
            <a:r>
              <a:rPr lang="it-IT" altLang="it-IT" b="1">
                <a:solidFill>
                  <a:srgbClr val="9900CC"/>
                </a:solidFill>
              </a:rPr>
              <a:t>            </a:t>
            </a:r>
          </a:p>
          <a:p>
            <a:pPr algn="ctr">
              <a:lnSpc>
                <a:spcPct val="80000"/>
              </a:lnSpc>
            </a:pPr>
            <a:r>
              <a:rPr lang="it-IT" altLang="it-IT" b="1">
                <a:solidFill>
                  <a:srgbClr val="9900CC"/>
                </a:solidFill>
              </a:rPr>
              <a:t>                          </a:t>
            </a:r>
          </a:p>
          <a:p>
            <a:pPr algn="ctr">
              <a:lnSpc>
                <a:spcPct val="80000"/>
              </a:lnSpc>
            </a:pPr>
            <a:r>
              <a:rPr lang="it-IT" altLang="it-IT" b="1">
                <a:solidFill>
                  <a:srgbClr val="9900CC"/>
                </a:solidFill>
              </a:rPr>
              <a:t>                                  B </a:t>
            </a:r>
          </a:p>
          <a:p>
            <a:pPr algn="ctr">
              <a:lnSpc>
                <a:spcPct val="80000"/>
              </a:lnSpc>
            </a:pPr>
            <a:endParaRPr lang="it-IT" altLang="it-IT" sz="800" b="1">
              <a:solidFill>
                <a:srgbClr val="9900CC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800" b="1">
              <a:solidFill>
                <a:srgbClr val="9900CC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800" b="1">
              <a:solidFill>
                <a:srgbClr val="9900CC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800" b="1">
              <a:solidFill>
                <a:srgbClr val="9900CC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800" b="1">
              <a:solidFill>
                <a:srgbClr val="9900CC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it-IT" b="1">
                <a:solidFill>
                  <a:srgbClr val="9900CC"/>
                </a:solidFill>
              </a:rPr>
              <a:t>               C</a:t>
            </a:r>
            <a:r>
              <a:rPr lang="it-IT" altLang="it-IT" sz="1800" b="1">
                <a:solidFill>
                  <a:srgbClr val="9900CC"/>
                </a:solidFill>
              </a:rPr>
              <a:t> = A + B</a:t>
            </a:r>
          </a:p>
        </p:txBody>
      </p:sp>
      <p:sp>
        <p:nvSpPr>
          <p:cNvPr id="45075" name="Oval 18">
            <a:extLst>
              <a:ext uri="{FF2B5EF4-FFF2-40B4-BE49-F238E27FC236}">
                <a16:creationId xmlns:a16="http://schemas.microsoft.com/office/drawing/2014/main" id="{E8AA1E9F-E9B3-A270-BDE5-2E5F33DC3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447800"/>
            <a:ext cx="457200" cy="3810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5076" name="Line 19">
            <a:extLst>
              <a:ext uri="{FF2B5EF4-FFF2-40B4-BE49-F238E27FC236}">
                <a16:creationId xmlns:a16="http://schemas.microsoft.com/office/drawing/2014/main" id="{756668B2-2A63-EBF7-3050-FE689C9FB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15240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3">
            <a:extLst>
              <a:ext uri="{FF2B5EF4-FFF2-40B4-BE49-F238E27FC236}">
                <a16:creationId xmlns:a16="http://schemas.microsoft.com/office/drawing/2014/main" id="{C7EDA500-F025-6591-3588-4ADC0D42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D09D17-10CD-4BE1-A06E-A078404B4AD9}" type="slidenum">
              <a:rPr lang="it-IT" altLang="it-IT" sz="1400"/>
              <a:pPr/>
              <a:t>36</a:t>
            </a:fld>
            <a:endParaRPr lang="it-IT" altLang="it-IT" sz="1400"/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4B454D92-93C1-F6EA-ECC4-A5AD5FE2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524000"/>
            <a:ext cx="2895600" cy="432117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0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sz="2200" b="1"/>
              <a:t>Esempio: rimozione;</a:t>
            </a:r>
          </a:p>
          <a:p>
            <a:pPr algn="ctr">
              <a:lnSpc>
                <a:spcPct val="80000"/>
              </a:lnSpc>
            </a:pPr>
            <a:r>
              <a:rPr lang="it-IT" altLang="it-IT" sz="2200" b="1"/>
              <a:t>delle tracce ematiche</a:t>
            </a:r>
            <a:r>
              <a:rPr lang="it-IT" altLang="it-IT" b="1"/>
              <a:t>:</a:t>
            </a:r>
          </a:p>
          <a:p>
            <a:pPr algn="ctr">
              <a:lnSpc>
                <a:spcPct val="80000"/>
              </a:lnSpc>
            </a:pPr>
            <a:endParaRPr lang="it-IT" altLang="it-IT" sz="1000" b="1" i="1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it-IT" altLang="it-IT" b="1" i="1">
                <a:solidFill>
                  <a:srgbClr val="0000CC"/>
                </a:solidFill>
              </a:rPr>
              <a:t>Immagine frontale</a:t>
            </a:r>
          </a:p>
          <a:p>
            <a:pPr>
              <a:lnSpc>
                <a:spcPct val="80000"/>
              </a:lnSpc>
            </a:pPr>
            <a:r>
              <a:rPr lang="it-IT" altLang="it-IT" b="1" i="1">
                <a:solidFill>
                  <a:srgbClr val="0000CC"/>
                </a:solidFill>
              </a:rPr>
              <a:t>   A    +    B     =  C </a:t>
            </a:r>
            <a:endParaRPr lang="it-IT" altLang="it-IT" sz="2000" b="1" i="1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2000" b="1" i="1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2000" b="1" i="1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2000" b="1" i="1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2000" b="1" i="1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2000" b="1" i="1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2000" b="1" i="1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2000" b="1" i="1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2000" b="1" i="1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2000" b="1" i="1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1000" b="1" i="1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1000" b="1" i="1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2000" b="1" i="1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it-IT" altLang="it-IT" sz="2000" b="1"/>
          </a:p>
        </p:txBody>
      </p:sp>
      <p:sp>
        <p:nvSpPr>
          <p:cNvPr id="94211" name="AutoShape 3">
            <a:extLst>
              <a:ext uri="{FF2B5EF4-FFF2-40B4-BE49-F238E27FC236}">
                <a16:creationId xmlns:a16="http://schemas.microsoft.com/office/drawing/2014/main" id="{5A64CC2A-5067-40FE-A7E2-C62B54822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52800"/>
            <a:ext cx="4800600" cy="152400"/>
          </a:xfrm>
          <a:prstGeom prst="rightArrow">
            <a:avLst>
              <a:gd name="adj1" fmla="val 50000"/>
              <a:gd name="adj2" fmla="val 7875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altLang="it-IT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6085" name="Group 4">
            <a:extLst>
              <a:ext uri="{FF2B5EF4-FFF2-40B4-BE49-F238E27FC236}">
                <a16:creationId xmlns:a16="http://schemas.microsoft.com/office/drawing/2014/main" id="{25C0EAE2-4A8D-37C9-D516-9DBC90A50F62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5181600" cy="5894388"/>
            <a:chOff x="144" y="384"/>
            <a:chExt cx="3264" cy="3713"/>
          </a:xfrm>
        </p:grpSpPr>
        <p:grpSp>
          <p:nvGrpSpPr>
            <p:cNvPr id="46093" name="Group 5">
              <a:extLst>
                <a:ext uri="{FF2B5EF4-FFF2-40B4-BE49-F238E27FC236}">
                  <a16:creationId xmlns:a16="http://schemas.microsoft.com/office/drawing/2014/main" id="{2FAD2380-E03B-F5AF-DD37-4B9A46AC5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384"/>
              <a:ext cx="2688" cy="3713"/>
              <a:chOff x="288" y="384"/>
              <a:chExt cx="2688" cy="3713"/>
            </a:xfrm>
          </p:grpSpPr>
          <p:sp>
            <p:nvSpPr>
              <p:cNvPr id="46095" name="AutoShape 6">
                <a:extLst>
                  <a:ext uri="{FF2B5EF4-FFF2-40B4-BE49-F238E27FC236}">
                    <a16:creationId xmlns:a16="http://schemas.microsoft.com/office/drawing/2014/main" id="{B0D0D4E2-B518-E1A7-9813-8A5712336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016"/>
                <a:ext cx="96" cy="480"/>
              </a:xfrm>
              <a:prstGeom prst="downArrow">
                <a:avLst>
                  <a:gd name="adj1" fmla="val 50000"/>
                  <a:gd name="adj2" fmla="val 125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6096" name="AutoShape 7">
                <a:extLst>
                  <a:ext uri="{FF2B5EF4-FFF2-40B4-BE49-F238E27FC236}">
                    <a16:creationId xmlns:a16="http://schemas.microsoft.com/office/drawing/2014/main" id="{E3219782-6F4E-7603-0BA8-4BB70FAC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96" cy="480"/>
              </a:xfrm>
              <a:prstGeom prst="downArrow">
                <a:avLst>
                  <a:gd name="adj1" fmla="val 50000"/>
                  <a:gd name="adj2" fmla="val 125000"/>
                </a:avLst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it-IT" altLang="it-IT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46097" name="AutoShape 8">
                <a:extLst>
                  <a:ext uri="{FF2B5EF4-FFF2-40B4-BE49-F238E27FC236}">
                    <a16:creationId xmlns:a16="http://schemas.microsoft.com/office/drawing/2014/main" id="{06825C4E-81D0-AC2F-425B-24C98BE41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96" cy="528"/>
              </a:xfrm>
              <a:prstGeom prst="downArrow">
                <a:avLst>
                  <a:gd name="adj1" fmla="val 50000"/>
                  <a:gd name="adj2" fmla="val 137500"/>
                </a:avLst>
              </a:prstGeom>
              <a:solidFill>
                <a:srgbClr val="00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6098" name="AutoShape 9">
                <a:extLst>
                  <a:ext uri="{FF2B5EF4-FFF2-40B4-BE49-F238E27FC236}">
                    <a16:creationId xmlns:a16="http://schemas.microsoft.com/office/drawing/2014/main" id="{C0A1564A-F68E-6BBD-90C2-C3ABCC174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96" cy="480"/>
              </a:xfrm>
              <a:prstGeom prst="downArrow">
                <a:avLst>
                  <a:gd name="adj1" fmla="val 50000"/>
                  <a:gd name="adj2" fmla="val 125000"/>
                </a:avLst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6099" name="AutoShape 10">
                <a:extLst>
                  <a:ext uri="{FF2B5EF4-FFF2-40B4-BE49-F238E27FC236}">
                    <a16:creationId xmlns:a16="http://schemas.microsoft.com/office/drawing/2014/main" id="{5784F0FF-26FA-574B-707A-8A8B2E5F4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016"/>
                <a:ext cx="96" cy="480"/>
              </a:xfrm>
              <a:prstGeom prst="downArrow">
                <a:avLst>
                  <a:gd name="adj1" fmla="val 50000"/>
                  <a:gd name="adj2" fmla="val 125000"/>
                </a:avLst>
              </a:prstGeom>
              <a:solidFill>
                <a:srgbClr val="9900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pic>
            <p:nvPicPr>
              <p:cNvPr id="46100" name="Picture 11" descr="a) vista disturbi noti frontale">
                <a:extLst>
                  <a:ext uri="{FF2B5EF4-FFF2-40B4-BE49-F238E27FC236}">
                    <a16:creationId xmlns:a16="http://schemas.microsoft.com/office/drawing/2014/main" id="{BBD7F4D0-2A63-3C5B-1F12-999D1EAD54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84"/>
                <a:ext cx="2672" cy="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01" name="Picture 12" descr="b) ko disturbi noti frontale">
                <a:extLst>
                  <a:ext uri="{FF2B5EF4-FFF2-40B4-BE49-F238E27FC236}">
                    <a16:creationId xmlns:a16="http://schemas.microsoft.com/office/drawing/2014/main" id="{34B8D192-96D5-76C5-B02E-6B0AEA6B8A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496"/>
                <a:ext cx="2688" cy="1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02" name="AutoShape 13">
                <a:extLst>
                  <a:ext uri="{FF2B5EF4-FFF2-40B4-BE49-F238E27FC236}">
                    <a16:creationId xmlns:a16="http://schemas.microsoft.com/office/drawing/2014/main" id="{DA536FE5-C33C-BD8F-3D08-490071F9B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112"/>
                <a:ext cx="96" cy="384"/>
              </a:xfrm>
              <a:prstGeom prst="downArrow">
                <a:avLst>
                  <a:gd name="adj1" fmla="val 50000"/>
                  <a:gd name="adj2" fmla="val 10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sp>
          <p:nvSpPr>
            <p:cNvPr id="46094" name="Text Box 14">
              <a:extLst>
                <a:ext uri="{FF2B5EF4-FFF2-40B4-BE49-F238E27FC236}">
                  <a16:creationId xmlns:a16="http://schemas.microsoft.com/office/drawing/2014/main" id="{E5852C9B-1E27-633E-34B5-6E0F41E71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883"/>
              <a:ext cx="32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altLang="it-IT" sz="2000" b="1">
                  <a:solidFill>
                    <a:srgbClr val="0000FF"/>
                  </a:solidFill>
                </a:rPr>
                <a:t>Ac</a:t>
              </a:r>
              <a:r>
                <a:rPr lang="it-IT" altLang="it-IT" sz="2000" b="1">
                  <a:solidFill>
                    <a:schemeClr val="bg1"/>
                  </a:solidFill>
                </a:rPr>
                <a:t>q</a:t>
              </a:r>
              <a:r>
                <a:rPr lang="it-IT" altLang="it-IT" sz="2000" b="1">
                  <a:solidFill>
                    <a:srgbClr val="0000FF"/>
                  </a:solidFill>
                </a:rPr>
                <a:t>ua          </a:t>
              </a:r>
              <a:r>
                <a:rPr lang="it-IT" altLang="it-IT" sz="2000" b="1">
                  <a:solidFill>
                    <a:srgbClr val="009900"/>
                  </a:solidFill>
                </a:rPr>
                <a:t>Ratt</a:t>
              </a:r>
              <a:r>
                <a:rPr lang="it-IT" altLang="it-IT" sz="2000" b="1">
                  <a:solidFill>
                    <a:schemeClr val="tx2"/>
                  </a:solidFill>
                </a:rPr>
                <a:t>o</a:t>
              </a:r>
              <a:r>
                <a:rPr lang="it-IT" altLang="it-IT" sz="2000" b="1">
                  <a:solidFill>
                    <a:srgbClr val="009900"/>
                  </a:solidFill>
                </a:rPr>
                <a:t>ppi</a:t>
              </a:r>
              <a:r>
                <a:rPr lang="it-IT" altLang="it-IT" sz="2000" b="1">
                  <a:solidFill>
                    <a:srgbClr val="0000FF"/>
                  </a:solidFill>
                </a:rPr>
                <a:t>          </a:t>
              </a:r>
              <a:r>
                <a:rPr lang="it-IT" altLang="it-IT" sz="2000" b="1">
                  <a:solidFill>
                    <a:srgbClr val="FF0000"/>
                  </a:solidFill>
                </a:rPr>
                <a:t>Sangue</a:t>
              </a:r>
              <a:r>
                <a:rPr lang="it-IT" altLang="it-IT" sz="2000" b="1">
                  <a:solidFill>
                    <a:srgbClr val="0000FF"/>
                  </a:solidFill>
                </a:rPr>
                <a:t>  </a:t>
              </a:r>
            </a:p>
            <a:p>
              <a:pPr>
                <a:lnSpc>
                  <a:spcPct val="120000"/>
                </a:lnSpc>
              </a:pPr>
              <a:r>
                <a:rPr lang="it-IT" altLang="it-IT" sz="2000" b="1">
                  <a:solidFill>
                    <a:srgbClr val="0000FF"/>
                  </a:solidFill>
                </a:rPr>
                <a:t>         </a:t>
              </a:r>
              <a:r>
                <a:rPr lang="it-IT" altLang="it-IT" sz="2000" b="1">
                  <a:solidFill>
                    <a:srgbClr val="FF6600"/>
                  </a:solidFill>
                </a:rPr>
                <a:t>Bruc</a:t>
              </a:r>
              <a:r>
                <a:rPr lang="it-IT" altLang="it-IT" sz="2000" b="1">
                  <a:solidFill>
                    <a:schemeClr val="tx2"/>
                  </a:solidFill>
                </a:rPr>
                <a:t>i</a:t>
              </a:r>
              <a:r>
                <a:rPr lang="it-IT" altLang="it-IT" sz="2000" b="1">
                  <a:solidFill>
                    <a:srgbClr val="FF6600"/>
                  </a:solidFill>
                </a:rPr>
                <a:t>ature</a:t>
              </a:r>
              <a:r>
                <a:rPr lang="it-IT" altLang="it-IT" sz="2000" b="1">
                  <a:solidFill>
                    <a:srgbClr val="0000FF"/>
                  </a:solidFill>
                </a:rPr>
                <a:t>       </a:t>
              </a:r>
              <a:r>
                <a:rPr lang="it-IT" altLang="it-IT" sz="2000" b="1">
                  <a:solidFill>
                    <a:srgbClr val="9900CC"/>
                  </a:solidFill>
                </a:rPr>
                <a:t>Pie</a:t>
              </a:r>
              <a:r>
                <a:rPr lang="it-IT" altLang="it-IT" sz="2000" b="1"/>
                <a:t>g</a:t>
              </a:r>
              <a:r>
                <a:rPr lang="it-IT" altLang="it-IT" sz="2000" b="1">
                  <a:solidFill>
                    <a:srgbClr val="9900CC"/>
                  </a:solidFill>
                </a:rPr>
                <a:t>he</a:t>
              </a:r>
              <a:r>
                <a:rPr lang="it-IT" altLang="it-IT" sz="2000" b="1">
                  <a:solidFill>
                    <a:srgbClr val="0000FF"/>
                  </a:solidFill>
                </a:rPr>
                <a:t>              </a:t>
              </a:r>
              <a:r>
                <a:rPr lang="it-IT" altLang="it-IT" sz="2000" b="1">
                  <a:solidFill>
                    <a:srgbClr val="800000"/>
                  </a:solidFill>
                </a:rPr>
                <a:t>Fe</a:t>
              </a:r>
              <a:r>
                <a:rPr lang="it-IT" altLang="it-IT" sz="2000" b="1">
                  <a:solidFill>
                    <a:schemeClr val="bg1"/>
                  </a:solidFill>
                </a:rPr>
                <a:t>r</a:t>
              </a:r>
              <a:r>
                <a:rPr lang="it-IT" altLang="it-IT" sz="2000" b="1">
                  <a:solidFill>
                    <a:srgbClr val="800000"/>
                  </a:solidFill>
                </a:rPr>
                <a:t>ite</a:t>
              </a:r>
              <a:endParaRPr lang="it-IT" altLang="it-IT" sz="2000" b="1">
                <a:solidFill>
                  <a:srgbClr val="0000FF"/>
                </a:solidFill>
              </a:endParaRPr>
            </a:p>
          </p:txBody>
        </p:sp>
      </p:grpSp>
      <p:sp>
        <p:nvSpPr>
          <p:cNvPr id="94223" name="Text Box 15">
            <a:extLst>
              <a:ext uri="{FF2B5EF4-FFF2-40B4-BE49-F238E27FC236}">
                <a16:creationId xmlns:a16="http://schemas.microsoft.com/office/drawing/2014/main" id="{4A8BAEAD-7D14-4864-98EE-B990132E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ELIMINAZIONE DEI DISTURBI “</a:t>
            </a:r>
            <a:r>
              <a:rPr lang="it-IT" altLang="it-IT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NOTI</a:t>
            </a: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it-IT" altLang="it-IT" sz="32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224" name="Text Box 16">
            <a:extLst>
              <a:ext uri="{FF2B5EF4-FFF2-40B4-BE49-F238E27FC236}">
                <a16:creationId xmlns:a16="http://schemas.microsoft.com/office/drawing/2014/main" id="{1EA9FF20-6A3C-4C45-A13C-7EC182E51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05200"/>
            <a:ext cx="1477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it-IT" altLang="it-IT" sz="2000" b="1"/>
              <a:t>  Sequenza</a:t>
            </a:r>
            <a: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70000"/>
              </a:lnSpc>
              <a:defRPr/>
            </a:pPr>
            <a:r>
              <a:rPr lang="it-IT" altLang="it-IT" sz="2000" b="1"/>
              <a:t>operazioni</a:t>
            </a:r>
            <a:endParaRPr lang="it-IT" altLang="it-IT" sz="20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6088" name="Object 17">
            <a:extLst>
              <a:ext uri="{FF2B5EF4-FFF2-40B4-BE49-F238E27FC236}">
                <a16:creationId xmlns:a16="http://schemas.microsoft.com/office/drawing/2014/main" id="{A846D8AF-6EB7-5704-AE12-B84F64A757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819400"/>
          <a:ext cx="2605088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605012" imgH="2986234" progId="Photoshop.Image.5">
                  <p:embed/>
                </p:oleObj>
              </mc:Choice>
              <mc:Fallback>
                <p:oleObj name="Image" r:id="rId4" imgW="2605012" imgH="2986234" progId="Photoshop.Image.5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19400"/>
                        <a:ext cx="2605088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Line 18">
            <a:extLst>
              <a:ext uri="{FF2B5EF4-FFF2-40B4-BE49-F238E27FC236}">
                <a16:creationId xmlns:a16="http://schemas.microsoft.com/office/drawing/2014/main" id="{F686C299-63D6-79B5-3194-133343233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209800"/>
            <a:ext cx="2590800" cy="914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090" name="Line 19">
            <a:extLst>
              <a:ext uri="{FF2B5EF4-FFF2-40B4-BE49-F238E27FC236}">
                <a16:creationId xmlns:a16="http://schemas.microsoft.com/office/drawing/2014/main" id="{42E759DC-096E-CA10-6997-4AA3FF7D62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5715000"/>
            <a:ext cx="4876800" cy="609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091" name="Rectangle 20">
            <a:extLst>
              <a:ext uri="{FF2B5EF4-FFF2-40B4-BE49-F238E27FC236}">
                <a16:creationId xmlns:a16="http://schemas.microsoft.com/office/drawing/2014/main" id="{481BBA4E-36C1-4673-DD38-A4E87936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33400"/>
            <a:ext cx="762000" cy="2819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6092" name="Rectangle 21">
            <a:extLst>
              <a:ext uri="{FF2B5EF4-FFF2-40B4-BE49-F238E27FC236}">
                <a16:creationId xmlns:a16="http://schemas.microsoft.com/office/drawing/2014/main" id="{9BF67365-1AFA-13EB-8216-4220329A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962400"/>
            <a:ext cx="685800" cy="2514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3">
            <a:extLst>
              <a:ext uri="{FF2B5EF4-FFF2-40B4-BE49-F238E27FC236}">
                <a16:creationId xmlns:a16="http://schemas.microsoft.com/office/drawing/2014/main" id="{CA3AC308-FB63-CC35-79DA-44322BA5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F43511-7813-4A71-8A23-BE85391BBCFC}" type="slidenum">
              <a:rPr lang="it-IT" altLang="it-IT" sz="1400"/>
              <a:pPr/>
              <a:t>37</a:t>
            </a:fld>
            <a:endParaRPr lang="it-IT" altLang="it-IT" sz="1400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28F166C2-CD26-6D87-51F5-F95F7D022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16764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b="1">
                <a:solidFill>
                  <a:srgbClr val="FF0000"/>
                </a:solidFill>
              </a:rPr>
              <a:t>Trama </a:t>
            </a:r>
          </a:p>
          <a:p>
            <a:pPr algn="ctr">
              <a:lnSpc>
                <a:spcPct val="80000"/>
              </a:lnSpc>
            </a:pPr>
            <a:r>
              <a:rPr lang="it-IT" altLang="it-IT" b="1">
                <a:solidFill>
                  <a:srgbClr val="FF0000"/>
                </a:solidFill>
              </a:rPr>
              <a:t>sindonica</a:t>
            </a:r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4A2C4F8F-2D0F-11AB-0B65-8006AFE38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576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b="1">
                <a:solidFill>
                  <a:srgbClr val="FF0000"/>
                </a:solidFill>
              </a:rPr>
              <a:t>Schematizzazione spettro bidimensionale di Fourier</a:t>
            </a: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5696CBA8-E2FA-4EE8-8EE5-719BE41A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53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ELIMINAZIONE DELLA TRAMA</a:t>
            </a:r>
          </a:p>
        </p:txBody>
      </p:sp>
      <p:grpSp>
        <p:nvGrpSpPr>
          <p:cNvPr id="47110" name="Group 5">
            <a:extLst>
              <a:ext uri="{FF2B5EF4-FFF2-40B4-BE49-F238E27FC236}">
                <a16:creationId xmlns:a16="http://schemas.microsoft.com/office/drawing/2014/main" id="{21AD67CF-7B36-69B5-CF14-D959F2206C8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762000"/>
            <a:ext cx="6826250" cy="2667000"/>
            <a:chOff x="1460" y="528"/>
            <a:chExt cx="4300" cy="1680"/>
          </a:xfrm>
        </p:grpSpPr>
        <p:sp>
          <p:nvSpPr>
            <p:cNvPr id="47167" name="Rectangle 6">
              <a:extLst>
                <a:ext uri="{FF2B5EF4-FFF2-40B4-BE49-F238E27FC236}">
                  <a16:creationId xmlns:a16="http://schemas.microsoft.com/office/drawing/2014/main" id="{88B9D9DC-094E-EA0C-55CB-A6504D8C6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528"/>
              <a:ext cx="3600" cy="16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68" name="Group 7">
              <a:extLst>
                <a:ext uri="{FF2B5EF4-FFF2-40B4-BE49-F238E27FC236}">
                  <a16:creationId xmlns:a16="http://schemas.microsoft.com/office/drawing/2014/main" id="{AA9745E7-8885-3485-503E-AFB639C1D8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" y="528"/>
              <a:ext cx="2879" cy="1632"/>
              <a:chOff x="1680" y="720"/>
              <a:chExt cx="2879" cy="1632"/>
            </a:xfrm>
          </p:grpSpPr>
          <p:pic>
            <p:nvPicPr>
              <p:cNvPr id="47173" name="Picture 8" descr="Marion descr">
                <a:extLst>
                  <a:ext uri="{FF2B5EF4-FFF2-40B4-BE49-F238E27FC236}">
                    <a16:creationId xmlns:a16="http://schemas.microsoft.com/office/drawing/2014/main" id="{D59AC80C-2CE9-7ABF-F38E-29EE8B53A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contras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816"/>
                <a:ext cx="2790" cy="1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74" name="Line 9">
                <a:extLst>
                  <a:ext uri="{FF2B5EF4-FFF2-40B4-BE49-F238E27FC236}">
                    <a16:creationId xmlns:a16="http://schemas.microsoft.com/office/drawing/2014/main" id="{92315A52-BD76-316E-C5A1-B439FF9C7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2" y="1486"/>
                <a:ext cx="1107" cy="866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7175" name="Line 10">
                <a:extLst>
                  <a:ext uri="{FF2B5EF4-FFF2-40B4-BE49-F238E27FC236}">
                    <a16:creationId xmlns:a16="http://schemas.microsoft.com/office/drawing/2014/main" id="{F2EA74AF-F724-212F-EB37-4D688ED59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2" y="720"/>
                <a:ext cx="993" cy="766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7176" name="Arc 11">
                <a:extLst>
                  <a:ext uri="{FF2B5EF4-FFF2-40B4-BE49-F238E27FC236}">
                    <a16:creationId xmlns:a16="http://schemas.microsoft.com/office/drawing/2014/main" id="{C0BCDA77-137A-BF5C-1317-8840D8AB373D}"/>
                  </a:ext>
                </a:extLst>
              </p:cNvPr>
              <p:cNvSpPr>
                <a:spLocks/>
              </p:cNvSpPr>
              <p:nvPr/>
            </p:nvSpPr>
            <p:spPr bwMode="auto">
              <a:xfrm rot="2409923">
                <a:off x="3658" y="1190"/>
                <a:ext cx="452" cy="519"/>
              </a:xfrm>
              <a:custGeom>
                <a:avLst/>
                <a:gdLst>
                  <a:gd name="T0" fmla="*/ 44 w 21600"/>
                  <a:gd name="T1" fmla="*/ 0 h 27572"/>
                  <a:gd name="T2" fmla="*/ 434 w 21600"/>
                  <a:gd name="T3" fmla="*/ 519 h 27572"/>
                  <a:gd name="T4" fmla="*/ 0 w 21600"/>
                  <a:gd name="T5" fmla="*/ 405 h 275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572" fill="none" extrusionOk="0">
                    <a:moveTo>
                      <a:pt x="2102" y="-1"/>
                    </a:moveTo>
                    <a:cubicBezTo>
                      <a:pt x="13164" y="1081"/>
                      <a:pt x="21600" y="10381"/>
                      <a:pt x="21600" y="21497"/>
                    </a:cubicBezTo>
                    <a:cubicBezTo>
                      <a:pt x="21600" y="23553"/>
                      <a:pt x="21306" y="25598"/>
                      <a:pt x="20728" y="27572"/>
                    </a:cubicBezTo>
                  </a:path>
                  <a:path w="21600" h="27572" stroke="0" extrusionOk="0">
                    <a:moveTo>
                      <a:pt x="2102" y="-1"/>
                    </a:moveTo>
                    <a:cubicBezTo>
                      <a:pt x="13164" y="1081"/>
                      <a:pt x="21600" y="10381"/>
                      <a:pt x="21600" y="21497"/>
                    </a:cubicBezTo>
                    <a:cubicBezTo>
                      <a:pt x="21600" y="23553"/>
                      <a:pt x="21306" y="25598"/>
                      <a:pt x="20728" y="27572"/>
                    </a:cubicBezTo>
                    <a:lnTo>
                      <a:pt x="0" y="21497"/>
                    </a:lnTo>
                    <a:lnTo>
                      <a:pt x="2102" y="-1"/>
                    </a:lnTo>
                    <a:close/>
                  </a:path>
                </a:pathLst>
              </a:custGeom>
              <a:noFill/>
              <a:ln w="57150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7177" name="Line 12">
                <a:extLst>
                  <a:ext uri="{FF2B5EF4-FFF2-40B4-BE49-F238E27FC236}">
                    <a16:creationId xmlns:a16="http://schemas.microsoft.com/office/drawing/2014/main" id="{54D2C2E1-0273-0825-66EA-2B811FDAA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" y="869"/>
                <a:ext cx="3" cy="124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7169" name="Line 13">
              <a:extLst>
                <a:ext uri="{FF2B5EF4-FFF2-40B4-BE49-F238E27FC236}">
                  <a16:creationId xmlns:a16="http://schemas.microsoft.com/office/drawing/2014/main" id="{4803AF23-713B-D364-9615-C0BCF8F59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2" y="1968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70" name="Line 14">
              <a:extLst>
                <a:ext uri="{FF2B5EF4-FFF2-40B4-BE49-F238E27FC236}">
                  <a16:creationId xmlns:a16="http://schemas.microsoft.com/office/drawing/2014/main" id="{47F74CCA-6CC9-CA00-8634-FC7C06870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4" y="672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171" name="Text Box 15">
              <a:extLst>
                <a:ext uri="{FF2B5EF4-FFF2-40B4-BE49-F238E27FC236}">
                  <a16:creationId xmlns:a16="http://schemas.microsoft.com/office/drawing/2014/main" id="{C93DACBE-F324-557A-B8F2-BD03B208E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816"/>
              <a:ext cx="139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it-IT" altLang="it-IT" b="1"/>
                <a:t>L = 11 </a:t>
              </a:r>
            </a:p>
            <a:p>
              <a:pPr algn="ctr">
                <a:lnSpc>
                  <a:spcPct val="70000"/>
                </a:lnSpc>
              </a:pPr>
              <a:r>
                <a:rPr lang="it-IT" altLang="it-IT" b="1">
                  <a:sym typeface="Symbol" panose="05050102010706020507" pitchFamily="18" charset="2"/>
                </a:rPr>
                <a:t> 2 mm</a:t>
              </a:r>
              <a:endParaRPr lang="it-IT" altLang="it-IT" b="1"/>
            </a:p>
          </p:txBody>
        </p:sp>
        <p:sp>
          <p:nvSpPr>
            <p:cNvPr id="47172" name="Text Box 16">
              <a:extLst>
                <a:ext uri="{FF2B5EF4-FFF2-40B4-BE49-F238E27FC236}">
                  <a16:creationId xmlns:a16="http://schemas.microsoft.com/office/drawing/2014/main" id="{1E330C77-60D3-7F14-CA5B-45D42DBF9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" y="1104"/>
              <a:ext cx="14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800" b="1">
                  <a:sym typeface="Symbol" panose="05050102010706020507" pitchFamily="18" charset="2"/>
                </a:rPr>
                <a:t>  = 55-70°</a:t>
              </a:r>
              <a:endParaRPr lang="it-IT" altLang="it-IT" sz="2800" b="1"/>
            </a:p>
          </p:txBody>
        </p:sp>
      </p:grpSp>
      <p:graphicFrame>
        <p:nvGraphicFramePr>
          <p:cNvPr id="47111" name="Object 17">
            <a:extLst>
              <a:ext uri="{FF2B5EF4-FFF2-40B4-BE49-F238E27FC236}">
                <a16:creationId xmlns:a16="http://schemas.microsoft.com/office/drawing/2014/main" id="{74B9124A-F6EF-4767-747A-A80B83C53A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371600"/>
          <a:ext cx="15541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198376" imgH="3774091" progId="Photoshop.Image.5">
                  <p:embed/>
                </p:oleObj>
              </mc:Choice>
              <mc:Fallback>
                <p:oleObj name="Image" r:id="rId3" imgW="2198376" imgH="3774091" progId="Photoshop.Image.5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1554163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12" name="Group 18">
            <a:extLst>
              <a:ext uri="{FF2B5EF4-FFF2-40B4-BE49-F238E27FC236}">
                <a16:creationId xmlns:a16="http://schemas.microsoft.com/office/drawing/2014/main" id="{8E827859-0E49-CC7F-878F-B18BB89887F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572000"/>
            <a:ext cx="4267200" cy="2057400"/>
            <a:chOff x="240" y="2880"/>
            <a:chExt cx="2688" cy="1296"/>
          </a:xfrm>
        </p:grpSpPr>
        <p:grpSp>
          <p:nvGrpSpPr>
            <p:cNvPr id="47122" name="Group 19">
              <a:extLst>
                <a:ext uri="{FF2B5EF4-FFF2-40B4-BE49-F238E27FC236}">
                  <a16:creationId xmlns:a16="http://schemas.microsoft.com/office/drawing/2014/main" id="{E3D89674-DF85-7A7E-3267-718D40B8D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880"/>
              <a:ext cx="2688" cy="1296"/>
              <a:chOff x="240" y="2880"/>
              <a:chExt cx="2688" cy="1296"/>
            </a:xfrm>
          </p:grpSpPr>
          <p:sp>
            <p:nvSpPr>
              <p:cNvPr id="47124" name="Line 20">
                <a:extLst>
                  <a:ext uri="{FF2B5EF4-FFF2-40B4-BE49-F238E27FC236}">
                    <a16:creationId xmlns:a16="http://schemas.microsoft.com/office/drawing/2014/main" id="{84E08DAC-9516-5FF4-459D-15DE7B85E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0" y="3287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47125" name="Group 21">
                <a:extLst>
                  <a:ext uri="{FF2B5EF4-FFF2-40B4-BE49-F238E27FC236}">
                    <a16:creationId xmlns:a16="http://schemas.microsoft.com/office/drawing/2014/main" id="{B5F02439-42C1-8301-A29A-A05472CB3A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880"/>
                <a:ext cx="2688" cy="1296"/>
                <a:chOff x="240" y="2880"/>
                <a:chExt cx="2688" cy="1296"/>
              </a:xfrm>
            </p:grpSpPr>
            <p:grpSp>
              <p:nvGrpSpPr>
                <p:cNvPr id="47126" name="Group 22">
                  <a:extLst>
                    <a:ext uri="{FF2B5EF4-FFF2-40B4-BE49-F238E27FC236}">
                      <a16:creationId xmlns:a16="http://schemas.microsoft.com/office/drawing/2014/main" id="{0CE0D679-94C6-9E2E-C6F8-4896C7288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56" y="3312"/>
                  <a:ext cx="96" cy="641"/>
                  <a:chOff x="6048" y="1440"/>
                  <a:chExt cx="288" cy="1584"/>
                </a:xfrm>
              </p:grpSpPr>
              <p:sp>
                <p:nvSpPr>
                  <p:cNvPr id="47156" name="Line 23">
                    <a:extLst>
                      <a:ext uri="{FF2B5EF4-FFF2-40B4-BE49-F238E27FC236}">
                        <a16:creationId xmlns:a16="http://schemas.microsoft.com/office/drawing/2014/main" id="{EBED163D-1B4B-1688-2044-6BD5F3BC9D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92" y="1440"/>
                    <a:ext cx="0" cy="158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57" name="Line 24">
                    <a:extLst>
                      <a:ext uri="{FF2B5EF4-FFF2-40B4-BE49-F238E27FC236}">
                        <a16:creationId xmlns:a16="http://schemas.microsoft.com/office/drawing/2014/main" id="{8A0CE472-67C6-348D-0786-B7A12BF6D2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48" y="288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58" name="Line 25">
                    <a:extLst>
                      <a:ext uri="{FF2B5EF4-FFF2-40B4-BE49-F238E27FC236}">
                        <a16:creationId xmlns:a16="http://schemas.microsoft.com/office/drawing/2014/main" id="{EE5DBED1-A726-44C5-DBDE-F09621D4B4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48" y="244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59" name="Line 26">
                    <a:extLst>
                      <a:ext uri="{FF2B5EF4-FFF2-40B4-BE49-F238E27FC236}">
                        <a16:creationId xmlns:a16="http://schemas.microsoft.com/office/drawing/2014/main" id="{98BB0C25-261E-2871-2AD3-7D471543BE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48" y="259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60" name="Line 27">
                    <a:extLst>
                      <a:ext uri="{FF2B5EF4-FFF2-40B4-BE49-F238E27FC236}">
                        <a16:creationId xmlns:a16="http://schemas.microsoft.com/office/drawing/2014/main" id="{29F162AE-9E7A-28A2-AB28-A5D48330E1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48" y="273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61" name="Line 28">
                    <a:extLst>
                      <a:ext uri="{FF2B5EF4-FFF2-40B4-BE49-F238E27FC236}">
                        <a16:creationId xmlns:a16="http://schemas.microsoft.com/office/drawing/2014/main" id="{4C6A6D38-9453-5865-59E1-A096EBB905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48" y="230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62" name="Line 29">
                    <a:extLst>
                      <a:ext uri="{FF2B5EF4-FFF2-40B4-BE49-F238E27FC236}">
                        <a16:creationId xmlns:a16="http://schemas.microsoft.com/office/drawing/2014/main" id="{8249582E-A3FD-403F-0507-D6E8065ED9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48" y="216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63" name="Line 30">
                    <a:extLst>
                      <a:ext uri="{FF2B5EF4-FFF2-40B4-BE49-F238E27FC236}">
                        <a16:creationId xmlns:a16="http://schemas.microsoft.com/office/drawing/2014/main" id="{9741C9C0-FA82-6EAA-EB00-6C88F397EA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48" y="2016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64" name="Line 31">
                    <a:extLst>
                      <a:ext uri="{FF2B5EF4-FFF2-40B4-BE49-F238E27FC236}">
                        <a16:creationId xmlns:a16="http://schemas.microsoft.com/office/drawing/2014/main" id="{B467A4F8-CCFD-92C0-30EB-611F8FCFD9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48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65" name="Line 32">
                    <a:extLst>
                      <a:ext uri="{FF2B5EF4-FFF2-40B4-BE49-F238E27FC236}">
                        <a16:creationId xmlns:a16="http://schemas.microsoft.com/office/drawing/2014/main" id="{80DEF329-CADF-AC5F-47B9-F1BED0FFDC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48" y="172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66" name="Line 33">
                    <a:extLst>
                      <a:ext uri="{FF2B5EF4-FFF2-40B4-BE49-F238E27FC236}">
                        <a16:creationId xmlns:a16="http://schemas.microsoft.com/office/drawing/2014/main" id="{C6C929FD-1466-03D3-338D-B95D24A354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48" y="187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7127" name="Line 34">
                  <a:extLst>
                    <a:ext uri="{FF2B5EF4-FFF2-40B4-BE49-F238E27FC236}">
                      <a16:creationId xmlns:a16="http://schemas.microsoft.com/office/drawing/2014/main" id="{41EC06AD-25BB-C10E-54DF-4CF26B0F0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5" y="3928"/>
                  <a:ext cx="2017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7128" name="Text Box 35">
                  <a:extLst>
                    <a:ext uri="{FF2B5EF4-FFF2-40B4-BE49-F238E27FC236}">
                      <a16:creationId xmlns:a16="http://schemas.microsoft.com/office/drawing/2014/main" id="{B90A8C1C-D5FF-0688-321D-C19F84BA48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3" y="2880"/>
                  <a:ext cx="221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it-IT" altLang="it-IT" sz="2000" b="1"/>
                    <a:t>Y</a:t>
                  </a:r>
                </a:p>
              </p:txBody>
            </p:sp>
            <p:sp>
              <p:nvSpPr>
                <p:cNvPr id="47129" name="Text Box 36">
                  <a:extLst>
                    <a:ext uri="{FF2B5EF4-FFF2-40B4-BE49-F238E27FC236}">
                      <a16:creationId xmlns:a16="http://schemas.microsoft.com/office/drawing/2014/main" id="{DEE70066-4F0C-6871-854A-86DEDAA26D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4" y="3695"/>
                  <a:ext cx="192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it-IT" altLang="it-IT" sz="2000" b="1"/>
                    <a:t>X</a:t>
                  </a:r>
                </a:p>
              </p:txBody>
            </p:sp>
            <p:sp>
              <p:nvSpPr>
                <p:cNvPr id="47130" name="Line 37">
                  <a:extLst>
                    <a:ext uri="{FF2B5EF4-FFF2-40B4-BE49-F238E27FC236}">
                      <a16:creationId xmlns:a16="http://schemas.microsoft.com/office/drawing/2014/main" id="{2EA3F19E-79F5-BFD5-BCE7-EC8B35A178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56" y="3578"/>
                  <a:ext cx="0" cy="35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7131" name="Line 38">
                  <a:extLst>
                    <a:ext uri="{FF2B5EF4-FFF2-40B4-BE49-F238E27FC236}">
                      <a16:creationId xmlns:a16="http://schemas.microsoft.com/office/drawing/2014/main" id="{BAA7C1B7-D392-4E85-41AB-7573FDF844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75" y="3578"/>
                  <a:ext cx="481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7132" name="Text Box 39">
                  <a:extLst>
                    <a:ext uri="{FF2B5EF4-FFF2-40B4-BE49-F238E27FC236}">
                      <a16:creationId xmlns:a16="http://schemas.microsoft.com/office/drawing/2014/main" id="{482AA269-C177-8C50-BC4D-34765C96C6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92" y="3171"/>
                  <a:ext cx="10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70000"/>
                    </a:lnSpc>
                  </a:pPr>
                  <a:r>
                    <a:rPr lang="it-IT" altLang="it-IT" sz="2000">
                      <a:solidFill>
                        <a:srgbClr val="FF0000"/>
                      </a:solidFill>
                    </a:rPr>
                    <a:t>Distribuzione di frequenza </a:t>
                  </a:r>
                </a:p>
              </p:txBody>
            </p:sp>
            <p:sp>
              <p:nvSpPr>
                <p:cNvPr id="47133" name="Text Box 40">
                  <a:extLst>
                    <a:ext uri="{FF2B5EF4-FFF2-40B4-BE49-F238E27FC236}">
                      <a16:creationId xmlns:a16="http://schemas.microsoft.com/office/drawing/2014/main" id="{7411B27B-16F6-ABE1-0AE4-4BE32B4FD2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880"/>
                  <a:ext cx="835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it-IT" altLang="it-IT" sz="2000" i="1">
                      <a:solidFill>
                        <a:srgbClr val="008000"/>
                      </a:solidFill>
                    </a:rPr>
                    <a:t>4° Quadrante</a:t>
                  </a:r>
                </a:p>
              </p:txBody>
            </p:sp>
            <p:grpSp>
              <p:nvGrpSpPr>
                <p:cNvPr id="47134" name="Group 41">
                  <a:extLst>
                    <a:ext uri="{FF2B5EF4-FFF2-40B4-BE49-F238E27FC236}">
                      <a16:creationId xmlns:a16="http://schemas.microsoft.com/office/drawing/2014/main" id="{75BB51AC-8989-AC0E-833F-154CDC74A1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73" y="3244"/>
                  <a:ext cx="461" cy="509"/>
                  <a:chOff x="5616" y="12096"/>
                  <a:chExt cx="1152" cy="1008"/>
                </a:xfrm>
              </p:grpSpPr>
              <p:grpSp>
                <p:nvGrpSpPr>
                  <p:cNvPr id="47152" name="Group 42">
                    <a:extLst>
                      <a:ext uri="{FF2B5EF4-FFF2-40B4-BE49-F238E27FC236}">
                        <a16:creationId xmlns:a16="http://schemas.microsoft.com/office/drawing/2014/main" id="{B7A67E7E-6635-7E1D-371B-A245F523D5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616" y="12096"/>
                    <a:ext cx="1152" cy="1008"/>
                    <a:chOff x="5616" y="12096"/>
                    <a:chExt cx="1152" cy="1008"/>
                  </a:xfrm>
                </p:grpSpPr>
                <p:sp>
                  <p:nvSpPr>
                    <p:cNvPr id="47154" name="Text Box 43">
                      <a:extLst>
                        <a:ext uri="{FF2B5EF4-FFF2-40B4-BE49-F238E27FC236}">
                          <a16:creationId xmlns:a16="http://schemas.microsoft.com/office/drawing/2014/main" id="{98E5D2F3-1FD1-3A93-5E01-EA58FF7BFB3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16" y="12096"/>
                      <a:ext cx="1152" cy="7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sz="2600">
                          <a:solidFill>
                            <a:srgbClr val="FF0000"/>
                          </a:solidFill>
                        </a:rPr>
                        <a:t>..…</a:t>
                      </a:r>
                      <a:endParaRPr lang="it-IT" altLang="it-IT" sz="10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7155" name="Text Box 44">
                      <a:extLst>
                        <a:ext uri="{FF2B5EF4-FFF2-40B4-BE49-F238E27FC236}">
                          <a16:creationId xmlns:a16="http://schemas.microsoft.com/office/drawing/2014/main" id="{E619D5C2-7A6E-1E1B-4AD2-4A45C007DB4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16" y="12384"/>
                      <a:ext cx="1152" cy="7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sz="2600">
                          <a:solidFill>
                            <a:srgbClr val="FF0000"/>
                          </a:solidFill>
                        </a:rPr>
                        <a:t>..…</a:t>
                      </a:r>
                      <a:endParaRPr lang="it-IT" altLang="it-IT" sz="10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47153" name="Text Box 45">
                    <a:extLst>
                      <a:ext uri="{FF2B5EF4-FFF2-40B4-BE49-F238E27FC236}">
                        <a16:creationId xmlns:a16="http://schemas.microsoft.com/office/drawing/2014/main" id="{09F48F91-11F5-739A-39A5-7CCEF741C8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0" y="12240"/>
                    <a:ext cx="72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2600">
                        <a:solidFill>
                          <a:srgbClr val="FF0000"/>
                        </a:solidFill>
                      </a:rPr>
                      <a:t>...</a:t>
                    </a:r>
                    <a:endParaRPr lang="it-IT" altLang="it-IT" sz="10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47135" name="Oval 46">
                  <a:extLst>
                    <a:ext uri="{FF2B5EF4-FFF2-40B4-BE49-F238E27FC236}">
                      <a16:creationId xmlns:a16="http://schemas.microsoft.com/office/drawing/2014/main" id="{868DE6C9-F5F2-9EE6-5436-B6B6E1665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4" y="3360"/>
                  <a:ext cx="451" cy="339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it-IT" altLang="it-IT"/>
                </a:p>
              </p:txBody>
            </p:sp>
            <p:grpSp>
              <p:nvGrpSpPr>
                <p:cNvPr id="47136" name="Group 47">
                  <a:extLst>
                    <a:ext uri="{FF2B5EF4-FFF2-40B4-BE49-F238E27FC236}">
                      <a16:creationId xmlns:a16="http://schemas.microsoft.com/office/drawing/2014/main" id="{E5963627-AE3F-DA28-3B2B-DA78EAB5C8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5" y="3869"/>
                  <a:ext cx="529" cy="117"/>
                  <a:chOff x="4872" y="13334"/>
                  <a:chExt cx="1320" cy="231"/>
                </a:xfrm>
              </p:grpSpPr>
              <p:sp>
                <p:nvSpPr>
                  <p:cNvPr id="47141" name="Line 48">
                    <a:extLst>
                      <a:ext uri="{FF2B5EF4-FFF2-40B4-BE49-F238E27FC236}">
                        <a16:creationId xmlns:a16="http://schemas.microsoft.com/office/drawing/2014/main" id="{23AB1B58-9B48-EB15-9E24-A606B956A9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92" y="13334"/>
                    <a:ext cx="0" cy="2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42" name="Line 49">
                    <a:extLst>
                      <a:ext uri="{FF2B5EF4-FFF2-40B4-BE49-F238E27FC236}">
                        <a16:creationId xmlns:a16="http://schemas.microsoft.com/office/drawing/2014/main" id="{80791016-68E4-E893-F85A-FA2FF6AE42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72" y="13450"/>
                    <a:ext cx="13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43" name="Line 50">
                    <a:extLst>
                      <a:ext uri="{FF2B5EF4-FFF2-40B4-BE49-F238E27FC236}">
                        <a16:creationId xmlns:a16="http://schemas.microsoft.com/office/drawing/2014/main" id="{7CC0A837-D59C-3637-8008-F4DB225092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12" y="13334"/>
                    <a:ext cx="0" cy="2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44" name="Line 51">
                    <a:extLst>
                      <a:ext uri="{FF2B5EF4-FFF2-40B4-BE49-F238E27FC236}">
                        <a16:creationId xmlns:a16="http://schemas.microsoft.com/office/drawing/2014/main" id="{751E5D6D-057E-6D12-8B7A-B99F2C401B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32" y="13334"/>
                    <a:ext cx="0" cy="2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45" name="Line 52">
                    <a:extLst>
                      <a:ext uri="{FF2B5EF4-FFF2-40B4-BE49-F238E27FC236}">
                        <a16:creationId xmlns:a16="http://schemas.microsoft.com/office/drawing/2014/main" id="{EC921A14-1BEA-BDC1-EDF9-8855F633E6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52" y="13334"/>
                    <a:ext cx="0" cy="2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46" name="Line 53">
                    <a:extLst>
                      <a:ext uri="{FF2B5EF4-FFF2-40B4-BE49-F238E27FC236}">
                        <a16:creationId xmlns:a16="http://schemas.microsoft.com/office/drawing/2014/main" id="{F15B1DCB-3383-1B52-E316-30DC55A77D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72" y="13334"/>
                    <a:ext cx="0" cy="2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47" name="Line 54">
                    <a:extLst>
                      <a:ext uri="{FF2B5EF4-FFF2-40B4-BE49-F238E27FC236}">
                        <a16:creationId xmlns:a16="http://schemas.microsoft.com/office/drawing/2014/main" id="{634982DC-1176-6F46-697E-0E967766AE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92" y="13334"/>
                    <a:ext cx="0" cy="2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48" name="Line 55">
                    <a:extLst>
                      <a:ext uri="{FF2B5EF4-FFF2-40B4-BE49-F238E27FC236}">
                        <a16:creationId xmlns:a16="http://schemas.microsoft.com/office/drawing/2014/main" id="{03E5F9DC-1361-D0CE-8948-1844610975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12" y="13334"/>
                    <a:ext cx="0" cy="2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49" name="Line 56">
                    <a:extLst>
                      <a:ext uri="{FF2B5EF4-FFF2-40B4-BE49-F238E27FC236}">
                        <a16:creationId xmlns:a16="http://schemas.microsoft.com/office/drawing/2014/main" id="{B1716962-BFAC-6E03-5E73-C4A3998723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832" y="13334"/>
                    <a:ext cx="0" cy="2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50" name="Line 57">
                    <a:extLst>
                      <a:ext uri="{FF2B5EF4-FFF2-40B4-BE49-F238E27FC236}">
                        <a16:creationId xmlns:a16="http://schemas.microsoft.com/office/drawing/2014/main" id="{1283B97A-95B2-AA8D-8D86-D3B2642C1C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952" y="13334"/>
                    <a:ext cx="0" cy="2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7151" name="Line 58">
                    <a:extLst>
                      <a:ext uri="{FF2B5EF4-FFF2-40B4-BE49-F238E27FC236}">
                        <a16:creationId xmlns:a16="http://schemas.microsoft.com/office/drawing/2014/main" id="{3D2C47D9-8E91-DF98-415D-1B904A130C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72" y="13334"/>
                    <a:ext cx="0" cy="23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7137" name="Text Box 59">
                  <a:extLst>
                    <a:ext uri="{FF2B5EF4-FFF2-40B4-BE49-F238E27FC236}">
                      <a16:creationId xmlns:a16="http://schemas.microsoft.com/office/drawing/2014/main" id="{4DB413BA-76D4-311B-BC3D-951B202B98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8" y="2880"/>
                  <a:ext cx="83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it-IT" altLang="it-IT" sz="2000" i="1">
                      <a:solidFill>
                        <a:srgbClr val="008000"/>
                      </a:solidFill>
                    </a:rPr>
                    <a:t>1° Quadrante</a:t>
                  </a:r>
                </a:p>
              </p:txBody>
            </p:sp>
            <p:sp>
              <p:nvSpPr>
                <p:cNvPr id="47138" name="Text Box 60">
                  <a:extLst>
                    <a:ext uri="{FF2B5EF4-FFF2-40B4-BE49-F238E27FC236}">
                      <a16:creationId xmlns:a16="http://schemas.microsoft.com/office/drawing/2014/main" id="{993D8B5F-AA38-E9AD-D344-8EFE2EB826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2" y="3984"/>
                  <a:ext cx="83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it-IT" altLang="it-IT" sz="2000" i="1">
                      <a:solidFill>
                        <a:srgbClr val="008000"/>
                      </a:solidFill>
                    </a:rPr>
                    <a:t>2° Quadr.</a:t>
                  </a:r>
                </a:p>
              </p:txBody>
            </p:sp>
            <p:sp>
              <p:nvSpPr>
                <p:cNvPr id="47139" name="Text Box 61">
                  <a:extLst>
                    <a:ext uri="{FF2B5EF4-FFF2-40B4-BE49-F238E27FC236}">
                      <a16:creationId xmlns:a16="http://schemas.microsoft.com/office/drawing/2014/main" id="{39385DF7-A1C1-D1A2-A394-E889D897F4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" y="3984"/>
                  <a:ext cx="8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it-IT" altLang="it-IT" sz="2000" i="1">
                      <a:solidFill>
                        <a:srgbClr val="008000"/>
                      </a:solidFill>
                    </a:rPr>
                    <a:t>3°Quadr.</a:t>
                  </a:r>
                </a:p>
              </p:txBody>
            </p:sp>
            <p:sp>
              <p:nvSpPr>
                <p:cNvPr id="47140" name="Line 62">
                  <a:extLst>
                    <a:ext uri="{FF2B5EF4-FFF2-40B4-BE49-F238E27FC236}">
                      <a16:creationId xmlns:a16="http://schemas.microsoft.com/office/drawing/2014/main" id="{5E20A7D0-1DB3-8696-FEFE-4DD68B3F59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04" y="2928"/>
                  <a:ext cx="0" cy="110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47123" name="Line 63">
              <a:extLst>
                <a:ext uri="{FF2B5EF4-FFF2-40B4-BE49-F238E27FC236}">
                  <a16:creationId xmlns:a16="http://schemas.microsoft.com/office/drawing/2014/main" id="{0912A51F-1827-DA7E-E601-16CF6CC98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3312"/>
              <a:ext cx="96" cy="2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7113" name="Text Box 64">
            <a:extLst>
              <a:ext uri="{FF2B5EF4-FFF2-40B4-BE49-F238E27FC236}">
                <a16:creationId xmlns:a16="http://schemas.microsoft.com/office/drawing/2014/main" id="{565CD848-5BF4-5BBE-B0E2-AC87E511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33800"/>
            <a:ext cx="35052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b="1">
                <a:solidFill>
                  <a:srgbClr val="FF0000"/>
                </a:solidFill>
              </a:rPr>
              <a:t>Spettro reale della trama</a:t>
            </a:r>
            <a:r>
              <a:rPr lang="it-IT" altLang="it-IT">
                <a:solidFill>
                  <a:srgbClr val="FF6600"/>
                </a:solidFill>
              </a:rPr>
              <a:t> </a:t>
            </a:r>
          </a:p>
          <a:p>
            <a:pPr algn="ctr"/>
            <a:r>
              <a:rPr lang="it-IT" altLang="it-IT">
                <a:solidFill>
                  <a:srgbClr val="FF6600"/>
                </a:solidFill>
              </a:rPr>
              <a:t>Picchi secondari </a:t>
            </a:r>
          </a:p>
          <a:p>
            <a:pPr algn="ctr"/>
            <a:endParaRPr lang="it-IT" altLang="it-IT"/>
          </a:p>
          <a:p>
            <a:pPr algn="ctr"/>
            <a:endParaRPr lang="it-IT" altLang="it-IT"/>
          </a:p>
          <a:p>
            <a:pPr algn="ctr"/>
            <a:endParaRPr lang="it-IT" altLang="it-IT"/>
          </a:p>
          <a:p>
            <a:pPr algn="ctr"/>
            <a:endParaRPr lang="it-IT" altLang="it-IT"/>
          </a:p>
          <a:p>
            <a:pPr algn="ctr"/>
            <a:endParaRPr lang="it-IT" altLang="it-IT"/>
          </a:p>
          <a:p>
            <a:pPr algn="ctr"/>
            <a:r>
              <a:rPr lang="it-IT" altLang="it-IT"/>
              <a:t> </a:t>
            </a:r>
          </a:p>
        </p:txBody>
      </p:sp>
      <p:graphicFrame>
        <p:nvGraphicFramePr>
          <p:cNvPr id="47114" name="Object 65">
            <a:extLst>
              <a:ext uri="{FF2B5EF4-FFF2-40B4-BE49-F238E27FC236}">
                <a16:creationId xmlns:a16="http://schemas.microsoft.com/office/drawing/2014/main" id="{483D0C36-B891-4D97-3F51-DCCEC2D2C3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5113" y="4572000"/>
          <a:ext cx="3360737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2922697" imgH="2020473" progId="Photoshop.Image.5">
                  <p:embed/>
                </p:oleObj>
              </mc:Choice>
              <mc:Fallback>
                <p:oleObj name="Image" r:id="rId5" imgW="2922697" imgH="2020473" progId="Photoshop.Image.5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4572000"/>
                        <a:ext cx="3360737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Line 66">
            <a:extLst>
              <a:ext uri="{FF2B5EF4-FFF2-40B4-BE49-F238E27FC236}">
                <a16:creationId xmlns:a16="http://schemas.microsoft.com/office/drawing/2014/main" id="{83308C9D-4DF3-DF45-3C60-B6453D9BA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3263" y="4495800"/>
            <a:ext cx="693737" cy="381000"/>
          </a:xfrm>
          <a:prstGeom prst="line">
            <a:avLst/>
          </a:prstGeom>
          <a:noFill/>
          <a:ln w="38100" cap="rnd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6" name="Line 67">
            <a:extLst>
              <a:ext uri="{FF2B5EF4-FFF2-40B4-BE49-F238E27FC236}">
                <a16:creationId xmlns:a16="http://schemas.microsoft.com/office/drawing/2014/main" id="{3896B217-170A-327C-103A-27941D4F3A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1413" y="4495800"/>
            <a:ext cx="484187" cy="685800"/>
          </a:xfrm>
          <a:prstGeom prst="line">
            <a:avLst/>
          </a:prstGeom>
          <a:noFill/>
          <a:ln w="38100" cap="rnd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7" name="Line 68">
            <a:extLst>
              <a:ext uri="{FF2B5EF4-FFF2-40B4-BE49-F238E27FC236}">
                <a16:creationId xmlns:a16="http://schemas.microsoft.com/office/drawing/2014/main" id="{1D890128-BF33-6512-F967-807A22E53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495800"/>
            <a:ext cx="114300" cy="1600200"/>
          </a:xfrm>
          <a:prstGeom prst="line">
            <a:avLst/>
          </a:prstGeom>
          <a:noFill/>
          <a:ln w="38100" cap="rnd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8" name="Line 69">
            <a:extLst>
              <a:ext uri="{FF2B5EF4-FFF2-40B4-BE49-F238E27FC236}">
                <a16:creationId xmlns:a16="http://schemas.microsoft.com/office/drawing/2014/main" id="{2CE0B34C-4A16-390B-9595-B6372C3B4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495800"/>
            <a:ext cx="487363" cy="1905000"/>
          </a:xfrm>
          <a:prstGeom prst="line">
            <a:avLst/>
          </a:prstGeom>
          <a:noFill/>
          <a:ln w="38100" cap="rnd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9" name="AutoShape 70">
            <a:extLst>
              <a:ext uri="{FF2B5EF4-FFF2-40B4-BE49-F238E27FC236}">
                <a16:creationId xmlns:a16="http://schemas.microsoft.com/office/drawing/2014/main" id="{3EB2F908-3FDB-F1A5-1CCB-0FC17D386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057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7120" name="Rectangle 71">
            <a:extLst>
              <a:ext uri="{FF2B5EF4-FFF2-40B4-BE49-F238E27FC236}">
                <a16:creationId xmlns:a16="http://schemas.microsoft.com/office/drawing/2014/main" id="{BB1F0838-F638-9695-5595-BE1BD8625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91000"/>
            <a:ext cx="2133600" cy="304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7121" name="Oval 72">
            <a:extLst>
              <a:ext uri="{FF2B5EF4-FFF2-40B4-BE49-F238E27FC236}">
                <a16:creationId xmlns:a16="http://schemas.microsoft.com/office/drawing/2014/main" id="{DB5A8864-262E-6A6B-476A-8E7932C3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181600"/>
            <a:ext cx="11430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3">
            <a:extLst>
              <a:ext uri="{FF2B5EF4-FFF2-40B4-BE49-F238E27FC236}">
                <a16:creationId xmlns:a16="http://schemas.microsoft.com/office/drawing/2014/main" id="{4C78C3E6-716D-FA39-A27A-297FAC4D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7364BB-43C6-4588-9029-32B5006EE834}" type="slidenum">
              <a:rPr lang="it-IT" altLang="it-IT" sz="1400"/>
              <a:pPr/>
              <a:t>38</a:t>
            </a:fld>
            <a:endParaRPr lang="it-IT" altLang="it-IT" sz="1400"/>
          </a:p>
        </p:txBody>
      </p:sp>
      <p:grpSp>
        <p:nvGrpSpPr>
          <p:cNvPr id="48131" name="Group 2">
            <a:extLst>
              <a:ext uri="{FF2B5EF4-FFF2-40B4-BE49-F238E27FC236}">
                <a16:creationId xmlns:a16="http://schemas.microsoft.com/office/drawing/2014/main" id="{6FFE06A2-C314-8746-8B48-D28D2B543C8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114675"/>
            <a:ext cx="8686800" cy="3514725"/>
            <a:chOff x="144" y="1632"/>
            <a:chExt cx="5472" cy="2214"/>
          </a:xfrm>
        </p:grpSpPr>
        <p:sp>
          <p:nvSpPr>
            <p:cNvPr id="48212" name="Text Box 3">
              <a:extLst>
                <a:ext uri="{FF2B5EF4-FFF2-40B4-BE49-F238E27FC236}">
                  <a16:creationId xmlns:a16="http://schemas.microsoft.com/office/drawing/2014/main" id="{2EA3805B-FEA6-4176-26CF-0CD189F9E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632"/>
              <a:ext cx="5472" cy="22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</a:rPr>
                <a:t>Procedura</a:t>
              </a:r>
              <a:r>
                <a:rPr lang="it-IT" altLang="it-IT" sz="2000" b="1"/>
                <a:t>:                                                         3) Fourier inversa </a:t>
              </a:r>
            </a:p>
            <a:p>
              <a:r>
                <a:rPr lang="it-IT" altLang="it-IT" sz="2000" b="1"/>
                <a:t>1) Fourier  diretta                                                 4) Correzioni aree saturate</a:t>
              </a:r>
            </a:p>
            <a:p>
              <a:r>
                <a:rPr lang="it-IT" altLang="it-IT" sz="2000" b="1">
                  <a:solidFill>
                    <a:srgbClr val="DC8D00"/>
                  </a:solidFill>
                </a:rPr>
                <a:t>2) Correzione  spettro</a:t>
              </a:r>
              <a:r>
                <a:rPr lang="it-IT" altLang="it-IT" sz="2000" b="1"/>
                <a:t>                                          </a:t>
              </a:r>
              <a:r>
                <a:rPr lang="it-IT" altLang="it-IT" sz="2000" b="1">
                  <a:solidFill>
                    <a:srgbClr val="0000CC"/>
                  </a:solidFill>
                </a:rPr>
                <a:t>5) Iterazioni  procedura</a:t>
              </a:r>
            </a:p>
            <a:p>
              <a:endParaRPr lang="it-IT" altLang="it-IT" sz="2000" b="1">
                <a:solidFill>
                  <a:srgbClr val="0000CC"/>
                </a:solidFill>
              </a:endParaRPr>
            </a:p>
            <a:p>
              <a:endParaRPr lang="it-IT" altLang="it-IT" sz="2000" b="1">
                <a:solidFill>
                  <a:srgbClr val="0000CC"/>
                </a:solidFill>
              </a:endParaRPr>
            </a:p>
            <a:p>
              <a:endParaRPr lang="it-IT" altLang="it-IT" sz="2000" b="1">
                <a:solidFill>
                  <a:srgbClr val="0000CC"/>
                </a:solidFill>
              </a:endParaRPr>
            </a:p>
            <a:p>
              <a:endParaRPr lang="it-IT" altLang="it-IT" sz="2000" b="1">
                <a:solidFill>
                  <a:srgbClr val="0000CC"/>
                </a:solidFill>
              </a:endParaRPr>
            </a:p>
            <a:p>
              <a:endParaRPr lang="it-IT" altLang="it-IT" sz="2000" b="1">
                <a:solidFill>
                  <a:srgbClr val="0000CC"/>
                </a:solidFill>
              </a:endParaRPr>
            </a:p>
            <a:p>
              <a:endParaRPr lang="it-IT" altLang="it-IT" sz="2000" b="1">
                <a:solidFill>
                  <a:srgbClr val="0000CC"/>
                </a:solidFill>
              </a:endParaRPr>
            </a:p>
            <a:p>
              <a:endParaRPr lang="it-IT" altLang="it-IT" sz="2000" b="1">
                <a:solidFill>
                  <a:srgbClr val="0000CC"/>
                </a:solidFill>
              </a:endParaRPr>
            </a:p>
            <a:p>
              <a:endParaRPr lang="it-IT" altLang="it-IT" sz="2000" b="1">
                <a:solidFill>
                  <a:srgbClr val="0000CC"/>
                </a:solidFill>
              </a:endParaRPr>
            </a:p>
          </p:txBody>
        </p:sp>
        <p:sp>
          <p:nvSpPr>
            <p:cNvPr id="48213" name="Rectangle 4">
              <a:extLst>
                <a:ext uri="{FF2B5EF4-FFF2-40B4-BE49-F238E27FC236}">
                  <a16:creationId xmlns:a16="http://schemas.microsoft.com/office/drawing/2014/main" id="{331369F4-3C06-B3E2-07FC-D11F6B021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00"/>
              <a:ext cx="1968" cy="139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48214" name="Text Box 5">
              <a:extLst>
                <a:ext uri="{FF2B5EF4-FFF2-40B4-BE49-F238E27FC236}">
                  <a16:creationId xmlns:a16="http://schemas.microsoft.com/office/drawing/2014/main" id="{ED64569B-B66B-631A-8F42-B630378B8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448"/>
              <a:ext cx="168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it-IT" altLang="it-IT"/>
                <a:t> </a:t>
              </a:r>
              <a:r>
                <a:rPr lang="it-IT" altLang="it-IT" b="1"/>
                <a:t>1</a:t>
              </a:r>
              <a:r>
                <a:rPr lang="it-IT" altLang="it-IT" b="1" baseline="30000"/>
                <a:t>a   </a:t>
              </a:r>
              <a:r>
                <a:rPr lang="it-IT" altLang="it-IT" b="1"/>
                <a:t>       2</a:t>
              </a:r>
              <a:r>
                <a:rPr lang="it-IT" altLang="it-IT" b="1" baseline="30000"/>
                <a:t>a             </a:t>
              </a:r>
              <a:r>
                <a:rPr lang="it-IT" altLang="it-IT" b="1"/>
                <a:t>3</a:t>
              </a:r>
              <a:r>
                <a:rPr lang="it-IT" altLang="it-IT" b="1" baseline="30000"/>
                <a:t>a</a:t>
              </a:r>
            </a:p>
          </p:txBody>
        </p:sp>
        <p:grpSp>
          <p:nvGrpSpPr>
            <p:cNvPr id="48215" name="Group 6">
              <a:extLst>
                <a:ext uri="{FF2B5EF4-FFF2-40B4-BE49-F238E27FC236}">
                  <a16:creationId xmlns:a16="http://schemas.microsoft.com/office/drawing/2014/main" id="{340D57BA-8C4A-AD92-FB59-58540A0ADB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640"/>
              <a:ext cx="1592" cy="1056"/>
              <a:chOff x="3648" y="2832"/>
              <a:chExt cx="1592" cy="1056"/>
            </a:xfrm>
          </p:grpSpPr>
          <p:graphicFrame>
            <p:nvGraphicFramePr>
              <p:cNvPr id="48240" name="Object 7">
                <a:extLst>
                  <a:ext uri="{FF2B5EF4-FFF2-40B4-BE49-F238E27FC236}">
                    <a16:creationId xmlns:a16="http://schemas.microsoft.com/office/drawing/2014/main" id="{425F92BE-10CC-0C29-BDBD-B6B00311F6E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648" y="2832"/>
              <a:ext cx="512" cy="10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Image" r:id="rId2" imgW="1486239" imgH="2960819" progId="Photoshop.Image.5">
                      <p:embed/>
                    </p:oleObj>
                  </mc:Choice>
                  <mc:Fallback>
                    <p:oleObj name="Image" r:id="rId2" imgW="1486239" imgH="2960819" progId="Photoshop.Image.5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8" y="2832"/>
                            <a:ext cx="512" cy="10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241" name="Object 8">
                <a:extLst>
                  <a:ext uri="{FF2B5EF4-FFF2-40B4-BE49-F238E27FC236}">
                    <a16:creationId xmlns:a16="http://schemas.microsoft.com/office/drawing/2014/main" id="{4EC309F9-0695-F543-732E-47C959EDA90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24" y="2832"/>
              <a:ext cx="499" cy="10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Image" r:id="rId4" imgW="1486239" imgH="2897282" progId="Photoshop.Image.5">
                      <p:embed/>
                    </p:oleObj>
                  </mc:Choice>
                  <mc:Fallback>
                    <p:oleObj name="Image" r:id="rId4" imgW="1486239" imgH="2897282" progId="Photoshop.Image.5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2832"/>
                            <a:ext cx="499" cy="10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242" name="Object 9">
                <a:extLst>
                  <a:ext uri="{FF2B5EF4-FFF2-40B4-BE49-F238E27FC236}">
                    <a16:creationId xmlns:a16="http://schemas.microsoft.com/office/drawing/2014/main" id="{D707DD78-1A64-D25D-45EF-D5E00DFC046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00" y="2832"/>
              <a:ext cx="440" cy="10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Image" r:id="rId6" imgW="1486239" imgH="2948112" progId="Photoshop.Image.5">
                      <p:embed/>
                    </p:oleObj>
                  </mc:Choice>
                  <mc:Fallback>
                    <p:oleObj name="Image" r:id="rId6" imgW="1486239" imgH="2948112" progId="Photoshop.Image.5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2832"/>
                            <a:ext cx="440" cy="10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8216" name="Group 10">
              <a:extLst>
                <a:ext uri="{FF2B5EF4-FFF2-40B4-BE49-F238E27FC236}">
                  <a16:creationId xmlns:a16="http://schemas.microsoft.com/office/drawing/2014/main" id="{6BD16396-99FE-0B88-C74A-D1AAE1285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400"/>
              <a:ext cx="3216" cy="1392"/>
              <a:chOff x="192" y="2400"/>
              <a:chExt cx="3216" cy="1392"/>
            </a:xfrm>
          </p:grpSpPr>
          <p:grpSp>
            <p:nvGrpSpPr>
              <p:cNvPr id="48217" name="Group 11">
                <a:extLst>
                  <a:ext uri="{FF2B5EF4-FFF2-40B4-BE49-F238E27FC236}">
                    <a16:creationId xmlns:a16="http://schemas.microsoft.com/office/drawing/2014/main" id="{1C51841A-0298-4794-9D5C-D03F2C5785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2400"/>
                <a:ext cx="3216" cy="1392"/>
                <a:chOff x="192" y="2736"/>
                <a:chExt cx="3216" cy="1392"/>
              </a:xfrm>
            </p:grpSpPr>
            <p:sp>
              <p:nvSpPr>
                <p:cNvPr id="48219" name="Rectangle 12">
                  <a:extLst>
                    <a:ext uri="{FF2B5EF4-FFF2-40B4-BE49-F238E27FC236}">
                      <a16:creationId xmlns:a16="http://schemas.microsoft.com/office/drawing/2014/main" id="{8ADCA56F-D806-C0E1-AC4F-EE0241959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" y="2736"/>
                  <a:ext cx="3120" cy="13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it-IT" altLang="it-IT"/>
                </a:p>
              </p:txBody>
            </p:sp>
            <p:grpSp>
              <p:nvGrpSpPr>
                <p:cNvPr id="48220" name="Group 13">
                  <a:extLst>
                    <a:ext uri="{FF2B5EF4-FFF2-40B4-BE49-F238E27FC236}">
                      <a16:creationId xmlns:a16="http://schemas.microsoft.com/office/drawing/2014/main" id="{4203B888-A3AB-83C5-C6CD-AD716A82E4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" y="2832"/>
                  <a:ext cx="3216" cy="1196"/>
                  <a:chOff x="192" y="864"/>
                  <a:chExt cx="3216" cy="1196"/>
                </a:xfrm>
              </p:grpSpPr>
              <p:pic>
                <p:nvPicPr>
                  <p:cNvPr id="48221" name="Picture 14" descr="dimensioni lituus">
                    <a:extLst>
                      <a:ext uri="{FF2B5EF4-FFF2-40B4-BE49-F238E27FC236}">
                        <a16:creationId xmlns:a16="http://schemas.microsoft.com/office/drawing/2014/main" id="{7475A2A7-BB0C-FA68-76EF-494E3552D30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3" y="864"/>
                    <a:ext cx="1317" cy="9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8222" name="Group 15">
                    <a:extLst>
                      <a:ext uri="{FF2B5EF4-FFF2-40B4-BE49-F238E27FC236}">
                        <a16:creationId xmlns:a16="http://schemas.microsoft.com/office/drawing/2014/main" id="{A6EA03CC-71A0-1F16-189E-B943BD5B72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015"/>
                    <a:ext cx="1281" cy="1045"/>
                    <a:chOff x="960" y="1015"/>
                    <a:chExt cx="1281" cy="1045"/>
                  </a:xfrm>
                </p:grpSpPr>
                <p:sp>
                  <p:nvSpPr>
                    <p:cNvPr id="48234" name="Text Box 16">
                      <a:extLst>
                        <a:ext uri="{FF2B5EF4-FFF2-40B4-BE49-F238E27FC236}">
                          <a16:creationId xmlns:a16="http://schemas.microsoft.com/office/drawing/2014/main" id="{34D03335-09E1-3B0A-7C82-7C7983402A1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0" y="1872"/>
                      <a:ext cx="864" cy="1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sz="1800"/>
                        <a:t>  3 </a:t>
                      </a:r>
                      <a:r>
                        <a:rPr lang="it-IT" altLang="it-IT" sz="1800">
                          <a:sym typeface="Symbol" panose="05050102010706020507" pitchFamily="18" charset="2"/>
                        </a:rPr>
                        <a:t> </a:t>
                      </a:r>
                      <a:r>
                        <a:rPr lang="it-IT" altLang="it-IT" sz="1800"/>
                        <a:t>0.5 mm</a:t>
                      </a:r>
                    </a:p>
                  </p:txBody>
                </p:sp>
                <p:sp>
                  <p:nvSpPr>
                    <p:cNvPr id="48235" name="Line 17">
                      <a:extLst>
                        <a:ext uri="{FF2B5EF4-FFF2-40B4-BE49-F238E27FC236}">
                          <a16:creationId xmlns:a16="http://schemas.microsoft.com/office/drawing/2014/main" id="{00E63CA7-5A5E-6EBF-902A-7384922C9A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48" y="1920"/>
                      <a:ext cx="513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8236" name="Line 18">
                      <a:extLst>
                        <a:ext uri="{FF2B5EF4-FFF2-40B4-BE49-F238E27FC236}">
                          <a16:creationId xmlns:a16="http://schemas.microsoft.com/office/drawing/2014/main" id="{F4599587-1F77-FC84-CE3F-AEB0359D66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85" y="1920"/>
                      <a:ext cx="25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8237" name="Line 19">
                      <a:extLst>
                        <a:ext uri="{FF2B5EF4-FFF2-40B4-BE49-F238E27FC236}">
                          <a16:creationId xmlns:a16="http://schemas.microsoft.com/office/drawing/2014/main" id="{2BA79EA9-C1AB-D1DD-8057-C02C380007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61" y="1920"/>
                      <a:ext cx="22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8238" name="Line 20">
                      <a:extLst>
                        <a:ext uri="{FF2B5EF4-FFF2-40B4-BE49-F238E27FC236}">
                          <a16:creationId xmlns:a16="http://schemas.microsoft.com/office/drawing/2014/main" id="{F225A67B-E978-9398-1FD8-6A7C20DDB7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60" y="1015"/>
                      <a:ext cx="0" cy="100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8239" name="Line 21">
                      <a:extLst>
                        <a:ext uri="{FF2B5EF4-FFF2-40B4-BE49-F238E27FC236}">
                          <a16:creationId xmlns:a16="http://schemas.microsoft.com/office/drawing/2014/main" id="{17DCF604-14A1-32F8-B680-032A9038B4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84" y="1038"/>
                      <a:ext cx="1" cy="97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8223" name="Group 22">
                    <a:extLst>
                      <a:ext uri="{FF2B5EF4-FFF2-40B4-BE49-F238E27FC236}">
                        <a16:creationId xmlns:a16="http://schemas.microsoft.com/office/drawing/2014/main" id="{36A93C1B-E3A1-1AE2-7A90-5674866E65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" y="1008"/>
                    <a:ext cx="3216" cy="768"/>
                    <a:chOff x="192" y="1008"/>
                    <a:chExt cx="3216" cy="768"/>
                  </a:xfrm>
                </p:grpSpPr>
                <p:grpSp>
                  <p:nvGrpSpPr>
                    <p:cNvPr id="48225" name="Group 23">
                      <a:extLst>
                        <a:ext uri="{FF2B5EF4-FFF2-40B4-BE49-F238E27FC236}">
                          <a16:creationId xmlns:a16="http://schemas.microsoft.com/office/drawing/2014/main" id="{4B9E4FCC-410A-98A1-090E-8CD9F7CC5D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56" y="1023"/>
                      <a:ext cx="1552" cy="410"/>
                      <a:chOff x="1856" y="1023"/>
                      <a:chExt cx="1552" cy="410"/>
                    </a:xfrm>
                  </p:grpSpPr>
                  <p:sp>
                    <p:nvSpPr>
                      <p:cNvPr id="48231" name="Line 24">
                        <a:extLst>
                          <a:ext uri="{FF2B5EF4-FFF2-40B4-BE49-F238E27FC236}">
                            <a16:creationId xmlns:a16="http://schemas.microsoft.com/office/drawing/2014/main" id="{08AB7039-CC13-8D2C-6FA4-72E343FB40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56" y="1433"/>
                        <a:ext cx="83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8232" name="Line 25">
                        <a:extLst>
                          <a:ext uri="{FF2B5EF4-FFF2-40B4-BE49-F238E27FC236}">
                            <a16:creationId xmlns:a16="http://schemas.microsoft.com/office/drawing/2014/main" id="{977F226A-BDAD-1332-D5AD-BB61BD47ABA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0" y="1023"/>
                        <a:ext cx="0" cy="41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 type="triangle" w="med" len="med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8233" name="Text Box 26">
                        <a:extLst>
                          <a:ext uri="{FF2B5EF4-FFF2-40B4-BE49-F238E27FC236}">
                            <a16:creationId xmlns:a16="http://schemas.microsoft.com/office/drawing/2014/main" id="{FB72101B-11C9-0432-6498-1013719EA3B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96" y="1056"/>
                        <a:ext cx="912" cy="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algn="ctr">
                          <a:lnSpc>
                            <a:spcPct val="70000"/>
                          </a:lnSpc>
                        </a:pPr>
                        <a:r>
                          <a:rPr lang="it-IT" altLang="it-IT" sz="1800"/>
                          <a:t>7 </a:t>
                        </a:r>
                        <a:r>
                          <a:rPr lang="it-IT" altLang="it-IT" sz="1800">
                            <a:sym typeface="Symbol" panose="05050102010706020507" pitchFamily="18" charset="2"/>
                          </a:rPr>
                          <a:t> </a:t>
                        </a:r>
                        <a:r>
                          <a:rPr lang="it-IT" altLang="it-IT" sz="1800"/>
                          <a:t>0.5 mm</a:t>
                        </a:r>
                      </a:p>
                    </p:txBody>
                  </p:sp>
                </p:grpSp>
                <p:grpSp>
                  <p:nvGrpSpPr>
                    <p:cNvPr id="48226" name="Group 27">
                      <a:extLst>
                        <a:ext uri="{FF2B5EF4-FFF2-40B4-BE49-F238E27FC236}">
                          <a16:creationId xmlns:a16="http://schemas.microsoft.com/office/drawing/2014/main" id="{8E039BBF-7800-6BC2-4C44-DA2904B35D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" y="1008"/>
                      <a:ext cx="2496" cy="768"/>
                      <a:chOff x="192" y="1008"/>
                      <a:chExt cx="2496" cy="768"/>
                    </a:xfrm>
                  </p:grpSpPr>
                  <p:sp>
                    <p:nvSpPr>
                      <p:cNvPr id="48227" name="Line 28">
                        <a:extLst>
                          <a:ext uri="{FF2B5EF4-FFF2-40B4-BE49-F238E27FC236}">
                            <a16:creationId xmlns:a16="http://schemas.microsoft.com/office/drawing/2014/main" id="{A7539404-335E-2F15-1C9A-A214730ED3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91" y="1023"/>
                        <a:ext cx="1697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8228" name="Line 29">
                        <a:extLst>
                          <a:ext uri="{FF2B5EF4-FFF2-40B4-BE49-F238E27FC236}">
                            <a16:creationId xmlns:a16="http://schemas.microsoft.com/office/drawing/2014/main" id="{F6F5C57A-AD61-0B7C-33DB-CE80666183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2" y="1008"/>
                        <a:ext cx="0" cy="76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 type="triangle" w="med" len="med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48229" name="Text Box 30">
                        <a:extLst>
                          <a:ext uri="{FF2B5EF4-FFF2-40B4-BE49-F238E27FC236}">
                            <a16:creationId xmlns:a16="http://schemas.microsoft.com/office/drawing/2014/main" id="{AFF7FC2E-29E8-EFB0-3F94-1D052DE7D807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2" y="1056"/>
                        <a:ext cx="1008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lnSpc>
                            <a:spcPct val="70000"/>
                          </a:lnSpc>
                        </a:pPr>
                        <a:r>
                          <a:rPr lang="it-IT" altLang="it-IT" sz="1800"/>
                          <a:t>12.5 </a:t>
                        </a:r>
                        <a:r>
                          <a:rPr lang="it-IT" altLang="it-IT" sz="1800">
                            <a:sym typeface="Symbol" panose="05050102010706020507" pitchFamily="18" charset="2"/>
                          </a:rPr>
                          <a:t> </a:t>
                        </a:r>
                        <a:r>
                          <a:rPr lang="it-IT" altLang="it-IT" sz="1800"/>
                          <a:t>0.5 mm</a:t>
                        </a:r>
                      </a:p>
                    </p:txBody>
                  </p:sp>
                  <p:sp>
                    <p:nvSpPr>
                      <p:cNvPr id="48230" name="Line 31">
                        <a:extLst>
                          <a:ext uri="{FF2B5EF4-FFF2-40B4-BE49-F238E27FC236}">
                            <a16:creationId xmlns:a16="http://schemas.microsoft.com/office/drawing/2014/main" id="{AB2FA2CF-43B1-452B-A006-B1D3029C9A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08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  <p:graphicFrame>
                <p:nvGraphicFramePr>
                  <p:cNvPr id="48224" name="Object 32">
                    <a:extLst>
                      <a:ext uri="{FF2B5EF4-FFF2-40B4-BE49-F238E27FC236}">
                        <a16:creationId xmlns:a16="http://schemas.microsoft.com/office/drawing/2014/main" id="{BEF9A581-3AFC-83E0-F057-AA987FEBAD3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36" y="1296"/>
                  <a:ext cx="576" cy="54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Image" r:id="rId9" imgW="4523826" imgH="4269679" progId="Photoshop.Image.5">
                          <p:embed/>
                        </p:oleObj>
                      </mc:Choice>
                      <mc:Fallback>
                        <p:oleObj name="Image" r:id="rId9" imgW="4523826" imgH="4269679" progId="Photoshop.Image.5">
                          <p:embed/>
                          <p:pic>
                            <p:nvPicPr>
                              <p:cNvPr id="0" name="Object 3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36" y="1296"/>
                                <a:ext cx="576" cy="54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48218" name="Text Box 33">
                <a:extLst>
                  <a:ext uri="{FF2B5EF4-FFF2-40B4-BE49-F238E27FC236}">
                    <a16:creationId xmlns:a16="http://schemas.microsoft.com/office/drawing/2014/main" id="{7A6D2573-D0CE-8082-4A29-A49754427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" y="3456"/>
                <a:ext cx="628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it-IT" altLang="it-IT" sz="1800" b="1"/>
                  <a:t>“Lepton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it-IT" altLang="it-IT" sz="1800" b="1"/>
                  <a:t> lituus”</a:t>
                </a:r>
              </a:p>
            </p:txBody>
          </p:sp>
        </p:grpSp>
      </p:grpSp>
      <p:sp>
        <p:nvSpPr>
          <p:cNvPr id="48132" name="Line 34">
            <a:extLst>
              <a:ext uri="{FF2B5EF4-FFF2-40B4-BE49-F238E27FC236}">
                <a16:creationId xmlns:a16="http://schemas.microsoft.com/office/drawing/2014/main" id="{B97CF16A-57AC-4B84-9751-776EB84C5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131888"/>
            <a:ext cx="15875" cy="16351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3" name="Text Box 35">
            <a:extLst>
              <a:ext uri="{FF2B5EF4-FFF2-40B4-BE49-F238E27FC236}">
                <a16:creationId xmlns:a16="http://schemas.microsoft.com/office/drawing/2014/main" id="{A89B0173-4CAF-A7F2-43A0-E3F217F5F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893888"/>
            <a:ext cx="12954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/>
              <a:t>Frequenza</a:t>
            </a:r>
          </a:p>
        </p:txBody>
      </p:sp>
      <p:sp>
        <p:nvSpPr>
          <p:cNvPr id="96292" name="Rectangle 36">
            <a:extLst>
              <a:ext uri="{FF2B5EF4-FFF2-40B4-BE49-F238E27FC236}">
                <a16:creationId xmlns:a16="http://schemas.microsoft.com/office/drawing/2014/main" id="{386ECA1B-C373-4897-9061-352456A8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APPLICAZIONI DELLA 2DFFT</a:t>
            </a:r>
          </a:p>
        </p:txBody>
      </p:sp>
      <p:sp>
        <p:nvSpPr>
          <p:cNvPr id="48135" name="Line 37">
            <a:extLst>
              <a:ext uri="{FF2B5EF4-FFF2-40B4-BE49-F238E27FC236}">
                <a16:creationId xmlns:a16="http://schemas.microsoft.com/office/drawing/2014/main" id="{2BEFED61-39F7-8231-AEAA-046234037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3962400"/>
            <a:ext cx="3810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8136" name="Group 38">
            <a:extLst>
              <a:ext uri="{FF2B5EF4-FFF2-40B4-BE49-F238E27FC236}">
                <a16:creationId xmlns:a16="http://schemas.microsoft.com/office/drawing/2014/main" id="{6733B8F5-BCCD-433B-A3A6-1D13EE9238A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838200"/>
            <a:ext cx="8686800" cy="1828800"/>
            <a:chOff x="144" y="384"/>
            <a:chExt cx="5472" cy="1152"/>
          </a:xfrm>
        </p:grpSpPr>
        <p:sp>
          <p:nvSpPr>
            <p:cNvPr id="48139" name="Rectangle 39">
              <a:extLst>
                <a:ext uri="{FF2B5EF4-FFF2-40B4-BE49-F238E27FC236}">
                  <a16:creationId xmlns:a16="http://schemas.microsoft.com/office/drawing/2014/main" id="{944FD8A4-EE3F-2883-C426-224E5932F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84"/>
              <a:ext cx="5424" cy="1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48140" name="Line 40">
              <a:extLst>
                <a:ext uri="{FF2B5EF4-FFF2-40B4-BE49-F238E27FC236}">
                  <a16:creationId xmlns:a16="http://schemas.microsoft.com/office/drawing/2014/main" id="{94DB7B2F-FCA5-BF25-D71E-523D2BD05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" y="720"/>
              <a:ext cx="371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41" name="Line 41">
              <a:extLst>
                <a:ext uri="{FF2B5EF4-FFF2-40B4-BE49-F238E27FC236}">
                  <a16:creationId xmlns:a16="http://schemas.microsoft.com/office/drawing/2014/main" id="{D376B4E0-1799-D116-0CA1-7458AE7BF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1" y="912"/>
              <a:ext cx="3797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42" name="Text Box 42">
              <a:extLst>
                <a:ext uri="{FF2B5EF4-FFF2-40B4-BE49-F238E27FC236}">
                  <a16:creationId xmlns:a16="http://schemas.microsoft.com/office/drawing/2014/main" id="{0A83CB7E-2C45-1DE6-F9A3-054FDB700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480"/>
              <a:ext cx="86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/>
                <a:t>Ampiezza </a:t>
              </a:r>
            </a:p>
          </p:txBody>
        </p:sp>
        <p:grpSp>
          <p:nvGrpSpPr>
            <p:cNvPr id="48143" name="Group 43">
              <a:extLst>
                <a:ext uri="{FF2B5EF4-FFF2-40B4-BE49-F238E27FC236}">
                  <a16:creationId xmlns:a16="http://schemas.microsoft.com/office/drawing/2014/main" id="{2BC94742-2F38-08C4-16EA-631E95E84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" y="752"/>
              <a:ext cx="1002" cy="675"/>
              <a:chOff x="400" y="2343"/>
              <a:chExt cx="1002" cy="675"/>
            </a:xfrm>
          </p:grpSpPr>
          <p:grpSp>
            <p:nvGrpSpPr>
              <p:cNvPr id="48190" name="Group 44">
                <a:extLst>
                  <a:ext uri="{FF2B5EF4-FFF2-40B4-BE49-F238E27FC236}">
                    <a16:creationId xmlns:a16="http://schemas.microsoft.com/office/drawing/2014/main" id="{29B21F3D-6320-A1A8-0A0B-05966F79C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0" y="2893"/>
                <a:ext cx="1002" cy="125"/>
                <a:chOff x="400" y="2893"/>
                <a:chExt cx="1002" cy="125"/>
              </a:xfrm>
            </p:grpSpPr>
            <p:sp>
              <p:nvSpPr>
                <p:cNvPr id="48192" name="Line 45">
                  <a:extLst>
                    <a:ext uri="{FF2B5EF4-FFF2-40B4-BE49-F238E27FC236}">
                      <a16:creationId xmlns:a16="http://schemas.microsoft.com/office/drawing/2014/main" id="{17F01BED-2678-234E-63B5-B48AD6E6BA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0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193" name="Line 46">
                  <a:extLst>
                    <a:ext uri="{FF2B5EF4-FFF2-40B4-BE49-F238E27FC236}">
                      <a16:creationId xmlns:a16="http://schemas.microsoft.com/office/drawing/2014/main" id="{3F8E2578-E0B6-EB36-C5BD-86238B9835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3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194" name="Line 47">
                  <a:extLst>
                    <a:ext uri="{FF2B5EF4-FFF2-40B4-BE49-F238E27FC236}">
                      <a16:creationId xmlns:a16="http://schemas.microsoft.com/office/drawing/2014/main" id="{2992BAAF-A7EF-5423-E6E7-2829884E70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5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195" name="Line 48">
                  <a:extLst>
                    <a:ext uri="{FF2B5EF4-FFF2-40B4-BE49-F238E27FC236}">
                      <a16:creationId xmlns:a16="http://schemas.microsoft.com/office/drawing/2014/main" id="{313D7F22-25D0-AB09-C56E-23C4C7A98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196" name="Line 49">
                  <a:extLst>
                    <a:ext uri="{FF2B5EF4-FFF2-40B4-BE49-F238E27FC236}">
                      <a16:creationId xmlns:a16="http://schemas.microsoft.com/office/drawing/2014/main" id="{0CA986A9-3B15-AB94-8959-CC4C9A775A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1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197" name="Line 50">
                  <a:extLst>
                    <a:ext uri="{FF2B5EF4-FFF2-40B4-BE49-F238E27FC236}">
                      <a16:creationId xmlns:a16="http://schemas.microsoft.com/office/drawing/2014/main" id="{2B4F4020-B962-2C22-B9C6-4B778CC00C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4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198" name="Line 51">
                  <a:extLst>
                    <a:ext uri="{FF2B5EF4-FFF2-40B4-BE49-F238E27FC236}">
                      <a16:creationId xmlns:a16="http://schemas.microsoft.com/office/drawing/2014/main" id="{7385FE36-3DA8-A5DC-2792-B34203CC64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199" name="Line 52">
                  <a:extLst>
                    <a:ext uri="{FF2B5EF4-FFF2-40B4-BE49-F238E27FC236}">
                      <a16:creationId xmlns:a16="http://schemas.microsoft.com/office/drawing/2014/main" id="{847CB203-75C0-8233-48DB-983C745D8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9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00" name="Line 53">
                  <a:extLst>
                    <a:ext uri="{FF2B5EF4-FFF2-40B4-BE49-F238E27FC236}">
                      <a16:creationId xmlns:a16="http://schemas.microsoft.com/office/drawing/2014/main" id="{9D69D0BE-72F1-E508-DA56-E4A5C9B57A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2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01" name="Line 54">
                  <a:extLst>
                    <a:ext uri="{FF2B5EF4-FFF2-40B4-BE49-F238E27FC236}">
                      <a16:creationId xmlns:a16="http://schemas.microsoft.com/office/drawing/2014/main" id="{0DA01825-B2FD-FA2D-594A-BC82004929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5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02" name="Line 55">
                  <a:extLst>
                    <a:ext uri="{FF2B5EF4-FFF2-40B4-BE49-F238E27FC236}">
                      <a16:creationId xmlns:a16="http://schemas.microsoft.com/office/drawing/2014/main" id="{690CAF13-45ED-D361-1610-2ADEDCB4EE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7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03" name="Line 56">
                  <a:extLst>
                    <a:ext uri="{FF2B5EF4-FFF2-40B4-BE49-F238E27FC236}">
                      <a16:creationId xmlns:a16="http://schemas.microsoft.com/office/drawing/2014/main" id="{8310B63C-59B4-E503-FC7C-7B05DB2B3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0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04" name="Line 57">
                  <a:extLst>
                    <a:ext uri="{FF2B5EF4-FFF2-40B4-BE49-F238E27FC236}">
                      <a16:creationId xmlns:a16="http://schemas.microsoft.com/office/drawing/2014/main" id="{50F82D51-1441-88EF-2286-9A19D90354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3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05" name="Line 58">
                  <a:extLst>
                    <a:ext uri="{FF2B5EF4-FFF2-40B4-BE49-F238E27FC236}">
                      <a16:creationId xmlns:a16="http://schemas.microsoft.com/office/drawing/2014/main" id="{0015C1E5-889A-2AAC-1908-E35964C62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6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06" name="Line 59">
                  <a:extLst>
                    <a:ext uri="{FF2B5EF4-FFF2-40B4-BE49-F238E27FC236}">
                      <a16:creationId xmlns:a16="http://schemas.microsoft.com/office/drawing/2014/main" id="{3A09C41E-5CD8-BAE9-8927-3181ACFD2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38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07" name="Line 60">
                  <a:extLst>
                    <a:ext uri="{FF2B5EF4-FFF2-40B4-BE49-F238E27FC236}">
                      <a16:creationId xmlns:a16="http://schemas.microsoft.com/office/drawing/2014/main" id="{3F2DA480-B71E-81A6-2775-244B212ED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1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08" name="Line 61">
                  <a:extLst>
                    <a:ext uri="{FF2B5EF4-FFF2-40B4-BE49-F238E27FC236}">
                      <a16:creationId xmlns:a16="http://schemas.microsoft.com/office/drawing/2014/main" id="{1D63F425-5BA9-828C-F394-4BDF8D1CC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4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09" name="Line 62">
                  <a:extLst>
                    <a:ext uri="{FF2B5EF4-FFF2-40B4-BE49-F238E27FC236}">
                      <a16:creationId xmlns:a16="http://schemas.microsoft.com/office/drawing/2014/main" id="{41F66DB1-4CC8-613B-29CE-90CE9B5F2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7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10" name="Line 63">
                  <a:extLst>
                    <a:ext uri="{FF2B5EF4-FFF2-40B4-BE49-F238E27FC236}">
                      <a16:creationId xmlns:a16="http://schemas.microsoft.com/office/drawing/2014/main" id="{EF75B295-D0D5-9513-493C-692703A8B2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9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211" name="Line 64">
                  <a:extLst>
                    <a:ext uri="{FF2B5EF4-FFF2-40B4-BE49-F238E27FC236}">
                      <a16:creationId xmlns:a16="http://schemas.microsoft.com/office/drawing/2014/main" id="{52FF72E2-E90B-07BA-CF68-700205C27B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2" y="2893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48191" name="Freeform 65">
                <a:extLst>
                  <a:ext uri="{FF2B5EF4-FFF2-40B4-BE49-F238E27FC236}">
                    <a16:creationId xmlns:a16="http://schemas.microsoft.com/office/drawing/2014/main" id="{3404D689-A254-6203-D55F-9F9C3ACF0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" y="2343"/>
                <a:ext cx="447" cy="609"/>
              </a:xfrm>
              <a:custGeom>
                <a:avLst/>
                <a:gdLst>
                  <a:gd name="T0" fmla="*/ 0 w 1220"/>
                  <a:gd name="T1" fmla="*/ 480 h 1408"/>
                  <a:gd name="T2" fmla="*/ 18 w 1220"/>
                  <a:gd name="T3" fmla="*/ 523 h 1408"/>
                  <a:gd name="T4" fmla="*/ 22 w 1220"/>
                  <a:gd name="T5" fmla="*/ 536 h 1408"/>
                  <a:gd name="T6" fmla="*/ 48 w 1220"/>
                  <a:gd name="T7" fmla="*/ 571 h 1408"/>
                  <a:gd name="T8" fmla="*/ 62 w 1220"/>
                  <a:gd name="T9" fmla="*/ 567 h 1408"/>
                  <a:gd name="T10" fmla="*/ 95 w 1220"/>
                  <a:gd name="T11" fmla="*/ 454 h 1408"/>
                  <a:gd name="T12" fmla="*/ 99 w 1220"/>
                  <a:gd name="T13" fmla="*/ 407 h 1408"/>
                  <a:gd name="T14" fmla="*/ 110 w 1220"/>
                  <a:gd name="T15" fmla="*/ 381 h 1408"/>
                  <a:gd name="T16" fmla="*/ 128 w 1220"/>
                  <a:gd name="T17" fmla="*/ 298 h 1408"/>
                  <a:gd name="T18" fmla="*/ 139 w 1220"/>
                  <a:gd name="T19" fmla="*/ 91 h 1408"/>
                  <a:gd name="T20" fmla="*/ 158 w 1220"/>
                  <a:gd name="T21" fmla="*/ 17 h 1408"/>
                  <a:gd name="T22" fmla="*/ 176 w 1220"/>
                  <a:gd name="T23" fmla="*/ 39 h 1408"/>
                  <a:gd name="T24" fmla="*/ 194 w 1220"/>
                  <a:gd name="T25" fmla="*/ 0 h 1408"/>
                  <a:gd name="T26" fmla="*/ 216 w 1220"/>
                  <a:gd name="T27" fmla="*/ 30 h 1408"/>
                  <a:gd name="T28" fmla="*/ 231 w 1220"/>
                  <a:gd name="T29" fmla="*/ 56 h 1408"/>
                  <a:gd name="T30" fmla="*/ 253 w 1220"/>
                  <a:gd name="T31" fmla="*/ 156 h 1408"/>
                  <a:gd name="T32" fmla="*/ 256 w 1220"/>
                  <a:gd name="T33" fmla="*/ 173 h 1408"/>
                  <a:gd name="T34" fmla="*/ 260 w 1220"/>
                  <a:gd name="T35" fmla="*/ 195 h 1408"/>
                  <a:gd name="T36" fmla="*/ 267 w 1220"/>
                  <a:gd name="T37" fmla="*/ 221 h 1408"/>
                  <a:gd name="T38" fmla="*/ 282 w 1220"/>
                  <a:gd name="T39" fmla="*/ 225 h 1408"/>
                  <a:gd name="T40" fmla="*/ 304 w 1220"/>
                  <a:gd name="T41" fmla="*/ 169 h 1408"/>
                  <a:gd name="T42" fmla="*/ 308 w 1220"/>
                  <a:gd name="T43" fmla="*/ 138 h 1408"/>
                  <a:gd name="T44" fmla="*/ 319 w 1220"/>
                  <a:gd name="T45" fmla="*/ 143 h 1408"/>
                  <a:gd name="T46" fmla="*/ 326 w 1220"/>
                  <a:gd name="T47" fmla="*/ 173 h 1408"/>
                  <a:gd name="T48" fmla="*/ 330 w 1220"/>
                  <a:gd name="T49" fmla="*/ 260 h 1408"/>
                  <a:gd name="T50" fmla="*/ 333 w 1220"/>
                  <a:gd name="T51" fmla="*/ 333 h 1408"/>
                  <a:gd name="T52" fmla="*/ 348 w 1220"/>
                  <a:gd name="T53" fmla="*/ 402 h 1408"/>
                  <a:gd name="T54" fmla="*/ 359 w 1220"/>
                  <a:gd name="T55" fmla="*/ 463 h 1408"/>
                  <a:gd name="T56" fmla="*/ 366 w 1220"/>
                  <a:gd name="T57" fmla="*/ 480 h 1408"/>
                  <a:gd name="T58" fmla="*/ 374 w 1220"/>
                  <a:gd name="T59" fmla="*/ 506 h 1408"/>
                  <a:gd name="T60" fmla="*/ 392 w 1220"/>
                  <a:gd name="T61" fmla="*/ 562 h 1408"/>
                  <a:gd name="T62" fmla="*/ 399 w 1220"/>
                  <a:gd name="T63" fmla="*/ 593 h 1408"/>
                  <a:gd name="T64" fmla="*/ 447 w 1220"/>
                  <a:gd name="T65" fmla="*/ 601 h 14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20" h="1408">
                    <a:moveTo>
                      <a:pt x="0" y="1110"/>
                    </a:moveTo>
                    <a:cubicBezTo>
                      <a:pt x="16" y="1173"/>
                      <a:pt x="2" y="1139"/>
                      <a:pt x="50" y="1210"/>
                    </a:cubicBezTo>
                    <a:cubicBezTo>
                      <a:pt x="56" y="1219"/>
                      <a:pt x="55" y="1231"/>
                      <a:pt x="60" y="1240"/>
                    </a:cubicBezTo>
                    <a:cubicBezTo>
                      <a:pt x="94" y="1302"/>
                      <a:pt x="86" y="1291"/>
                      <a:pt x="130" y="1320"/>
                    </a:cubicBezTo>
                    <a:cubicBezTo>
                      <a:pt x="143" y="1317"/>
                      <a:pt x="160" y="1319"/>
                      <a:pt x="170" y="1310"/>
                    </a:cubicBezTo>
                    <a:cubicBezTo>
                      <a:pt x="233" y="1255"/>
                      <a:pt x="240" y="1129"/>
                      <a:pt x="260" y="1050"/>
                    </a:cubicBezTo>
                    <a:cubicBezTo>
                      <a:pt x="263" y="1013"/>
                      <a:pt x="265" y="976"/>
                      <a:pt x="270" y="940"/>
                    </a:cubicBezTo>
                    <a:cubicBezTo>
                      <a:pt x="275" y="905"/>
                      <a:pt x="284" y="912"/>
                      <a:pt x="300" y="880"/>
                    </a:cubicBezTo>
                    <a:cubicBezTo>
                      <a:pt x="324" y="832"/>
                      <a:pt x="336" y="745"/>
                      <a:pt x="350" y="690"/>
                    </a:cubicBezTo>
                    <a:cubicBezTo>
                      <a:pt x="357" y="524"/>
                      <a:pt x="368" y="374"/>
                      <a:pt x="380" y="210"/>
                    </a:cubicBezTo>
                    <a:cubicBezTo>
                      <a:pt x="384" y="151"/>
                      <a:pt x="378" y="74"/>
                      <a:pt x="430" y="40"/>
                    </a:cubicBezTo>
                    <a:cubicBezTo>
                      <a:pt x="453" y="110"/>
                      <a:pt x="430" y="107"/>
                      <a:pt x="480" y="90"/>
                    </a:cubicBezTo>
                    <a:cubicBezTo>
                      <a:pt x="500" y="60"/>
                      <a:pt x="510" y="30"/>
                      <a:pt x="530" y="0"/>
                    </a:cubicBezTo>
                    <a:cubicBezTo>
                      <a:pt x="575" y="15"/>
                      <a:pt x="569" y="32"/>
                      <a:pt x="590" y="70"/>
                    </a:cubicBezTo>
                    <a:cubicBezTo>
                      <a:pt x="602" y="91"/>
                      <a:pt x="617" y="110"/>
                      <a:pt x="630" y="130"/>
                    </a:cubicBezTo>
                    <a:cubicBezTo>
                      <a:pt x="666" y="184"/>
                      <a:pt x="672" y="297"/>
                      <a:pt x="690" y="360"/>
                    </a:cubicBezTo>
                    <a:cubicBezTo>
                      <a:pt x="694" y="373"/>
                      <a:pt x="697" y="387"/>
                      <a:pt x="700" y="400"/>
                    </a:cubicBezTo>
                    <a:cubicBezTo>
                      <a:pt x="704" y="417"/>
                      <a:pt x="706" y="434"/>
                      <a:pt x="710" y="450"/>
                    </a:cubicBezTo>
                    <a:cubicBezTo>
                      <a:pt x="716" y="470"/>
                      <a:pt x="710" y="505"/>
                      <a:pt x="730" y="510"/>
                    </a:cubicBezTo>
                    <a:cubicBezTo>
                      <a:pt x="743" y="513"/>
                      <a:pt x="757" y="517"/>
                      <a:pt x="770" y="520"/>
                    </a:cubicBezTo>
                    <a:cubicBezTo>
                      <a:pt x="814" y="476"/>
                      <a:pt x="811" y="446"/>
                      <a:pt x="830" y="390"/>
                    </a:cubicBezTo>
                    <a:cubicBezTo>
                      <a:pt x="833" y="367"/>
                      <a:pt x="827" y="340"/>
                      <a:pt x="840" y="320"/>
                    </a:cubicBezTo>
                    <a:cubicBezTo>
                      <a:pt x="846" y="311"/>
                      <a:pt x="863" y="323"/>
                      <a:pt x="870" y="330"/>
                    </a:cubicBezTo>
                    <a:cubicBezTo>
                      <a:pt x="875" y="335"/>
                      <a:pt x="890" y="400"/>
                      <a:pt x="890" y="400"/>
                    </a:cubicBezTo>
                    <a:cubicBezTo>
                      <a:pt x="893" y="467"/>
                      <a:pt x="896" y="533"/>
                      <a:pt x="900" y="600"/>
                    </a:cubicBezTo>
                    <a:cubicBezTo>
                      <a:pt x="903" y="657"/>
                      <a:pt x="905" y="713"/>
                      <a:pt x="910" y="770"/>
                    </a:cubicBezTo>
                    <a:cubicBezTo>
                      <a:pt x="915" y="823"/>
                      <a:pt x="941" y="877"/>
                      <a:pt x="950" y="930"/>
                    </a:cubicBezTo>
                    <a:cubicBezTo>
                      <a:pt x="958" y="977"/>
                      <a:pt x="963" y="1025"/>
                      <a:pt x="980" y="1070"/>
                    </a:cubicBezTo>
                    <a:cubicBezTo>
                      <a:pt x="985" y="1084"/>
                      <a:pt x="994" y="1096"/>
                      <a:pt x="1000" y="1110"/>
                    </a:cubicBezTo>
                    <a:cubicBezTo>
                      <a:pt x="1008" y="1130"/>
                      <a:pt x="1013" y="1150"/>
                      <a:pt x="1020" y="1170"/>
                    </a:cubicBezTo>
                    <a:cubicBezTo>
                      <a:pt x="1035" y="1214"/>
                      <a:pt x="1057" y="1256"/>
                      <a:pt x="1070" y="1300"/>
                    </a:cubicBezTo>
                    <a:cubicBezTo>
                      <a:pt x="1071" y="1303"/>
                      <a:pt x="1085" y="1363"/>
                      <a:pt x="1090" y="1370"/>
                    </a:cubicBezTo>
                    <a:cubicBezTo>
                      <a:pt x="1121" y="1408"/>
                      <a:pt x="1183" y="1390"/>
                      <a:pt x="1220" y="1390"/>
                    </a:cubicBezTo>
                  </a:path>
                </a:pathLst>
              </a:cu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8144" name="Group 66">
              <a:extLst>
                <a:ext uri="{FF2B5EF4-FFF2-40B4-BE49-F238E27FC236}">
                  <a16:creationId xmlns:a16="http://schemas.microsoft.com/office/drawing/2014/main" id="{950E2FC7-3234-4500-F82A-97E9390E8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672"/>
              <a:ext cx="1231" cy="810"/>
              <a:chOff x="2398" y="2208"/>
              <a:chExt cx="1231" cy="810"/>
            </a:xfrm>
          </p:grpSpPr>
          <p:grpSp>
            <p:nvGrpSpPr>
              <p:cNvPr id="48165" name="Group 67">
                <a:extLst>
                  <a:ext uri="{FF2B5EF4-FFF2-40B4-BE49-F238E27FC236}">
                    <a16:creationId xmlns:a16="http://schemas.microsoft.com/office/drawing/2014/main" id="{993BC806-E969-4459-D05A-5A003A5A76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8" y="2208"/>
                <a:ext cx="1055" cy="810"/>
                <a:chOff x="2398" y="2208"/>
                <a:chExt cx="1055" cy="810"/>
              </a:xfrm>
            </p:grpSpPr>
            <p:grpSp>
              <p:nvGrpSpPr>
                <p:cNvPr id="48167" name="Group 68">
                  <a:extLst>
                    <a:ext uri="{FF2B5EF4-FFF2-40B4-BE49-F238E27FC236}">
                      <a16:creationId xmlns:a16="http://schemas.microsoft.com/office/drawing/2014/main" id="{C2B26515-B07C-EF72-DFAF-E860F30035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98" y="2208"/>
                  <a:ext cx="1055" cy="810"/>
                  <a:chOff x="2398" y="2208"/>
                  <a:chExt cx="1055" cy="810"/>
                </a:xfrm>
              </p:grpSpPr>
              <p:sp>
                <p:nvSpPr>
                  <p:cNvPr id="48169" name="Line 69">
                    <a:extLst>
                      <a:ext uri="{FF2B5EF4-FFF2-40B4-BE49-F238E27FC236}">
                        <a16:creationId xmlns:a16="http://schemas.microsoft.com/office/drawing/2014/main" id="{D9AA7C15-26B4-82A7-69C2-E1A0EF3DA8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98" y="2208"/>
                    <a:ext cx="0" cy="81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70" name="Line 70">
                    <a:extLst>
                      <a:ext uri="{FF2B5EF4-FFF2-40B4-BE49-F238E27FC236}">
                        <a16:creationId xmlns:a16="http://schemas.microsoft.com/office/drawing/2014/main" id="{E9995B95-21DD-832D-A59B-221CDC6339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51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71" name="Line 71">
                    <a:extLst>
                      <a:ext uri="{FF2B5EF4-FFF2-40B4-BE49-F238E27FC236}">
                        <a16:creationId xmlns:a16="http://schemas.microsoft.com/office/drawing/2014/main" id="{AE88F7F6-1EB0-BA32-8470-61F73AD52D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04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72" name="Line 72">
                    <a:extLst>
                      <a:ext uri="{FF2B5EF4-FFF2-40B4-BE49-F238E27FC236}">
                        <a16:creationId xmlns:a16="http://schemas.microsoft.com/office/drawing/2014/main" id="{ACDD4445-3958-3C41-68D4-32E8794650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56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73" name="Line 73">
                    <a:extLst>
                      <a:ext uri="{FF2B5EF4-FFF2-40B4-BE49-F238E27FC236}">
                        <a16:creationId xmlns:a16="http://schemas.microsoft.com/office/drawing/2014/main" id="{C4B88C07-7031-651F-1FCA-38EF6EBED0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09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74" name="Line 74">
                    <a:extLst>
                      <a:ext uri="{FF2B5EF4-FFF2-40B4-BE49-F238E27FC236}">
                        <a16:creationId xmlns:a16="http://schemas.microsoft.com/office/drawing/2014/main" id="{E10FCEC7-AEF9-ACC7-EEDF-360AAD3CB7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62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75" name="Line 75">
                    <a:extLst>
                      <a:ext uri="{FF2B5EF4-FFF2-40B4-BE49-F238E27FC236}">
                        <a16:creationId xmlns:a16="http://schemas.microsoft.com/office/drawing/2014/main" id="{97CF9DB1-A119-DC0A-4F52-4EEDA7C9E5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15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76" name="Line 76">
                    <a:extLst>
                      <a:ext uri="{FF2B5EF4-FFF2-40B4-BE49-F238E27FC236}">
                        <a16:creationId xmlns:a16="http://schemas.microsoft.com/office/drawing/2014/main" id="{87EF1D1B-5A3F-93F9-39A8-1874A0223B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67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77" name="Line 77">
                    <a:extLst>
                      <a:ext uri="{FF2B5EF4-FFF2-40B4-BE49-F238E27FC236}">
                        <a16:creationId xmlns:a16="http://schemas.microsoft.com/office/drawing/2014/main" id="{B11F4ED5-D9C5-51AE-1D56-A9AC4B5F8D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20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78" name="Line 78">
                    <a:extLst>
                      <a:ext uri="{FF2B5EF4-FFF2-40B4-BE49-F238E27FC236}">
                        <a16:creationId xmlns:a16="http://schemas.microsoft.com/office/drawing/2014/main" id="{229ABDE7-5759-5B84-BF16-488754F633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73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79" name="Line 79">
                    <a:extLst>
                      <a:ext uri="{FF2B5EF4-FFF2-40B4-BE49-F238E27FC236}">
                        <a16:creationId xmlns:a16="http://schemas.microsoft.com/office/drawing/2014/main" id="{155B2200-89B2-2295-02E2-D0E4D2BF61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26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80" name="Line 80">
                    <a:extLst>
                      <a:ext uri="{FF2B5EF4-FFF2-40B4-BE49-F238E27FC236}">
                        <a16:creationId xmlns:a16="http://schemas.microsoft.com/office/drawing/2014/main" id="{C3A6787C-A9DE-A890-184F-BE5076A474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8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81" name="Line 81">
                    <a:extLst>
                      <a:ext uri="{FF2B5EF4-FFF2-40B4-BE49-F238E27FC236}">
                        <a16:creationId xmlns:a16="http://schemas.microsoft.com/office/drawing/2014/main" id="{8BBB5D79-6854-BF9F-1A07-1E4A1D9659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31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82" name="Line 82">
                    <a:extLst>
                      <a:ext uri="{FF2B5EF4-FFF2-40B4-BE49-F238E27FC236}">
                        <a16:creationId xmlns:a16="http://schemas.microsoft.com/office/drawing/2014/main" id="{AB0F284A-8ADA-71DF-D221-6B6D1F561B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84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83" name="Line 83">
                    <a:extLst>
                      <a:ext uri="{FF2B5EF4-FFF2-40B4-BE49-F238E27FC236}">
                        <a16:creationId xmlns:a16="http://schemas.microsoft.com/office/drawing/2014/main" id="{8F11908E-64F4-3115-7443-502F56B017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37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84" name="Line 84">
                    <a:extLst>
                      <a:ext uri="{FF2B5EF4-FFF2-40B4-BE49-F238E27FC236}">
                        <a16:creationId xmlns:a16="http://schemas.microsoft.com/office/drawing/2014/main" id="{5CE23F2F-924C-FCC5-D5A3-D93F9683BD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89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85" name="Line 85">
                    <a:extLst>
                      <a:ext uri="{FF2B5EF4-FFF2-40B4-BE49-F238E27FC236}">
                        <a16:creationId xmlns:a16="http://schemas.microsoft.com/office/drawing/2014/main" id="{4373BAB0-C665-981C-D83B-A5C463534B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42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86" name="Line 86">
                    <a:extLst>
                      <a:ext uri="{FF2B5EF4-FFF2-40B4-BE49-F238E27FC236}">
                        <a16:creationId xmlns:a16="http://schemas.microsoft.com/office/drawing/2014/main" id="{C9B26AD1-8AE7-6336-011D-3BD7A1454E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95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87" name="Line 87">
                    <a:extLst>
                      <a:ext uri="{FF2B5EF4-FFF2-40B4-BE49-F238E27FC236}">
                        <a16:creationId xmlns:a16="http://schemas.microsoft.com/office/drawing/2014/main" id="{F5613B05-CC91-C637-B280-CE798EAC33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48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88" name="Line 88">
                    <a:extLst>
                      <a:ext uri="{FF2B5EF4-FFF2-40B4-BE49-F238E27FC236}">
                        <a16:creationId xmlns:a16="http://schemas.microsoft.com/office/drawing/2014/main" id="{2C7A4EA8-1B9C-4FAE-1BAD-39101F09A0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89" name="Line 89">
                    <a:extLst>
                      <a:ext uri="{FF2B5EF4-FFF2-40B4-BE49-F238E27FC236}">
                        <a16:creationId xmlns:a16="http://schemas.microsoft.com/office/drawing/2014/main" id="{5181B314-13F9-2A72-F88E-70EB599B82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3" y="2893"/>
                    <a:ext cx="0" cy="1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8168" name="Freeform 90">
                  <a:extLst>
                    <a:ext uri="{FF2B5EF4-FFF2-40B4-BE49-F238E27FC236}">
                      <a16:creationId xmlns:a16="http://schemas.microsoft.com/office/drawing/2014/main" id="{54CEBDDE-5000-2A3A-3DE7-8B0C4EF52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4" y="2476"/>
                  <a:ext cx="405" cy="476"/>
                </a:xfrm>
                <a:custGeom>
                  <a:avLst/>
                  <a:gdLst>
                    <a:gd name="T0" fmla="*/ 0 w 1220"/>
                    <a:gd name="T1" fmla="*/ 375 h 1408"/>
                    <a:gd name="T2" fmla="*/ 17 w 1220"/>
                    <a:gd name="T3" fmla="*/ 409 h 1408"/>
                    <a:gd name="T4" fmla="*/ 20 w 1220"/>
                    <a:gd name="T5" fmla="*/ 419 h 1408"/>
                    <a:gd name="T6" fmla="*/ 43 w 1220"/>
                    <a:gd name="T7" fmla="*/ 446 h 1408"/>
                    <a:gd name="T8" fmla="*/ 56 w 1220"/>
                    <a:gd name="T9" fmla="*/ 443 h 1408"/>
                    <a:gd name="T10" fmla="*/ 86 w 1220"/>
                    <a:gd name="T11" fmla="*/ 355 h 1408"/>
                    <a:gd name="T12" fmla="*/ 90 w 1220"/>
                    <a:gd name="T13" fmla="*/ 318 h 1408"/>
                    <a:gd name="T14" fmla="*/ 100 w 1220"/>
                    <a:gd name="T15" fmla="*/ 298 h 1408"/>
                    <a:gd name="T16" fmla="*/ 116 w 1220"/>
                    <a:gd name="T17" fmla="*/ 233 h 1408"/>
                    <a:gd name="T18" fmla="*/ 126 w 1220"/>
                    <a:gd name="T19" fmla="*/ 71 h 1408"/>
                    <a:gd name="T20" fmla="*/ 143 w 1220"/>
                    <a:gd name="T21" fmla="*/ 14 h 1408"/>
                    <a:gd name="T22" fmla="*/ 159 w 1220"/>
                    <a:gd name="T23" fmla="*/ 30 h 1408"/>
                    <a:gd name="T24" fmla="*/ 176 w 1220"/>
                    <a:gd name="T25" fmla="*/ 0 h 1408"/>
                    <a:gd name="T26" fmla="*/ 196 w 1220"/>
                    <a:gd name="T27" fmla="*/ 24 h 1408"/>
                    <a:gd name="T28" fmla="*/ 209 w 1220"/>
                    <a:gd name="T29" fmla="*/ 44 h 1408"/>
                    <a:gd name="T30" fmla="*/ 229 w 1220"/>
                    <a:gd name="T31" fmla="*/ 122 h 1408"/>
                    <a:gd name="T32" fmla="*/ 232 w 1220"/>
                    <a:gd name="T33" fmla="*/ 135 h 1408"/>
                    <a:gd name="T34" fmla="*/ 236 w 1220"/>
                    <a:gd name="T35" fmla="*/ 152 h 1408"/>
                    <a:gd name="T36" fmla="*/ 242 w 1220"/>
                    <a:gd name="T37" fmla="*/ 172 h 1408"/>
                    <a:gd name="T38" fmla="*/ 256 w 1220"/>
                    <a:gd name="T39" fmla="*/ 176 h 1408"/>
                    <a:gd name="T40" fmla="*/ 276 w 1220"/>
                    <a:gd name="T41" fmla="*/ 132 h 1408"/>
                    <a:gd name="T42" fmla="*/ 279 w 1220"/>
                    <a:gd name="T43" fmla="*/ 108 h 1408"/>
                    <a:gd name="T44" fmla="*/ 289 w 1220"/>
                    <a:gd name="T45" fmla="*/ 112 h 1408"/>
                    <a:gd name="T46" fmla="*/ 295 w 1220"/>
                    <a:gd name="T47" fmla="*/ 135 h 1408"/>
                    <a:gd name="T48" fmla="*/ 299 w 1220"/>
                    <a:gd name="T49" fmla="*/ 203 h 1408"/>
                    <a:gd name="T50" fmla="*/ 302 w 1220"/>
                    <a:gd name="T51" fmla="*/ 260 h 1408"/>
                    <a:gd name="T52" fmla="*/ 315 w 1220"/>
                    <a:gd name="T53" fmla="*/ 314 h 1408"/>
                    <a:gd name="T54" fmla="*/ 325 w 1220"/>
                    <a:gd name="T55" fmla="*/ 362 h 1408"/>
                    <a:gd name="T56" fmla="*/ 332 w 1220"/>
                    <a:gd name="T57" fmla="*/ 375 h 1408"/>
                    <a:gd name="T58" fmla="*/ 339 w 1220"/>
                    <a:gd name="T59" fmla="*/ 396 h 1408"/>
                    <a:gd name="T60" fmla="*/ 355 w 1220"/>
                    <a:gd name="T61" fmla="*/ 439 h 1408"/>
                    <a:gd name="T62" fmla="*/ 362 w 1220"/>
                    <a:gd name="T63" fmla="*/ 463 h 1408"/>
                    <a:gd name="T64" fmla="*/ 405 w 1220"/>
                    <a:gd name="T65" fmla="*/ 470 h 14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20" h="1408">
                      <a:moveTo>
                        <a:pt x="0" y="1110"/>
                      </a:moveTo>
                      <a:cubicBezTo>
                        <a:pt x="16" y="1173"/>
                        <a:pt x="2" y="1139"/>
                        <a:pt x="50" y="1210"/>
                      </a:cubicBezTo>
                      <a:cubicBezTo>
                        <a:pt x="56" y="1219"/>
                        <a:pt x="55" y="1231"/>
                        <a:pt x="60" y="1240"/>
                      </a:cubicBezTo>
                      <a:cubicBezTo>
                        <a:pt x="94" y="1302"/>
                        <a:pt x="86" y="1291"/>
                        <a:pt x="130" y="1320"/>
                      </a:cubicBezTo>
                      <a:cubicBezTo>
                        <a:pt x="143" y="1317"/>
                        <a:pt x="160" y="1319"/>
                        <a:pt x="170" y="1310"/>
                      </a:cubicBezTo>
                      <a:cubicBezTo>
                        <a:pt x="233" y="1255"/>
                        <a:pt x="240" y="1129"/>
                        <a:pt x="260" y="1050"/>
                      </a:cubicBezTo>
                      <a:cubicBezTo>
                        <a:pt x="263" y="1013"/>
                        <a:pt x="265" y="976"/>
                        <a:pt x="270" y="940"/>
                      </a:cubicBezTo>
                      <a:cubicBezTo>
                        <a:pt x="275" y="905"/>
                        <a:pt x="284" y="912"/>
                        <a:pt x="300" y="880"/>
                      </a:cubicBezTo>
                      <a:cubicBezTo>
                        <a:pt x="324" y="832"/>
                        <a:pt x="336" y="745"/>
                        <a:pt x="350" y="690"/>
                      </a:cubicBezTo>
                      <a:cubicBezTo>
                        <a:pt x="357" y="524"/>
                        <a:pt x="368" y="374"/>
                        <a:pt x="380" y="210"/>
                      </a:cubicBezTo>
                      <a:cubicBezTo>
                        <a:pt x="384" y="151"/>
                        <a:pt x="378" y="74"/>
                        <a:pt x="430" y="40"/>
                      </a:cubicBezTo>
                      <a:cubicBezTo>
                        <a:pt x="453" y="110"/>
                        <a:pt x="430" y="107"/>
                        <a:pt x="480" y="90"/>
                      </a:cubicBezTo>
                      <a:cubicBezTo>
                        <a:pt x="500" y="60"/>
                        <a:pt x="510" y="30"/>
                        <a:pt x="530" y="0"/>
                      </a:cubicBezTo>
                      <a:cubicBezTo>
                        <a:pt x="575" y="15"/>
                        <a:pt x="569" y="32"/>
                        <a:pt x="590" y="70"/>
                      </a:cubicBezTo>
                      <a:cubicBezTo>
                        <a:pt x="602" y="91"/>
                        <a:pt x="617" y="110"/>
                        <a:pt x="630" y="130"/>
                      </a:cubicBezTo>
                      <a:cubicBezTo>
                        <a:pt x="666" y="184"/>
                        <a:pt x="672" y="297"/>
                        <a:pt x="690" y="360"/>
                      </a:cubicBezTo>
                      <a:cubicBezTo>
                        <a:pt x="694" y="373"/>
                        <a:pt x="697" y="387"/>
                        <a:pt x="700" y="400"/>
                      </a:cubicBezTo>
                      <a:cubicBezTo>
                        <a:pt x="704" y="417"/>
                        <a:pt x="706" y="434"/>
                        <a:pt x="710" y="450"/>
                      </a:cubicBezTo>
                      <a:cubicBezTo>
                        <a:pt x="716" y="470"/>
                        <a:pt x="710" y="505"/>
                        <a:pt x="730" y="510"/>
                      </a:cubicBezTo>
                      <a:cubicBezTo>
                        <a:pt x="743" y="513"/>
                        <a:pt x="757" y="517"/>
                        <a:pt x="770" y="520"/>
                      </a:cubicBezTo>
                      <a:cubicBezTo>
                        <a:pt x="814" y="476"/>
                        <a:pt x="811" y="446"/>
                        <a:pt x="830" y="390"/>
                      </a:cubicBezTo>
                      <a:cubicBezTo>
                        <a:pt x="833" y="367"/>
                        <a:pt x="827" y="340"/>
                        <a:pt x="840" y="320"/>
                      </a:cubicBezTo>
                      <a:cubicBezTo>
                        <a:pt x="846" y="311"/>
                        <a:pt x="863" y="323"/>
                        <a:pt x="870" y="330"/>
                      </a:cubicBezTo>
                      <a:cubicBezTo>
                        <a:pt x="875" y="335"/>
                        <a:pt x="890" y="400"/>
                        <a:pt x="890" y="400"/>
                      </a:cubicBezTo>
                      <a:cubicBezTo>
                        <a:pt x="893" y="467"/>
                        <a:pt x="896" y="533"/>
                        <a:pt x="900" y="600"/>
                      </a:cubicBezTo>
                      <a:cubicBezTo>
                        <a:pt x="903" y="657"/>
                        <a:pt x="905" y="713"/>
                        <a:pt x="910" y="770"/>
                      </a:cubicBezTo>
                      <a:cubicBezTo>
                        <a:pt x="915" y="823"/>
                        <a:pt x="941" y="877"/>
                        <a:pt x="950" y="930"/>
                      </a:cubicBezTo>
                      <a:cubicBezTo>
                        <a:pt x="958" y="977"/>
                        <a:pt x="963" y="1025"/>
                        <a:pt x="980" y="1070"/>
                      </a:cubicBezTo>
                      <a:cubicBezTo>
                        <a:pt x="985" y="1084"/>
                        <a:pt x="994" y="1096"/>
                        <a:pt x="1000" y="1110"/>
                      </a:cubicBezTo>
                      <a:cubicBezTo>
                        <a:pt x="1008" y="1130"/>
                        <a:pt x="1013" y="1150"/>
                        <a:pt x="1020" y="1170"/>
                      </a:cubicBezTo>
                      <a:cubicBezTo>
                        <a:pt x="1035" y="1214"/>
                        <a:pt x="1057" y="1256"/>
                        <a:pt x="1070" y="1300"/>
                      </a:cubicBezTo>
                      <a:cubicBezTo>
                        <a:pt x="1071" y="1303"/>
                        <a:pt x="1085" y="1363"/>
                        <a:pt x="1090" y="1370"/>
                      </a:cubicBezTo>
                      <a:cubicBezTo>
                        <a:pt x="1121" y="1408"/>
                        <a:pt x="1183" y="1390"/>
                        <a:pt x="1220" y="139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48166" name="Line 91">
                <a:extLst>
                  <a:ext uri="{FF2B5EF4-FFF2-40B4-BE49-F238E27FC236}">
                    <a16:creationId xmlns:a16="http://schemas.microsoft.com/office/drawing/2014/main" id="{831D3C6F-59DF-D6C4-B7C8-D70772D18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2946"/>
                <a:ext cx="123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8145" name="Group 92">
              <a:extLst>
                <a:ext uri="{FF2B5EF4-FFF2-40B4-BE49-F238E27FC236}">
                  <a16:creationId xmlns:a16="http://schemas.microsoft.com/office/drawing/2014/main" id="{B250ADCD-91EF-A80F-B339-7906FB6FD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761"/>
              <a:ext cx="1370" cy="624"/>
              <a:chOff x="336" y="2352"/>
              <a:chExt cx="1370" cy="624"/>
            </a:xfrm>
          </p:grpSpPr>
          <p:sp>
            <p:nvSpPr>
              <p:cNvPr id="48163" name="Line 93">
                <a:extLst>
                  <a:ext uri="{FF2B5EF4-FFF2-40B4-BE49-F238E27FC236}">
                    <a16:creationId xmlns:a16="http://schemas.microsoft.com/office/drawing/2014/main" id="{5CFD5785-F206-B665-5D21-85083BC15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976"/>
                <a:ext cx="137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8164" name="Line 94">
                <a:extLst>
                  <a:ext uri="{FF2B5EF4-FFF2-40B4-BE49-F238E27FC236}">
                    <a16:creationId xmlns:a16="http://schemas.microsoft.com/office/drawing/2014/main" id="{6B6A6B32-A669-EC97-97E0-D77F42D4D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" y="2352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8146" name="AutoShape 95">
              <a:extLst>
                <a:ext uri="{FF2B5EF4-FFF2-40B4-BE49-F238E27FC236}">
                  <a16:creationId xmlns:a16="http://schemas.microsoft.com/office/drawing/2014/main" id="{7577A49D-8C2F-573C-C34C-10FF2D01D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960"/>
              <a:ext cx="864" cy="528"/>
            </a:xfrm>
            <a:prstGeom prst="notchedRightArrow">
              <a:avLst>
                <a:gd name="adj1" fmla="val 50000"/>
                <a:gd name="adj2" fmla="val 40909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 sz="2000" b="1">
                  <a:solidFill>
                    <a:srgbClr val="FFFF00"/>
                  </a:solidFill>
                </a:rPr>
                <a:t>2DFFT</a:t>
              </a:r>
              <a:endParaRPr lang="it-IT" altLang="it-IT" sz="2000"/>
            </a:p>
          </p:txBody>
        </p:sp>
        <p:grpSp>
          <p:nvGrpSpPr>
            <p:cNvPr id="48147" name="Group 96">
              <a:extLst>
                <a:ext uri="{FF2B5EF4-FFF2-40B4-BE49-F238E27FC236}">
                  <a16:creationId xmlns:a16="http://schemas.microsoft.com/office/drawing/2014/main" id="{1676E100-0C6F-246D-1FF5-FBE2EDFA0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432"/>
              <a:ext cx="1872" cy="720"/>
              <a:chOff x="1776" y="432"/>
              <a:chExt cx="1872" cy="720"/>
            </a:xfrm>
          </p:grpSpPr>
          <p:sp>
            <p:nvSpPr>
              <p:cNvPr id="48157" name="Text Box 97">
                <a:extLst>
                  <a:ext uri="{FF2B5EF4-FFF2-40B4-BE49-F238E27FC236}">
                    <a16:creationId xmlns:a16="http://schemas.microsoft.com/office/drawing/2014/main" id="{D804675C-082F-42C7-7E57-7A5323EF3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432"/>
                <a:ext cx="1632" cy="199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it-IT" altLang="it-IT"/>
                  <a:t>Ritocco dei picchi</a:t>
                </a:r>
              </a:p>
            </p:txBody>
          </p:sp>
          <p:grpSp>
            <p:nvGrpSpPr>
              <p:cNvPr id="48158" name="Group 98">
                <a:extLst>
                  <a:ext uri="{FF2B5EF4-FFF2-40B4-BE49-F238E27FC236}">
                    <a16:creationId xmlns:a16="http://schemas.microsoft.com/office/drawing/2014/main" id="{A18C436D-6FD9-424C-FC35-136722AABC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480"/>
                <a:ext cx="0" cy="672"/>
                <a:chOff x="1776" y="480"/>
                <a:chExt cx="0" cy="672"/>
              </a:xfrm>
            </p:grpSpPr>
            <p:sp>
              <p:nvSpPr>
                <p:cNvPr id="48160" name="Line 99">
                  <a:extLst>
                    <a:ext uri="{FF2B5EF4-FFF2-40B4-BE49-F238E27FC236}">
                      <a16:creationId xmlns:a16="http://schemas.microsoft.com/office/drawing/2014/main" id="{3DBB9931-C173-5E23-4C5B-F8FA533045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76" y="91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8161" name="Line 100">
                  <a:extLst>
                    <a:ext uri="{FF2B5EF4-FFF2-40B4-BE49-F238E27FC236}">
                      <a16:creationId xmlns:a16="http://schemas.microsoft.com/office/drawing/2014/main" id="{31142A03-BEA8-2579-D4FB-DEDA2DAB83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6" y="48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8162" name="Line 101">
                  <a:extLst>
                    <a:ext uri="{FF2B5EF4-FFF2-40B4-BE49-F238E27FC236}">
                      <a16:creationId xmlns:a16="http://schemas.microsoft.com/office/drawing/2014/main" id="{8571516E-386B-68F2-8D9F-FB898FA7A6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76" y="72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48159" name="Line 102">
                <a:extLst>
                  <a:ext uri="{FF2B5EF4-FFF2-40B4-BE49-F238E27FC236}">
                    <a16:creationId xmlns:a16="http://schemas.microsoft.com/office/drawing/2014/main" id="{E8370EB4-D534-6365-8030-4804EF2F0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48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8148" name="Text Box 103">
              <a:extLst>
                <a:ext uri="{FF2B5EF4-FFF2-40B4-BE49-F238E27FC236}">
                  <a16:creationId xmlns:a16="http://schemas.microsoft.com/office/drawing/2014/main" id="{4F9CD9EC-6100-2B30-5A5A-7050AFC90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"/>
              <a:ext cx="86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/>
                <a:t>Ampiezza </a:t>
              </a:r>
            </a:p>
          </p:txBody>
        </p:sp>
        <p:sp>
          <p:nvSpPr>
            <p:cNvPr id="48149" name="Text Box 104">
              <a:extLst>
                <a:ext uri="{FF2B5EF4-FFF2-40B4-BE49-F238E27FC236}">
                  <a16:creationId xmlns:a16="http://schemas.microsoft.com/office/drawing/2014/main" id="{3BBD35AB-6490-5999-ECC3-3D47F65EB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200"/>
              <a:ext cx="86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/>
                <a:t>Frequenza  </a:t>
              </a:r>
            </a:p>
          </p:txBody>
        </p:sp>
        <p:sp>
          <p:nvSpPr>
            <p:cNvPr id="48150" name="Text Box 105">
              <a:extLst>
                <a:ext uri="{FF2B5EF4-FFF2-40B4-BE49-F238E27FC236}">
                  <a16:creationId xmlns:a16="http://schemas.microsoft.com/office/drawing/2014/main" id="{47A3054C-F7BA-9BBF-9D7F-E9A75884E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1152"/>
              <a:ext cx="52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/>
                <a:t>Freq.  </a:t>
              </a:r>
            </a:p>
          </p:txBody>
        </p:sp>
        <p:sp>
          <p:nvSpPr>
            <p:cNvPr id="48151" name="Text Box 106">
              <a:extLst>
                <a:ext uri="{FF2B5EF4-FFF2-40B4-BE49-F238E27FC236}">
                  <a16:creationId xmlns:a16="http://schemas.microsoft.com/office/drawing/2014/main" id="{220A6BA8-8D4B-75D2-3C4A-18C2875F4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864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800">
                  <a:solidFill>
                    <a:srgbClr val="FF0000"/>
                  </a:solidFill>
                </a:rPr>
                <a:t>Segnale</a:t>
              </a:r>
              <a:endParaRPr lang="it-IT" altLang="it-IT" sz="1800"/>
            </a:p>
          </p:txBody>
        </p:sp>
        <p:sp>
          <p:nvSpPr>
            <p:cNvPr id="48152" name="Text Box 107">
              <a:extLst>
                <a:ext uri="{FF2B5EF4-FFF2-40B4-BE49-F238E27FC236}">
                  <a16:creationId xmlns:a16="http://schemas.microsoft.com/office/drawing/2014/main" id="{30A17DCD-7D44-4CAA-BFFF-B84F69D0E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720"/>
              <a:ext cx="6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800">
                  <a:solidFill>
                    <a:srgbClr val="FF0000"/>
                  </a:solidFill>
                </a:rPr>
                <a:t>Segnale</a:t>
              </a:r>
              <a:r>
                <a:rPr lang="it-IT" altLang="it-IT" sz="1800"/>
                <a:t> </a:t>
              </a:r>
            </a:p>
          </p:txBody>
        </p:sp>
        <p:sp>
          <p:nvSpPr>
            <p:cNvPr id="48153" name="Line 108">
              <a:extLst>
                <a:ext uri="{FF2B5EF4-FFF2-40B4-BE49-F238E27FC236}">
                  <a16:creationId xmlns:a16="http://schemas.microsoft.com/office/drawing/2014/main" id="{A451D1EA-9C02-F64F-283D-54790891B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912"/>
              <a:ext cx="192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54" name="Line 109">
              <a:extLst>
                <a:ext uri="{FF2B5EF4-FFF2-40B4-BE49-F238E27FC236}">
                  <a16:creationId xmlns:a16="http://schemas.microsoft.com/office/drawing/2014/main" id="{A06E00B5-1342-6553-C62A-55A35B0C5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056"/>
              <a:ext cx="144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55" name="Line 110">
              <a:extLst>
                <a:ext uri="{FF2B5EF4-FFF2-40B4-BE49-F238E27FC236}">
                  <a16:creationId xmlns:a16="http://schemas.microsoft.com/office/drawing/2014/main" id="{85430DAA-5656-1CC4-3FD3-BB5E573A6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1056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156" name="Line 111">
              <a:extLst>
                <a:ext uri="{FF2B5EF4-FFF2-40B4-BE49-F238E27FC236}">
                  <a16:creationId xmlns:a16="http://schemas.microsoft.com/office/drawing/2014/main" id="{E22A7AF1-72C8-83C5-112C-BB06BAD2A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912"/>
              <a:ext cx="3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8137" name="Line 112">
            <a:extLst>
              <a:ext uri="{FF2B5EF4-FFF2-40B4-BE49-F238E27FC236}">
                <a16:creationId xmlns:a16="http://schemas.microsoft.com/office/drawing/2014/main" id="{C4D88E7F-383A-8CCD-A95E-70A1C86171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2667000"/>
            <a:ext cx="1752600" cy="1295400"/>
          </a:xfrm>
          <a:prstGeom prst="line">
            <a:avLst/>
          </a:prstGeom>
          <a:noFill/>
          <a:ln w="38100">
            <a:solidFill>
              <a:srgbClr val="FFA40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8138" name="Line 113">
            <a:extLst>
              <a:ext uri="{FF2B5EF4-FFF2-40B4-BE49-F238E27FC236}">
                <a16:creationId xmlns:a16="http://schemas.microsoft.com/office/drawing/2014/main" id="{0E1E229F-86C0-6DD9-7028-C9CC8F72F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724400"/>
            <a:ext cx="2743200" cy="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3">
            <a:extLst>
              <a:ext uri="{FF2B5EF4-FFF2-40B4-BE49-F238E27FC236}">
                <a16:creationId xmlns:a16="http://schemas.microsoft.com/office/drawing/2014/main" id="{CC267CDD-7F9C-5148-3839-1FAA9CB3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FE9563-C366-4209-BE60-C4863A05C2B8}" type="slidenum">
              <a:rPr lang="it-IT" altLang="it-IT" sz="1400"/>
              <a:pPr/>
              <a:t>39</a:t>
            </a:fld>
            <a:endParaRPr lang="it-IT" altLang="it-IT" sz="1400"/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5F402ACC-73F1-3439-1F33-7C7F79390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81400"/>
            <a:ext cx="2819400" cy="2514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000"/>
              <a:t>  1 = immagine iniziale</a:t>
            </a:r>
          </a:p>
          <a:p>
            <a:pPr>
              <a:lnSpc>
                <a:spcPct val="80000"/>
              </a:lnSpc>
            </a:pPr>
            <a:r>
              <a:rPr lang="it-IT" altLang="it-IT" sz="2000"/>
              <a:t>2, 3 = disturbi della lastra</a:t>
            </a:r>
          </a:p>
          <a:p>
            <a:pPr>
              <a:lnSpc>
                <a:spcPct val="80000"/>
              </a:lnSpc>
            </a:pPr>
            <a:r>
              <a:rPr lang="it-IT" altLang="it-IT" sz="2000"/>
              <a:t>4, 5 = altri difetti</a:t>
            </a:r>
          </a:p>
          <a:p>
            <a:pPr>
              <a:lnSpc>
                <a:spcPct val="80000"/>
              </a:lnSpc>
            </a:pPr>
            <a:r>
              <a:rPr lang="it-IT" altLang="it-IT" sz="2000"/>
              <a:t>  6 = macchie d’acqua</a:t>
            </a:r>
          </a:p>
          <a:p>
            <a:pPr>
              <a:lnSpc>
                <a:spcPct val="80000"/>
              </a:lnSpc>
            </a:pPr>
            <a:r>
              <a:rPr lang="it-IT" altLang="it-IT" sz="2000"/>
              <a:t>  7 = bruciature</a:t>
            </a:r>
          </a:p>
          <a:p>
            <a:pPr>
              <a:lnSpc>
                <a:spcPct val="80000"/>
              </a:lnSpc>
            </a:pPr>
            <a:r>
              <a:rPr lang="it-IT" altLang="it-IT" sz="2000"/>
              <a:t>  8 = rattoppi</a:t>
            </a:r>
          </a:p>
          <a:p>
            <a:pPr>
              <a:lnSpc>
                <a:spcPct val="80000"/>
              </a:lnSpc>
            </a:pPr>
            <a:r>
              <a:rPr lang="it-IT" altLang="it-IT" sz="2000"/>
              <a:t>  9 = pieghe</a:t>
            </a:r>
          </a:p>
          <a:p>
            <a:pPr>
              <a:lnSpc>
                <a:spcPct val="80000"/>
              </a:lnSpc>
            </a:pPr>
            <a:r>
              <a:rPr lang="it-IT" altLang="it-IT" sz="2000"/>
              <a:t>10 = sangue </a:t>
            </a:r>
          </a:p>
          <a:p>
            <a:pPr>
              <a:lnSpc>
                <a:spcPct val="80000"/>
              </a:lnSpc>
            </a:pPr>
            <a:r>
              <a:rPr lang="it-IT" altLang="it-IT" sz="2000"/>
              <a:t>11 = ferite</a:t>
            </a:r>
          </a:p>
          <a:p>
            <a:pPr>
              <a:lnSpc>
                <a:spcPct val="80000"/>
              </a:lnSpc>
            </a:pPr>
            <a:r>
              <a:rPr lang="it-IT" altLang="it-IT" sz="2000"/>
              <a:t>12 = trama del tessuto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1BF7003-D866-98ED-688B-8391150BE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0" y="963613"/>
            <a:ext cx="11113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9157" name="Rectangle 4">
            <a:extLst>
              <a:ext uri="{FF2B5EF4-FFF2-40B4-BE49-F238E27FC236}">
                <a16:creationId xmlns:a16="http://schemas.microsoft.com/office/drawing/2014/main" id="{CC605732-8F90-F49C-622B-71FBB01A8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5" y="1244600"/>
            <a:ext cx="9525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9158" name="Rectangle 5">
            <a:extLst>
              <a:ext uri="{FF2B5EF4-FFF2-40B4-BE49-F238E27FC236}">
                <a16:creationId xmlns:a16="http://schemas.microsoft.com/office/drawing/2014/main" id="{24E3042A-CFB0-FFEB-8F0F-390C5F573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5" y="3690938"/>
            <a:ext cx="9525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9159" name="Rectangle 6">
            <a:extLst>
              <a:ext uri="{FF2B5EF4-FFF2-40B4-BE49-F238E27FC236}">
                <a16:creationId xmlns:a16="http://schemas.microsoft.com/office/drawing/2014/main" id="{FD633E73-0B1D-D028-0711-7E39D3017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5" y="4519613"/>
            <a:ext cx="9525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9160" name="Rectangle 7">
            <a:extLst>
              <a:ext uri="{FF2B5EF4-FFF2-40B4-BE49-F238E27FC236}">
                <a16:creationId xmlns:a16="http://schemas.microsoft.com/office/drawing/2014/main" id="{C0446FAC-3B00-BD9E-2630-216ABEDB8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4519613"/>
            <a:ext cx="9525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72C0CCF7-D993-4CA4-8348-3A43A0837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Effetti delle operazioni di rimozione dei disturbi</a:t>
            </a:r>
          </a:p>
        </p:txBody>
      </p:sp>
      <p:grpSp>
        <p:nvGrpSpPr>
          <p:cNvPr id="49162" name="Group 9">
            <a:extLst>
              <a:ext uri="{FF2B5EF4-FFF2-40B4-BE49-F238E27FC236}">
                <a16:creationId xmlns:a16="http://schemas.microsoft.com/office/drawing/2014/main" id="{6923C854-D2B3-322E-C5F1-BA07682238DA}"/>
              </a:ext>
            </a:extLst>
          </p:cNvPr>
          <p:cNvGrpSpPr>
            <a:grpSpLocks/>
          </p:cNvGrpSpPr>
          <p:nvPr/>
        </p:nvGrpSpPr>
        <p:grpSpPr bwMode="auto">
          <a:xfrm>
            <a:off x="0" y="796925"/>
            <a:ext cx="5638800" cy="5562600"/>
            <a:chOff x="0" y="502"/>
            <a:chExt cx="3552" cy="3504"/>
          </a:xfrm>
        </p:grpSpPr>
        <p:graphicFrame>
          <p:nvGraphicFramePr>
            <p:cNvPr id="49177" name="Object 10">
              <a:extLst>
                <a:ext uri="{FF2B5EF4-FFF2-40B4-BE49-F238E27FC236}">
                  <a16:creationId xmlns:a16="http://schemas.microsoft.com/office/drawing/2014/main" id="{B13FB261-A37D-3BA8-6679-63DC5B6BE6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" y="624"/>
            <a:ext cx="2967" cy="30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glio di lavoro" r:id="rId2" imgW="6553561" imgH="3229337" progId="Excel.Sheet.8">
                    <p:embed/>
                  </p:oleObj>
                </mc:Choice>
                <mc:Fallback>
                  <p:oleObj name="Foglio di lavoro" r:id="rId2" imgW="6553561" imgH="3229337" progId="Excel.Sheet.8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624"/>
                          <a:ext cx="2967" cy="30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178" name="Group 11">
              <a:extLst>
                <a:ext uri="{FF2B5EF4-FFF2-40B4-BE49-F238E27FC236}">
                  <a16:creationId xmlns:a16="http://schemas.microsoft.com/office/drawing/2014/main" id="{70103A1F-DE3F-6A83-28E1-DAE5DAE68E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2"/>
              <a:ext cx="3552" cy="3504"/>
              <a:chOff x="0" y="502"/>
              <a:chExt cx="3552" cy="3504"/>
            </a:xfrm>
          </p:grpSpPr>
          <p:sp>
            <p:nvSpPr>
              <p:cNvPr id="49179" name="Text Box 12">
                <a:extLst>
                  <a:ext uri="{FF2B5EF4-FFF2-40B4-BE49-F238E27FC236}">
                    <a16:creationId xmlns:a16="http://schemas.microsoft.com/office/drawing/2014/main" id="{6EBF8B6D-98A4-BB58-8608-BC8BB75B7E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2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b="1"/>
                  <a:t>L.G.</a:t>
                </a:r>
              </a:p>
            </p:txBody>
          </p:sp>
          <p:sp>
            <p:nvSpPr>
              <p:cNvPr id="49180" name="Line 13">
                <a:extLst>
                  <a:ext uri="{FF2B5EF4-FFF2-40B4-BE49-F238E27FC236}">
                    <a16:creationId xmlns:a16="http://schemas.microsoft.com/office/drawing/2014/main" id="{8919E1A2-9F97-40CA-79A0-AF3D261EA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" y="790"/>
                <a:ext cx="0" cy="241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81" name="Line 14">
                <a:extLst>
                  <a:ext uri="{FF2B5EF4-FFF2-40B4-BE49-F238E27FC236}">
                    <a16:creationId xmlns:a16="http://schemas.microsoft.com/office/drawing/2014/main" id="{1DF6AAE0-4E50-E06C-4229-FDD15D08E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" y="3273"/>
                <a:ext cx="0" cy="51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82" name="Text Box 15">
                <a:extLst>
                  <a:ext uri="{FF2B5EF4-FFF2-40B4-BE49-F238E27FC236}">
                    <a16:creationId xmlns:a16="http://schemas.microsoft.com/office/drawing/2014/main" id="{7F8F2FD1-FF75-520F-905B-CF247863ED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" y="3639"/>
                <a:ext cx="3356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70000"/>
                  </a:lnSpc>
                </a:pPr>
                <a:r>
                  <a:rPr lang="it-IT" altLang="it-IT" sz="2000" b="1"/>
                  <a:t>        1   2     3    4    5    6    7     8    9   10  11   12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it-IT" altLang="it-IT" sz="2000" b="1"/>
                  <a:t>Successione operazioni rimozione disturbi</a:t>
                </a:r>
              </a:p>
            </p:txBody>
          </p:sp>
          <p:grpSp>
            <p:nvGrpSpPr>
              <p:cNvPr id="49183" name="Group 16">
                <a:extLst>
                  <a:ext uri="{FF2B5EF4-FFF2-40B4-BE49-F238E27FC236}">
                    <a16:creationId xmlns:a16="http://schemas.microsoft.com/office/drawing/2014/main" id="{5CC7C740-3882-2F25-A4E8-33417517F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9" y="1682"/>
                <a:ext cx="979" cy="1940"/>
                <a:chOff x="672" y="1440"/>
                <a:chExt cx="1008" cy="1632"/>
              </a:xfrm>
            </p:grpSpPr>
            <p:sp>
              <p:nvSpPr>
                <p:cNvPr id="49193" name="Line 17">
                  <a:extLst>
                    <a:ext uri="{FF2B5EF4-FFF2-40B4-BE49-F238E27FC236}">
                      <a16:creationId xmlns:a16="http://schemas.microsoft.com/office/drawing/2014/main" id="{2CB7E67A-8793-0C3A-3A8C-69921445AC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584"/>
                  <a:ext cx="0" cy="14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9194" name="Line 18">
                  <a:extLst>
                    <a:ext uri="{FF2B5EF4-FFF2-40B4-BE49-F238E27FC236}">
                      <a16:creationId xmlns:a16="http://schemas.microsoft.com/office/drawing/2014/main" id="{465D7184-3DFB-6CFF-BAE8-C7EF89F3E3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4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9195" name="Line 19">
                  <a:extLst>
                    <a:ext uri="{FF2B5EF4-FFF2-40B4-BE49-F238E27FC236}">
                      <a16:creationId xmlns:a16="http://schemas.microsoft.com/office/drawing/2014/main" id="{88CB0D08-27A3-34AC-1304-EAF930EFE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1584"/>
                  <a:ext cx="0" cy="14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9196" name="Line 20">
                  <a:extLst>
                    <a:ext uri="{FF2B5EF4-FFF2-40B4-BE49-F238E27FC236}">
                      <a16:creationId xmlns:a16="http://schemas.microsoft.com/office/drawing/2014/main" id="{13C00A14-E44C-DB6F-D530-EC6599B84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536"/>
                  <a:ext cx="0" cy="15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9197" name="Line 21">
                  <a:extLst>
                    <a:ext uri="{FF2B5EF4-FFF2-40B4-BE49-F238E27FC236}">
                      <a16:creationId xmlns:a16="http://schemas.microsoft.com/office/drawing/2014/main" id="{4DEB513E-407D-DB11-A114-208BFFCC39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0" y="1440"/>
                  <a:ext cx="0" cy="163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49184" name="Line 22">
                <a:extLst>
                  <a:ext uri="{FF2B5EF4-FFF2-40B4-BE49-F238E27FC236}">
                    <a16:creationId xmlns:a16="http://schemas.microsoft.com/office/drawing/2014/main" id="{97A7D402-12E0-2F85-1EF1-4FA7B53D2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1" y="1560"/>
                <a:ext cx="0" cy="20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5" name="Line 23">
                <a:extLst>
                  <a:ext uri="{FF2B5EF4-FFF2-40B4-BE49-F238E27FC236}">
                    <a16:creationId xmlns:a16="http://schemas.microsoft.com/office/drawing/2014/main" id="{CC7B5A39-EF49-9B76-4E65-EF3F30139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4" y="1376"/>
                <a:ext cx="0" cy="22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6" name="Line 24">
                <a:extLst>
                  <a:ext uri="{FF2B5EF4-FFF2-40B4-BE49-F238E27FC236}">
                    <a16:creationId xmlns:a16="http://schemas.microsoft.com/office/drawing/2014/main" id="{DFADCB48-B1A2-3950-2DA8-456A6A17D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4" y="1376"/>
                <a:ext cx="0" cy="22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7" name="Line 25">
                <a:extLst>
                  <a:ext uri="{FF2B5EF4-FFF2-40B4-BE49-F238E27FC236}">
                    <a16:creationId xmlns:a16="http://schemas.microsoft.com/office/drawing/2014/main" id="{76B863F5-D0BF-66AB-A158-74D109FE4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7" y="1315"/>
                <a:ext cx="0" cy="23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8" name="Line 26">
                <a:extLst>
                  <a:ext uri="{FF2B5EF4-FFF2-40B4-BE49-F238E27FC236}">
                    <a16:creationId xmlns:a16="http://schemas.microsoft.com/office/drawing/2014/main" id="{9079CC6C-DFA7-1B04-ADCE-3728ECAEA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0" y="1131"/>
                <a:ext cx="0" cy="24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9" name="Line 27">
                <a:extLst>
                  <a:ext uri="{FF2B5EF4-FFF2-40B4-BE49-F238E27FC236}">
                    <a16:creationId xmlns:a16="http://schemas.microsoft.com/office/drawing/2014/main" id="{CB7A5477-CB5E-43DA-5F09-0A5CA577E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3" y="1070"/>
                <a:ext cx="0" cy="25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90" name="Line 28">
                <a:extLst>
                  <a:ext uri="{FF2B5EF4-FFF2-40B4-BE49-F238E27FC236}">
                    <a16:creationId xmlns:a16="http://schemas.microsoft.com/office/drawing/2014/main" id="{D227B1AB-83E9-D44C-206C-C5A941976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3" y="1070"/>
                <a:ext cx="0" cy="25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91" name="Line 29">
                <a:extLst>
                  <a:ext uri="{FF2B5EF4-FFF2-40B4-BE49-F238E27FC236}">
                    <a16:creationId xmlns:a16="http://schemas.microsoft.com/office/drawing/2014/main" id="{E98527DA-9935-65F8-7C07-59C6BFD0B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" y="3622"/>
                <a:ext cx="3412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92" name="Text Box 30">
                <a:extLst>
                  <a:ext uri="{FF2B5EF4-FFF2-40B4-BE49-F238E27FC236}">
                    <a16:creationId xmlns:a16="http://schemas.microsoft.com/office/drawing/2014/main" id="{6A8C3016-E101-EDE3-6ECE-EC8C47FE2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" y="642"/>
                <a:ext cx="373" cy="2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r>
                  <a:rPr lang="it-IT" altLang="it-IT" sz="2000" i="1"/>
                  <a:t>210 </a:t>
                </a:r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r>
                  <a:rPr lang="it-IT" altLang="it-IT" sz="2000" i="1"/>
                  <a:t>200 </a:t>
                </a:r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r>
                  <a:rPr lang="it-IT" altLang="it-IT" sz="2000" i="1"/>
                  <a:t>190 </a:t>
                </a:r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r>
                  <a:rPr lang="it-IT" altLang="it-IT" sz="2000" i="1"/>
                  <a:t>180   </a:t>
                </a:r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r>
                  <a:rPr lang="it-IT" altLang="it-IT" sz="2000" i="1"/>
                  <a:t>170   </a:t>
                </a:r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endParaRPr lang="it-IT" altLang="it-IT" sz="2000" i="1"/>
              </a:p>
              <a:p>
                <a:pPr>
                  <a:lnSpc>
                    <a:spcPct val="70000"/>
                  </a:lnSpc>
                </a:pPr>
                <a:r>
                  <a:rPr lang="it-IT" altLang="it-IT" sz="2000" i="1"/>
                  <a:t>160</a:t>
                </a:r>
              </a:p>
            </p:txBody>
          </p:sp>
        </p:grpSp>
      </p:grpSp>
      <p:sp>
        <p:nvSpPr>
          <p:cNvPr id="49163" name="Text Box 31">
            <a:extLst>
              <a:ext uri="{FF2B5EF4-FFF2-40B4-BE49-F238E27FC236}">
                <a16:creationId xmlns:a16="http://schemas.microsoft.com/office/drawing/2014/main" id="{827C9E77-9CCF-6237-F40D-86F0F7EB2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762000"/>
            <a:ext cx="3511550" cy="24003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F3FFF3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it-IT" altLang="it-IT" sz="2000" b="1"/>
              <a:t>Valori </a:t>
            </a:r>
          </a:p>
          <a:p>
            <a:pPr>
              <a:lnSpc>
                <a:spcPct val="70000"/>
              </a:lnSpc>
            </a:pPr>
            <a:r>
              <a:rPr lang="it-IT" altLang="it-IT" sz="2000" b="1"/>
              <a:t> medi         </a:t>
            </a:r>
            <a:r>
              <a:rPr lang="it-IT" altLang="it-IT" b="1">
                <a:solidFill>
                  <a:schemeClr val="accent2"/>
                </a:solidFill>
              </a:rPr>
              <a:t>frontale</a:t>
            </a:r>
            <a:r>
              <a:rPr lang="it-IT" altLang="it-IT" b="1"/>
              <a:t>  </a:t>
            </a:r>
            <a:r>
              <a:rPr lang="it-IT" altLang="it-IT" b="1">
                <a:solidFill>
                  <a:srgbClr val="FF0000"/>
                </a:solidFill>
              </a:rPr>
              <a:t>dorsale</a:t>
            </a:r>
            <a:r>
              <a:rPr lang="it-IT" altLang="it-IT" sz="2000" b="1"/>
              <a:t> </a:t>
            </a:r>
          </a:p>
          <a:p>
            <a:pPr>
              <a:lnSpc>
                <a:spcPct val="70000"/>
              </a:lnSpc>
            </a:pPr>
            <a:r>
              <a:rPr lang="it-IT" altLang="it-IT" sz="2000" b="1"/>
              <a:t>di L.G.</a:t>
            </a:r>
          </a:p>
          <a:p>
            <a:pPr>
              <a:lnSpc>
                <a:spcPct val="70000"/>
              </a:lnSpc>
            </a:pPr>
            <a:endParaRPr lang="it-IT" altLang="it-IT" sz="1000" b="1"/>
          </a:p>
          <a:p>
            <a:pPr>
              <a:lnSpc>
                <a:spcPct val="70000"/>
              </a:lnSpc>
            </a:pPr>
            <a:endParaRPr lang="it-IT" altLang="it-IT" sz="1000" b="1"/>
          </a:p>
          <a:p>
            <a:pPr>
              <a:lnSpc>
                <a:spcPct val="70000"/>
              </a:lnSpc>
            </a:pPr>
            <a:r>
              <a:rPr lang="it-IT" altLang="it-IT" sz="2000" b="1"/>
              <a:t>Impronta       </a:t>
            </a:r>
            <a:r>
              <a:rPr lang="it-IT" altLang="it-IT" b="1">
                <a:solidFill>
                  <a:schemeClr val="accent2"/>
                </a:solidFill>
              </a:rPr>
              <a:t>194</a:t>
            </a:r>
            <a:r>
              <a:rPr lang="it-IT" altLang="it-IT" b="1"/>
              <a:t>        </a:t>
            </a:r>
            <a:r>
              <a:rPr lang="it-IT" altLang="it-IT" b="1">
                <a:solidFill>
                  <a:srgbClr val="FF0000"/>
                </a:solidFill>
              </a:rPr>
              <a:t>197</a:t>
            </a:r>
            <a:endParaRPr lang="it-IT" altLang="it-IT" sz="2000" b="1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endParaRPr lang="it-IT" altLang="it-IT" sz="2000" b="1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r>
              <a:rPr lang="it-IT" altLang="it-IT" sz="2000" b="1"/>
              <a:t>Sfondo</a:t>
            </a:r>
            <a:r>
              <a:rPr lang="it-IT" altLang="it-IT" sz="2000" b="1">
                <a:solidFill>
                  <a:schemeClr val="accent2"/>
                </a:solidFill>
              </a:rPr>
              <a:t>            </a:t>
            </a:r>
            <a:r>
              <a:rPr lang="it-IT" altLang="it-IT" b="1">
                <a:solidFill>
                  <a:schemeClr val="accent2"/>
                </a:solidFill>
              </a:rPr>
              <a:t>211</a:t>
            </a:r>
            <a:r>
              <a:rPr lang="it-IT" altLang="it-IT" b="1">
                <a:solidFill>
                  <a:srgbClr val="FF0000"/>
                </a:solidFill>
              </a:rPr>
              <a:t>        215</a:t>
            </a:r>
          </a:p>
          <a:p>
            <a:pPr>
              <a:lnSpc>
                <a:spcPct val="70000"/>
              </a:lnSpc>
            </a:pPr>
            <a:endParaRPr lang="it-IT" altLang="it-IT" sz="2000" b="1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r>
              <a:rPr lang="it-IT" altLang="it-IT" sz="2000" b="1"/>
              <a:t>Comples-        </a:t>
            </a:r>
            <a:r>
              <a:rPr lang="it-IT" altLang="it-IT" b="1">
                <a:solidFill>
                  <a:schemeClr val="accent2"/>
                </a:solidFill>
              </a:rPr>
              <a:t>202</a:t>
            </a:r>
            <a:r>
              <a:rPr lang="it-IT" altLang="it-IT" b="1">
                <a:solidFill>
                  <a:srgbClr val="FF0000"/>
                </a:solidFill>
              </a:rPr>
              <a:t>        206</a:t>
            </a:r>
            <a:endParaRPr lang="it-IT" altLang="it-IT" sz="2000" b="1"/>
          </a:p>
          <a:p>
            <a:pPr>
              <a:lnSpc>
                <a:spcPct val="70000"/>
              </a:lnSpc>
            </a:pPr>
            <a:r>
              <a:rPr lang="it-IT" altLang="it-IT" sz="2000" b="1"/>
              <a:t>    sivo</a:t>
            </a:r>
          </a:p>
        </p:txBody>
      </p:sp>
      <p:sp>
        <p:nvSpPr>
          <p:cNvPr id="49164" name="Line 32">
            <a:extLst>
              <a:ext uri="{FF2B5EF4-FFF2-40B4-BE49-F238E27FC236}">
                <a16:creationId xmlns:a16="http://schemas.microsoft.com/office/drawing/2014/main" id="{54D1A34E-2B7D-95D7-F55C-473F06D04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2750" y="1524000"/>
            <a:ext cx="3505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65" name="Line 33">
            <a:extLst>
              <a:ext uri="{FF2B5EF4-FFF2-40B4-BE49-F238E27FC236}">
                <a16:creationId xmlns:a16="http://schemas.microsoft.com/office/drawing/2014/main" id="{42F8871D-7996-8497-5D64-8F545197B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2750" y="2057400"/>
            <a:ext cx="3505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66" name="Line 34">
            <a:extLst>
              <a:ext uri="{FF2B5EF4-FFF2-40B4-BE49-F238E27FC236}">
                <a16:creationId xmlns:a16="http://schemas.microsoft.com/office/drawing/2014/main" id="{3AA95670-0974-5A3E-EEF5-A4AEF4E83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2750" y="2514600"/>
            <a:ext cx="3505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67" name="Text Box 35">
            <a:extLst>
              <a:ext uri="{FF2B5EF4-FFF2-40B4-BE49-F238E27FC236}">
                <a16:creationId xmlns:a16="http://schemas.microsoft.com/office/drawing/2014/main" id="{0B5ACFA2-7A56-00F5-78E9-8715E36EF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19200"/>
            <a:ext cx="2813050" cy="312738"/>
          </a:xfrm>
          <a:prstGeom prst="rect">
            <a:avLst/>
          </a:prstGeom>
          <a:solidFill>
            <a:srgbClr val="FF00FF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sz="1800" b="1"/>
              <a:t>Impronta + sfondo dorsale</a:t>
            </a:r>
          </a:p>
        </p:txBody>
      </p:sp>
      <p:sp>
        <p:nvSpPr>
          <p:cNvPr id="49168" name="Text Box 36">
            <a:extLst>
              <a:ext uri="{FF2B5EF4-FFF2-40B4-BE49-F238E27FC236}">
                <a16:creationId xmlns:a16="http://schemas.microsoft.com/office/drawing/2014/main" id="{348F5424-3E05-2CA8-33B8-57EAAD7D6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00400"/>
            <a:ext cx="1692275" cy="504825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sz="1800" b="1">
                <a:solidFill>
                  <a:schemeClr val="bg1"/>
                </a:solidFill>
              </a:rPr>
              <a:t>Impronta + </a:t>
            </a:r>
          </a:p>
          <a:p>
            <a:pPr algn="ctr">
              <a:lnSpc>
                <a:spcPct val="70000"/>
              </a:lnSpc>
            </a:pPr>
            <a:r>
              <a:rPr lang="it-IT" altLang="it-IT" sz="1800" b="1">
                <a:solidFill>
                  <a:schemeClr val="bg1"/>
                </a:solidFill>
              </a:rPr>
              <a:t>sfondo frontale</a:t>
            </a:r>
            <a:endParaRPr lang="it-IT" altLang="it-IT" sz="1800" b="1"/>
          </a:p>
        </p:txBody>
      </p:sp>
      <p:sp>
        <p:nvSpPr>
          <p:cNvPr id="49169" name="Text Box 37">
            <a:extLst>
              <a:ext uri="{FF2B5EF4-FFF2-40B4-BE49-F238E27FC236}">
                <a16:creationId xmlns:a16="http://schemas.microsoft.com/office/drawing/2014/main" id="{036BDEE4-3F94-5506-B6A7-7E049AF5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4343400"/>
            <a:ext cx="1603375" cy="5048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sz="1800" b="1"/>
              <a:t>Sola impronta</a:t>
            </a:r>
          </a:p>
          <a:p>
            <a:pPr algn="ctr">
              <a:lnSpc>
                <a:spcPct val="70000"/>
              </a:lnSpc>
            </a:pPr>
            <a:r>
              <a:rPr lang="it-IT" altLang="it-IT" sz="1800" b="1"/>
              <a:t> frontale</a:t>
            </a:r>
          </a:p>
        </p:txBody>
      </p:sp>
      <p:sp>
        <p:nvSpPr>
          <p:cNvPr id="49170" name="Text Box 38">
            <a:extLst>
              <a:ext uri="{FF2B5EF4-FFF2-40B4-BE49-F238E27FC236}">
                <a16:creationId xmlns:a16="http://schemas.microsoft.com/office/drawing/2014/main" id="{CB0D11F9-BF50-1DC7-7DD5-E13ACAC0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29200"/>
            <a:ext cx="1603375" cy="504825"/>
          </a:xfrm>
          <a:prstGeom prst="rect">
            <a:avLst/>
          </a:prstGeom>
          <a:solidFill>
            <a:srgbClr val="FF33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sz="1800" b="1"/>
              <a:t>Sola impronta</a:t>
            </a:r>
          </a:p>
          <a:p>
            <a:pPr algn="ctr">
              <a:lnSpc>
                <a:spcPct val="70000"/>
              </a:lnSpc>
            </a:pPr>
            <a:r>
              <a:rPr lang="it-IT" altLang="it-IT" sz="1800" b="1"/>
              <a:t> dorsale</a:t>
            </a:r>
          </a:p>
        </p:txBody>
      </p:sp>
      <p:sp>
        <p:nvSpPr>
          <p:cNvPr id="49171" name="Line 39">
            <a:extLst>
              <a:ext uri="{FF2B5EF4-FFF2-40B4-BE49-F238E27FC236}">
                <a16:creationId xmlns:a16="http://schemas.microsoft.com/office/drawing/2014/main" id="{86DE8D5A-D12E-6DAF-C420-847A633A32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4343400"/>
            <a:ext cx="381000" cy="685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2" name="Line 40">
            <a:extLst>
              <a:ext uri="{FF2B5EF4-FFF2-40B4-BE49-F238E27FC236}">
                <a16:creationId xmlns:a16="http://schemas.microsoft.com/office/drawing/2014/main" id="{B877B3E0-2CA1-93BC-7569-ADA7911A4C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4800" y="3886200"/>
            <a:ext cx="304800" cy="457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3" name="Line 41">
            <a:extLst>
              <a:ext uri="{FF2B5EF4-FFF2-40B4-BE49-F238E27FC236}">
                <a16:creationId xmlns:a16="http://schemas.microsoft.com/office/drawing/2014/main" id="{1EBC9E73-A5A9-75CD-043F-FB00C1782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352800"/>
            <a:ext cx="304800" cy="152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4" name="Line 42">
            <a:extLst>
              <a:ext uri="{FF2B5EF4-FFF2-40B4-BE49-F238E27FC236}">
                <a16:creationId xmlns:a16="http://schemas.microsoft.com/office/drawing/2014/main" id="{0FBFDB34-C91A-783F-5CB4-605D3BB25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524000"/>
            <a:ext cx="304800" cy="6096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5" name="Line 43">
            <a:extLst>
              <a:ext uri="{FF2B5EF4-FFF2-40B4-BE49-F238E27FC236}">
                <a16:creationId xmlns:a16="http://schemas.microsoft.com/office/drawing/2014/main" id="{38C6C433-97E7-0B5D-5A84-9C15E27B1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762000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76" name="Line 44">
            <a:extLst>
              <a:ext uri="{FF2B5EF4-FFF2-40B4-BE49-F238E27FC236}">
                <a16:creationId xmlns:a16="http://schemas.microsoft.com/office/drawing/2014/main" id="{EAB193AB-C915-2D32-0D86-B9ACF64C4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762000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>
            <a:extLst>
              <a:ext uri="{FF2B5EF4-FFF2-40B4-BE49-F238E27FC236}">
                <a16:creationId xmlns:a16="http://schemas.microsoft.com/office/drawing/2014/main" id="{738A7F09-FA65-06E6-8173-B9049F0A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A83194-CBEC-4EEA-83A4-96A051B260AB}" type="slidenum">
              <a:rPr lang="it-IT" altLang="it-IT" sz="1400"/>
              <a:pPr/>
              <a:t>4</a:t>
            </a:fld>
            <a:endParaRPr lang="it-IT" altLang="it-IT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6504D69-79E5-8F59-9F4F-8F678EE45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/>
              <a:t> </a:t>
            </a:r>
            <a:r>
              <a:rPr lang="it-IT" altLang="it-IT" sz="2800" b="1">
                <a:solidFill>
                  <a:srgbClr val="FF0000"/>
                </a:solidFill>
              </a:rPr>
              <a:t>Parametri caratteristici  della posizione dell’US</a:t>
            </a:r>
            <a:endParaRPr lang="it-IT" altLang="it-IT"/>
          </a:p>
        </p:txBody>
      </p:sp>
      <p:grpSp>
        <p:nvGrpSpPr>
          <p:cNvPr id="10244" name="Group 3">
            <a:extLst>
              <a:ext uri="{FF2B5EF4-FFF2-40B4-BE49-F238E27FC236}">
                <a16:creationId xmlns:a16="http://schemas.microsoft.com/office/drawing/2014/main" id="{4C8299FB-A37B-6457-B0E4-E8215C97D52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371600"/>
            <a:ext cx="7391400" cy="1076325"/>
            <a:chOff x="528" y="1104"/>
            <a:chExt cx="4656" cy="678"/>
          </a:xfrm>
        </p:grpSpPr>
        <p:grpSp>
          <p:nvGrpSpPr>
            <p:cNvPr id="10246" name="Group 4">
              <a:extLst>
                <a:ext uri="{FF2B5EF4-FFF2-40B4-BE49-F238E27FC236}">
                  <a16:creationId xmlns:a16="http://schemas.microsoft.com/office/drawing/2014/main" id="{C3C7D12E-EDF0-54F4-EFF5-3917B4E47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104"/>
              <a:ext cx="4482" cy="678"/>
              <a:chOff x="528" y="1104"/>
              <a:chExt cx="4482" cy="678"/>
            </a:xfrm>
          </p:grpSpPr>
          <p:grpSp>
            <p:nvGrpSpPr>
              <p:cNvPr id="10248" name="Group 5">
                <a:extLst>
                  <a:ext uri="{FF2B5EF4-FFF2-40B4-BE49-F238E27FC236}">
                    <a16:creationId xmlns:a16="http://schemas.microsoft.com/office/drawing/2014/main" id="{1A5A47D4-B3ED-A93F-637B-01FE0BA6C7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1104"/>
                <a:ext cx="4482" cy="678"/>
                <a:chOff x="528" y="1104"/>
                <a:chExt cx="4482" cy="678"/>
              </a:xfrm>
            </p:grpSpPr>
            <p:sp>
              <p:nvSpPr>
                <p:cNvPr id="10250" name="Line 6">
                  <a:extLst>
                    <a:ext uri="{FF2B5EF4-FFF2-40B4-BE49-F238E27FC236}">
                      <a16:creationId xmlns:a16="http://schemas.microsoft.com/office/drawing/2014/main" id="{65B65065-F6FD-169B-BE26-7E7C7DBA9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2" y="1593"/>
                  <a:ext cx="49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251" name="Arc 7">
                  <a:extLst>
                    <a:ext uri="{FF2B5EF4-FFF2-40B4-BE49-F238E27FC236}">
                      <a16:creationId xmlns:a16="http://schemas.microsoft.com/office/drawing/2014/main" id="{15D39947-49E3-E93F-1D69-108015382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964284">
                  <a:off x="3945" y="1512"/>
                  <a:ext cx="785" cy="206"/>
                </a:xfrm>
                <a:custGeom>
                  <a:avLst/>
                  <a:gdLst>
                    <a:gd name="T0" fmla="*/ 754 w 21587"/>
                    <a:gd name="T1" fmla="*/ 0 h 6076"/>
                    <a:gd name="T2" fmla="*/ 785 w 21587"/>
                    <a:gd name="T3" fmla="*/ 181 h 6076"/>
                    <a:gd name="T4" fmla="*/ 0 w 21587"/>
                    <a:gd name="T5" fmla="*/ 206 h 60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87" h="6076" fill="none" extrusionOk="0">
                      <a:moveTo>
                        <a:pt x="20727" y="0"/>
                      </a:moveTo>
                      <a:cubicBezTo>
                        <a:pt x="21236" y="1736"/>
                        <a:pt x="21525" y="3531"/>
                        <a:pt x="21587" y="5339"/>
                      </a:cubicBezTo>
                    </a:path>
                    <a:path w="21587" h="6076" stroke="0" extrusionOk="0">
                      <a:moveTo>
                        <a:pt x="20727" y="0"/>
                      </a:moveTo>
                      <a:cubicBezTo>
                        <a:pt x="21236" y="1736"/>
                        <a:pt x="21525" y="3531"/>
                        <a:pt x="21587" y="5339"/>
                      </a:cubicBezTo>
                      <a:lnTo>
                        <a:pt x="0" y="6076"/>
                      </a:lnTo>
                      <a:lnTo>
                        <a:pt x="20727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252" name="Line 8">
                  <a:extLst>
                    <a:ext uri="{FF2B5EF4-FFF2-40B4-BE49-F238E27FC236}">
                      <a16:creationId xmlns:a16="http://schemas.microsoft.com/office/drawing/2014/main" id="{F82B61A0-1123-B045-C64D-8E35FDEB0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04" y="1104"/>
                  <a:ext cx="331" cy="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10253" name="Group 9">
                  <a:extLst>
                    <a:ext uri="{FF2B5EF4-FFF2-40B4-BE49-F238E27FC236}">
                      <a16:creationId xmlns:a16="http://schemas.microsoft.com/office/drawing/2014/main" id="{EA9E4381-EBB0-A718-5E2B-58DEE8BBD3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8" y="1146"/>
                  <a:ext cx="4338" cy="636"/>
                  <a:chOff x="528" y="1146"/>
                  <a:chExt cx="4338" cy="636"/>
                </a:xfrm>
              </p:grpSpPr>
              <p:grpSp>
                <p:nvGrpSpPr>
                  <p:cNvPr id="10255" name="Group 10">
                    <a:extLst>
                      <a:ext uri="{FF2B5EF4-FFF2-40B4-BE49-F238E27FC236}">
                        <a16:creationId xmlns:a16="http://schemas.microsoft.com/office/drawing/2014/main" id="{869BD696-6A3C-4862-C0AB-F0E3200D66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0" y="1146"/>
                    <a:ext cx="4296" cy="556"/>
                    <a:chOff x="1968" y="6354"/>
                    <a:chExt cx="7880" cy="1096"/>
                  </a:xfrm>
                </p:grpSpPr>
                <p:sp>
                  <p:nvSpPr>
                    <p:cNvPr id="10260" name="AutoShape 11">
                      <a:extLst>
                        <a:ext uri="{FF2B5EF4-FFF2-40B4-BE49-F238E27FC236}">
                          <a16:creationId xmlns:a16="http://schemas.microsoft.com/office/drawing/2014/main" id="{769E68D0-89DE-3F27-A5DC-AD76133255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3569174">
                      <a:off x="3039" y="6888"/>
                      <a:ext cx="352" cy="203"/>
                    </a:xfrm>
                    <a:prstGeom prst="roundRect">
                      <a:avLst>
                        <a:gd name="adj" fmla="val 34208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10261" name="Freeform 12">
                      <a:extLst>
                        <a:ext uri="{FF2B5EF4-FFF2-40B4-BE49-F238E27FC236}">
                          <a16:creationId xmlns:a16="http://schemas.microsoft.com/office/drawing/2014/main" id="{79C2FB1E-4EA3-5F2F-C439-966FEA81D5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82682">
                      <a:off x="7247" y="6638"/>
                      <a:ext cx="1945" cy="550"/>
                    </a:xfrm>
                    <a:custGeom>
                      <a:avLst/>
                      <a:gdLst>
                        <a:gd name="T0" fmla="*/ 8 w 3218"/>
                        <a:gd name="T1" fmla="*/ 185 h 704"/>
                        <a:gd name="T2" fmla="*/ 56 w 3218"/>
                        <a:gd name="T3" fmla="*/ 60 h 704"/>
                        <a:gd name="T4" fmla="*/ 221 w 3218"/>
                        <a:gd name="T5" fmla="*/ 23 h 704"/>
                        <a:gd name="T6" fmla="*/ 424 w 3218"/>
                        <a:gd name="T7" fmla="*/ 48 h 704"/>
                        <a:gd name="T8" fmla="*/ 1710 w 3218"/>
                        <a:gd name="T9" fmla="*/ 310 h 704"/>
                        <a:gd name="T10" fmla="*/ 1836 w 3218"/>
                        <a:gd name="T11" fmla="*/ 523 h 704"/>
                        <a:gd name="T12" fmla="*/ 1139 w 3218"/>
                        <a:gd name="T13" fmla="*/ 473 h 704"/>
                        <a:gd name="T14" fmla="*/ 704 w 3218"/>
                        <a:gd name="T15" fmla="*/ 498 h 704"/>
                        <a:gd name="T16" fmla="*/ 404 w 3218"/>
                        <a:gd name="T17" fmla="*/ 435 h 704"/>
                        <a:gd name="T18" fmla="*/ 105 w 3218"/>
                        <a:gd name="T19" fmla="*/ 335 h 704"/>
                        <a:gd name="T20" fmla="*/ 8 w 3218"/>
                        <a:gd name="T21" fmla="*/ 185 h 70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3218" h="704">
                          <a:moveTo>
                            <a:pt x="13" y="237"/>
                          </a:moveTo>
                          <a:cubicBezTo>
                            <a:pt x="0" y="178"/>
                            <a:pt x="34" y="112"/>
                            <a:pt x="93" y="77"/>
                          </a:cubicBezTo>
                          <a:cubicBezTo>
                            <a:pt x="152" y="42"/>
                            <a:pt x="264" y="32"/>
                            <a:pt x="365" y="29"/>
                          </a:cubicBezTo>
                          <a:cubicBezTo>
                            <a:pt x="466" y="26"/>
                            <a:pt x="290" y="0"/>
                            <a:pt x="701" y="61"/>
                          </a:cubicBezTo>
                          <a:cubicBezTo>
                            <a:pt x="1112" y="122"/>
                            <a:pt x="2440" y="296"/>
                            <a:pt x="2829" y="397"/>
                          </a:cubicBezTo>
                          <a:cubicBezTo>
                            <a:pt x="3218" y="498"/>
                            <a:pt x="3194" y="634"/>
                            <a:pt x="3037" y="669"/>
                          </a:cubicBezTo>
                          <a:cubicBezTo>
                            <a:pt x="2880" y="704"/>
                            <a:pt x="2197" y="610"/>
                            <a:pt x="1885" y="605"/>
                          </a:cubicBezTo>
                          <a:cubicBezTo>
                            <a:pt x="1573" y="600"/>
                            <a:pt x="1368" y="645"/>
                            <a:pt x="1165" y="637"/>
                          </a:cubicBezTo>
                          <a:cubicBezTo>
                            <a:pt x="962" y="629"/>
                            <a:pt x="834" y="592"/>
                            <a:pt x="669" y="557"/>
                          </a:cubicBezTo>
                          <a:cubicBezTo>
                            <a:pt x="504" y="522"/>
                            <a:pt x="280" y="482"/>
                            <a:pt x="173" y="429"/>
                          </a:cubicBezTo>
                          <a:cubicBezTo>
                            <a:pt x="66" y="376"/>
                            <a:pt x="26" y="296"/>
                            <a:pt x="13" y="23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62" name="Freeform 13">
                      <a:extLst>
                        <a:ext uri="{FF2B5EF4-FFF2-40B4-BE49-F238E27FC236}">
                          <a16:creationId xmlns:a16="http://schemas.microsoft.com/office/drawing/2014/main" id="{46DA06ED-13EA-2B2D-A290-299EEA118B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314390">
                      <a:off x="9012" y="6597"/>
                      <a:ext cx="372" cy="853"/>
                    </a:xfrm>
                    <a:custGeom>
                      <a:avLst/>
                      <a:gdLst>
                        <a:gd name="T0" fmla="*/ 355 w 456"/>
                        <a:gd name="T1" fmla="*/ 91 h 1277"/>
                        <a:gd name="T2" fmla="*/ 355 w 456"/>
                        <a:gd name="T3" fmla="*/ 732 h 1277"/>
                        <a:gd name="T4" fmla="*/ 290 w 456"/>
                        <a:gd name="T5" fmla="*/ 818 h 1277"/>
                        <a:gd name="T6" fmla="*/ 211 w 456"/>
                        <a:gd name="T7" fmla="*/ 796 h 1277"/>
                        <a:gd name="T8" fmla="*/ 146 w 456"/>
                        <a:gd name="T9" fmla="*/ 764 h 1277"/>
                        <a:gd name="T10" fmla="*/ 42 w 456"/>
                        <a:gd name="T11" fmla="*/ 753 h 1277"/>
                        <a:gd name="T12" fmla="*/ 2 w 456"/>
                        <a:gd name="T13" fmla="*/ 700 h 1277"/>
                        <a:gd name="T14" fmla="*/ 29 w 456"/>
                        <a:gd name="T15" fmla="*/ 615 h 1277"/>
                        <a:gd name="T16" fmla="*/ 172 w 456"/>
                        <a:gd name="T17" fmla="*/ 518 h 1277"/>
                        <a:gd name="T18" fmla="*/ 250 w 456"/>
                        <a:gd name="T19" fmla="*/ 187 h 1277"/>
                        <a:gd name="T20" fmla="*/ 355 w 456"/>
                        <a:gd name="T21" fmla="*/ 91 h 127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456" h="1277">
                          <a:moveTo>
                            <a:pt x="435" y="136"/>
                          </a:moveTo>
                          <a:cubicBezTo>
                            <a:pt x="456" y="272"/>
                            <a:pt x="448" y="915"/>
                            <a:pt x="435" y="1096"/>
                          </a:cubicBezTo>
                          <a:cubicBezTo>
                            <a:pt x="422" y="1277"/>
                            <a:pt x="384" y="1208"/>
                            <a:pt x="355" y="1224"/>
                          </a:cubicBezTo>
                          <a:cubicBezTo>
                            <a:pt x="326" y="1240"/>
                            <a:pt x="288" y="1205"/>
                            <a:pt x="259" y="1192"/>
                          </a:cubicBezTo>
                          <a:cubicBezTo>
                            <a:pt x="230" y="1179"/>
                            <a:pt x="214" y="1155"/>
                            <a:pt x="179" y="1144"/>
                          </a:cubicBezTo>
                          <a:cubicBezTo>
                            <a:pt x="144" y="1133"/>
                            <a:pt x="80" y="1144"/>
                            <a:pt x="51" y="1128"/>
                          </a:cubicBezTo>
                          <a:cubicBezTo>
                            <a:pt x="22" y="1112"/>
                            <a:pt x="6" y="1083"/>
                            <a:pt x="3" y="1048"/>
                          </a:cubicBezTo>
                          <a:cubicBezTo>
                            <a:pt x="0" y="1013"/>
                            <a:pt x="0" y="965"/>
                            <a:pt x="35" y="920"/>
                          </a:cubicBezTo>
                          <a:cubicBezTo>
                            <a:pt x="70" y="875"/>
                            <a:pt x="166" y="883"/>
                            <a:pt x="211" y="776"/>
                          </a:cubicBezTo>
                          <a:cubicBezTo>
                            <a:pt x="256" y="669"/>
                            <a:pt x="275" y="389"/>
                            <a:pt x="307" y="280"/>
                          </a:cubicBezTo>
                          <a:cubicBezTo>
                            <a:pt x="339" y="171"/>
                            <a:pt x="414" y="0"/>
                            <a:pt x="435" y="13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63" name="Oval 14">
                      <a:extLst>
                        <a:ext uri="{FF2B5EF4-FFF2-40B4-BE49-F238E27FC236}">
                          <a16:creationId xmlns:a16="http://schemas.microsoft.com/office/drawing/2014/main" id="{0E5B7BAA-B1A6-B1A4-3DB6-8EFAFBE4AA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6796"/>
                      <a:ext cx="905" cy="56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10264" name="Freeform 15">
                      <a:extLst>
                        <a:ext uri="{FF2B5EF4-FFF2-40B4-BE49-F238E27FC236}">
                          <a16:creationId xmlns:a16="http://schemas.microsoft.com/office/drawing/2014/main" id="{2DD8C4F9-1E38-E1B4-DCB4-A8447BE2DC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90" y="6693"/>
                      <a:ext cx="2284" cy="688"/>
                    </a:xfrm>
                    <a:custGeom>
                      <a:avLst/>
                      <a:gdLst>
                        <a:gd name="T0" fmla="*/ 111 w 4166"/>
                        <a:gd name="T1" fmla="*/ 127 h 955"/>
                        <a:gd name="T2" fmla="*/ 541 w 4166"/>
                        <a:gd name="T3" fmla="*/ 0 h 955"/>
                        <a:gd name="T4" fmla="*/ 1760 w 4166"/>
                        <a:gd name="T5" fmla="*/ 127 h 955"/>
                        <a:gd name="T6" fmla="*/ 2146 w 4166"/>
                        <a:gd name="T7" fmla="*/ 138 h 955"/>
                        <a:gd name="T8" fmla="*/ 2269 w 4166"/>
                        <a:gd name="T9" fmla="*/ 346 h 955"/>
                        <a:gd name="T10" fmla="*/ 2225 w 4166"/>
                        <a:gd name="T11" fmla="*/ 599 h 955"/>
                        <a:gd name="T12" fmla="*/ 1918 w 4166"/>
                        <a:gd name="T13" fmla="*/ 657 h 955"/>
                        <a:gd name="T14" fmla="*/ 1129 w 4166"/>
                        <a:gd name="T15" fmla="*/ 588 h 955"/>
                        <a:gd name="T16" fmla="*/ 462 w 4166"/>
                        <a:gd name="T17" fmla="*/ 680 h 955"/>
                        <a:gd name="T18" fmla="*/ 59 w 4166"/>
                        <a:gd name="T19" fmla="*/ 542 h 955"/>
                        <a:gd name="T20" fmla="*/ 111 w 4166"/>
                        <a:gd name="T21" fmla="*/ 127 h 95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4166" h="955">
                          <a:moveTo>
                            <a:pt x="203" y="176"/>
                          </a:moveTo>
                          <a:cubicBezTo>
                            <a:pt x="349" y="51"/>
                            <a:pt x="486" y="0"/>
                            <a:pt x="987" y="0"/>
                          </a:cubicBezTo>
                          <a:cubicBezTo>
                            <a:pt x="1488" y="0"/>
                            <a:pt x="2723" y="144"/>
                            <a:pt x="3211" y="176"/>
                          </a:cubicBezTo>
                          <a:cubicBezTo>
                            <a:pt x="3699" y="208"/>
                            <a:pt x="3760" y="141"/>
                            <a:pt x="3915" y="192"/>
                          </a:cubicBezTo>
                          <a:cubicBezTo>
                            <a:pt x="4070" y="243"/>
                            <a:pt x="4115" y="373"/>
                            <a:pt x="4139" y="480"/>
                          </a:cubicBezTo>
                          <a:cubicBezTo>
                            <a:pt x="4163" y="587"/>
                            <a:pt x="4166" y="760"/>
                            <a:pt x="4059" y="832"/>
                          </a:cubicBezTo>
                          <a:cubicBezTo>
                            <a:pt x="3952" y="904"/>
                            <a:pt x="3832" y="915"/>
                            <a:pt x="3499" y="912"/>
                          </a:cubicBezTo>
                          <a:cubicBezTo>
                            <a:pt x="3166" y="909"/>
                            <a:pt x="2502" y="811"/>
                            <a:pt x="2059" y="816"/>
                          </a:cubicBezTo>
                          <a:cubicBezTo>
                            <a:pt x="1616" y="821"/>
                            <a:pt x="1168" y="955"/>
                            <a:pt x="843" y="944"/>
                          </a:cubicBezTo>
                          <a:cubicBezTo>
                            <a:pt x="518" y="933"/>
                            <a:pt x="214" y="877"/>
                            <a:pt x="107" y="752"/>
                          </a:cubicBezTo>
                          <a:cubicBezTo>
                            <a:pt x="0" y="627"/>
                            <a:pt x="57" y="301"/>
                            <a:pt x="203" y="17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65" name="Freeform 16">
                      <a:extLst>
                        <a:ext uri="{FF2B5EF4-FFF2-40B4-BE49-F238E27FC236}">
                          <a16:creationId xmlns:a16="http://schemas.microsoft.com/office/drawing/2014/main" id="{279AD929-BEE0-3A19-1180-28040C66A5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-797545">
                      <a:off x="5560" y="6528"/>
                      <a:ext cx="2155" cy="585"/>
                    </a:xfrm>
                    <a:custGeom>
                      <a:avLst/>
                      <a:gdLst>
                        <a:gd name="T0" fmla="*/ 11 w 3283"/>
                        <a:gd name="T1" fmla="*/ 195 h 752"/>
                        <a:gd name="T2" fmla="*/ 105 w 3283"/>
                        <a:gd name="T3" fmla="*/ 108 h 752"/>
                        <a:gd name="T4" fmla="*/ 326 w 3283"/>
                        <a:gd name="T5" fmla="*/ 33 h 752"/>
                        <a:gd name="T6" fmla="*/ 798 w 3283"/>
                        <a:gd name="T7" fmla="*/ 9 h 752"/>
                        <a:gd name="T8" fmla="*/ 1376 w 3283"/>
                        <a:gd name="T9" fmla="*/ 83 h 752"/>
                        <a:gd name="T10" fmla="*/ 1995 w 3283"/>
                        <a:gd name="T11" fmla="*/ 233 h 752"/>
                        <a:gd name="T12" fmla="*/ 2122 w 3283"/>
                        <a:gd name="T13" fmla="*/ 357 h 752"/>
                        <a:gd name="T14" fmla="*/ 2122 w 3283"/>
                        <a:gd name="T15" fmla="*/ 457 h 752"/>
                        <a:gd name="T16" fmla="*/ 1922 w 3283"/>
                        <a:gd name="T17" fmla="*/ 531 h 752"/>
                        <a:gd name="T18" fmla="*/ 1691 w 3283"/>
                        <a:gd name="T19" fmla="*/ 531 h 752"/>
                        <a:gd name="T20" fmla="*/ 1428 w 3283"/>
                        <a:gd name="T21" fmla="*/ 544 h 752"/>
                        <a:gd name="T22" fmla="*/ 1040 w 3283"/>
                        <a:gd name="T23" fmla="*/ 569 h 752"/>
                        <a:gd name="T24" fmla="*/ 483 w 3283"/>
                        <a:gd name="T25" fmla="*/ 569 h 752"/>
                        <a:gd name="T26" fmla="*/ 84 w 3283"/>
                        <a:gd name="T27" fmla="*/ 469 h 752"/>
                        <a:gd name="T28" fmla="*/ 11 w 3283"/>
                        <a:gd name="T29" fmla="*/ 195 h 7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3283" h="752">
                          <a:moveTo>
                            <a:pt x="16" y="251"/>
                          </a:moveTo>
                          <a:cubicBezTo>
                            <a:pt x="21" y="174"/>
                            <a:pt x="80" y="174"/>
                            <a:pt x="160" y="139"/>
                          </a:cubicBezTo>
                          <a:cubicBezTo>
                            <a:pt x="240" y="104"/>
                            <a:pt x="320" y="64"/>
                            <a:pt x="496" y="43"/>
                          </a:cubicBezTo>
                          <a:cubicBezTo>
                            <a:pt x="672" y="22"/>
                            <a:pt x="949" y="0"/>
                            <a:pt x="1216" y="11"/>
                          </a:cubicBezTo>
                          <a:cubicBezTo>
                            <a:pt x="1483" y="22"/>
                            <a:pt x="1792" y="59"/>
                            <a:pt x="2096" y="107"/>
                          </a:cubicBezTo>
                          <a:cubicBezTo>
                            <a:pt x="2400" y="155"/>
                            <a:pt x="2851" y="240"/>
                            <a:pt x="3040" y="299"/>
                          </a:cubicBezTo>
                          <a:cubicBezTo>
                            <a:pt x="3229" y="358"/>
                            <a:pt x="3200" y="411"/>
                            <a:pt x="3232" y="459"/>
                          </a:cubicBezTo>
                          <a:cubicBezTo>
                            <a:pt x="3264" y="507"/>
                            <a:pt x="3283" y="550"/>
                            <a:pt x="3232" y="587"/>
                          </a:cubicBezTo>
                          <a:cubicBezTo>
                            <a:pt x="3181" y="624"/>
                            <a:pt x="3037" y="667"/>
                            <a:pt x="2928" y="683"/>
                          </a:cubicBezTo>
                          <a:cubicBezTo>
                            <a:pt x="2819" y="699"/>
                            <a:pt x="2701" y="680"/>
                            <a:pt x="2576" y="683"/>
                          </a:cubicBezTo>
                          <a:cubicBezTo>
                            <a:pt x="2451" y="686"/>
                            <a:pt x="2341" y="691"/>
                            <a:pt x="2176" y="699"/>
                          </a:cubicBezTo>
                          <a:cubicBezTo>
                            <a:pt x="2011" y="707"/>
                            <a:pt x="1824" y="726"/>
                            <a:pt x="1584" y="731"/>
                          </a:cubicBezTo>
                          <a:cubicBezTo>
                            <a:pt x="1344" y="736"/>
                            <a:pt x="979" y="752"/>
                            <a:pt x="736" y="731"/>
                          </a:cubicBezTo>
                          <a:cubicBezTo>
                            <a:pt x="493" y="710"/>
                            <a:pt x="256" y="678"/>
                            <a:pt x="128" y="603"/>
                          </a:cubicBezTo>
                          <a:cubicBezTo>
                            <a:pt x="0" y="528"/>
                            <a:pt x="11" y="328"/>
                            <a:pt x="16" y="25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66" name="Line 17">
                      <a:extLst>
                        <a:ext uri="{FF2B5EF4-FFF2-40B4-BE49-F238E27FC236}">
                          <a16:creationId xmlns:a16="http://schemas.microsoft.com/office/drawing/2014/main" id="{511FAA78-5479-2855-448B-231BD4B5A5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8" y="7396"/>
                      <a:ext cx="78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67" name="Oval 18">
                      <a:extLst>
                        <a:ext uri="{FF2B5EF4-FFF2-40B4-BE49-F238E27FC236}">
                          <a16:creationId xmlns:a16="http://schemas.microsoft.com/office/drawing/2014/main" id="{3FE7C6EA-AE10-6233-D156-DC35A35805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3811468">
                      <a:off x="2401" y="6240"/>
                      <a:ext cx="727" cy="95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10268" name="Line 19">
                      <a:extLst>
                        <a:ext uri="{FF2B5EF4-FFF2-40B4-BE49-F238E27FC236}">
                          <a16:creationId xmlns:a16="http://schemas.microsoft.com/office/drawing/2014/main" id="{CBA43494-3FB2-5D8A-073B-85D371C03E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98" y="7050"/>
                      <a:ext cx="249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69" name="Line 20">
                      <a:extLst>
                        <a:ext uri="{FF2B5EF4-FFF2-40B4-BE49-F238E27FC236}">
                          <a16:creationId xmlns:a16="http://schemas.microsoft.com/office/drawing/2014/main" id="{E555AAA2-B435-A992-1EC2-7CDE4F071C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69" y="6670"/>
                      <a:ext cx="1779" cy="3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70" name="Line 21">
                      <a:extLst>
                        <a:ext uri="{FF2B5EF4-FFF2-40B4-BE49-F238E27FC236}">
                          <a16:creationId xmlns:a16="http://schemas.microsoft.com/office/drawing/2014/main" id="{2231C0B8-A321-38FC-1834-E491639851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60" y="6670"/>
                      <a:ext cx="1672" cy="5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71" name="Line 22">
                      <a:extLst>
                        <a:ext uri="{FF2B5EF4-FFF2-40B4-BE49-F238E27FC236}">
                          <a16:creationId xmlns:a16="http://schemas.microsoft.com/office/drawing/2014/main" id="{D4CB9213-C4B6-01C5-0840-13B061D183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132" y="6750"/>
                      <a:ext cx="334" cy="5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72" name="Line 23">
                      <a:extLst>
                        <a:ext uri="{FF2B5EF4-FFF2-40B4-BE49-F238E27FC236}">
                          <a16:creationId xmlns:a16="http://schemas.microsoft.com/office/drawing/2014/main" id="{DD0B10DE-1896-9537-4B93-639F0AA2FF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50" y="6497"/>
                      <a:ext cx="872" cy="56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73" name="Oval 24">
                      <a:extLst>
                        <a:ext uri="{FF2B5EF4-FFF2-40B4-BE49-F238E27FC236}">
                          <a16:creationId xmlns:a16="http://schemas.microsoft.com/office/drawing/2014/main" id="{CFC051B1-5B69-69EA-C30C-79D0D9CDF1A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4" y="7006"/>
                      <a:ext cx="105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10274" name="Oval 25">
                      <a:extLst>
                        <a:ext uri="{FF2B5EF4-FFF2-40B4-BE49-F238E27FC236}">
                          <a16:creationId xmlns:a16="http://schemas.microsoft.com/office/drawing/2014/main" id="{F25982A1-B64B-27D8-AF77-7117137BD3B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74" y="7179"/>
                      <a:ext cx="105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10275" name="Oval 26">
                      <a:extLst>
                        <a:ext uri="{FF2B5EF4-FFF2-40B4-BE49-F238E27FC236}">
                          <a16:creationId xmlns:a16="http://schemas.microsoft.com/office/drawing/2014/main" id="{B9A22D18-D3A6-EF4C-B2E9-36E1B392BE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79" y="6626"/>
                      <a:ext cx="105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10276" name="Line 27">
                      <a:extLst>
                        <a:ext uri="{FF2B5EF4-FFF2-40B4-BE49-F238E27FC236}">
                          <a16:creationId xmlns:a16="http://schemas.microsoft.com/office/drawing/2014/main" id="{888AA122-B8FE-7C2F-5883-789A6CAC04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1" y="7050"/>
                      <a:ext cx="150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lg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77" name="Line 28">
                      <a:extLst>
                        <a:ext uri="{FF2B5EF4-FFF2-40B4-BE49-F238E27FC236}">
                          <a16:creationId xmlns:a16="http://schemas.microsoft.com/office/drawing/2014/main" id="{C18F8F70-2DD3-0620-0D89-88CAAA941C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520" y="7235"/>
                      <a:ext cx="160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lg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0278" name="Line 29">
                      <a:extLst>
                        <a:ext uri="{FF2B5EF4-FFF2-40B4-BE49-F238E27FC236}">
                          <a16:creationId xmlns:a16="http://schemas.microsoft.com/office/drawing/2014/main" id="{88BB309E-27D6-CBD8-FBF9-03A25EFB24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16" y="7050"/>
                      <a:ext cx="118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0256" name="Arc 30">
                    <a:extLst>
                      <a:ext uri="{FF2B5EF4-FFF2-40B4-BE49-F238E27FC236}">
                        <a16:creationId xmlns:a16="http://schemas.microsoft.com/office/drawing/2014/main" id="{6DF7239E-EADD-E803-6B80-56465283BF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7942408">
                    <a:off x="899" y="1363"/>
                    <a:ext cx="154" cy="175"/>
                  </a:xfrm>
                  <a:custGeom>
                    <a:avLst/>
                    <a:gdLst>
                      <a:gd name="T0" fmla="*/ 91 w 21600"/>
                      <a:gd name="T1" fmla="*/ 0 h 27772"/>
                      <a:gd name="T2" fmla="*/ 135 w 21600"/>
                      <a:gd name="T3" fmla="*/ 175 h 27772"/>
                      <a:gd name="T4" fmla="*/ 0 w 21600"/>
                      <a:gd name="T5" fmla="*/ 110 h 2777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7772" fill="none" extrusionOk="0">
                        <a:moveTo>
                          <a:pt x="12712" y="-1"/>
                        </a:moveTo>
                        <a:cubicBezTo>
                          <a:pt x="18296" y="4064"/>
                          <a:pt x="21600" y="10555"/>
                          <a:pt x="21600" y="17463"/>
                        </a:cubicBezTo>
                        <a:cubicBezTo>
                          <a:pt x="21600" y="21063"/>
                          <a:pt x="20699" y="24607"/>
                          <a:pt x="18981" y="27772"/>
                        </a:cubicBezTo>
                      </a:path>
                      <a:path w="21600" h="27772" stroke="0" extrusionOk="0">
                        <a:moveTo>
                          <a:pt x="12712" y="-1"/>
                        </a:moveTo>
                        <a:cubicBezTo>
                          <a:pt x="18296" y="4064"/>
                          <a:pt x="21600" y="10555"/>
                          <a:pt x="21600" y="17463"/>
                        </a:cubicBezTo>
                        <a:cubicBezTo>
                          <a:pt x="21600" y="21063"/>
                          <a:pt x="20699" y="24607"/>
                          <a:pt x="18981" y="27772"/>
                        </a:cubicBezTo>
                        <a:lnTo>
                          <a:pt x="0" y="17463"/>
                        </a:lnTo>
                        <a:lnTo>
                          <a:pt x="12712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0257" name="Text Box 31">
                    <a:extLst>
                      <a:ext uri="{FF2B5EF4-FFF2-40B4-BE49-F238E27FC236}">
                        <a16:creationId xmlns:a16="http://schemas.microsoft.com/office/drawing/2014/main" id="{E59A1977-6709-FFA9-7539-05717131AA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1246"/>
                    <a:ext cx="366" cy="2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/>
                    <a:r>
                      <a:rPr lang="it-IT" altLang="it-IT" sz="2800" b="1">
                        <a:latin typeface="Symbol" panose="05050102010706020507" pitchFamily="18" charset="2"/>
                      </a:rPr>
                      <a:t>a</a:t>
                    </a:r>
                    <a:endParaRPr lang="it-IT" altLang="it-IT" sz="1400">
                      <a:latin typeface="Symbol" panose="05050102010706020507" pitchFamily="18" charset="2"/>
                    </a:endParaRPr>
                  </a:p>
                </p:txBody>
              </p:sp>
              <p:sp>
                <p:nvSpPr>
                  <p:cNvPr id="10258" name="Text Box 32">
                    <a:extLst>
                      <a:ext uri="{FF2B5EF4-FFF2-40B4-BE49-F238E27FC236}">
                        <a16:creationId xmlns:a16="http://schemas.microsoft.com/office/drawing/2014/main" id="{4FF33A25-1BF0-5CE5-84C2-40A03E5C5EA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42" y="1262"/>
                    <a:ext cx="584" cy="3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/>
                    <a:r>
                      <a:rPr lang="it-IT" altLang="it-IT" b="1">
                        <a:latin typeface="Symbol" panose="05050102010706020507" pitchFamily="18" charset="2"/>
                      </a:rPr>
                      <a:t>b</a:t>
                    </a:r>
                    <a:endParaRPr lang="it-IT" altLang="it-IT" sz="1400">
                      <a:latin typeface="Symbol" panose="05050102010706020507" pitchFamily="18" charset="2"/>
                    </a:endParaRPr>
                  </a:p>
                </p:txBody>
              </p:sp>
              <p:sp>
                <p:nvSpPr>
                  <p:cNvPr id="10259" name="Text Box 33">
                    <a:extLst>
                      <a:ext uri="{FF2B5EF4-FFF2-40B4-BE49-F238E27FC236}">
                        <a16:creationId xmlns:a16="http://schemas.microsoft.com/office/drawing/2014/main" id="{7BB4B84B-669C-0CC1-0E80-546C3CF4ABE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1" y="1336"/>
                    <a:ext cx="654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/>
                    <a:r>
                      <a:rPr lang="it-IT" altLang="it-IT" b="1">
                        <a:latin typeface="Symbol" panose="05050102010706020507" pitchFamily="18" charset="2"/>
                      </a:rPr>
                      <a:t>g</a:t>
                    </a:r>
                    <a:endParaRPr lang="it-IT" altLang="it-IT" sz="1400">
                      <a:latin typeface="Symbol" panose="05050102010706020507" pitchFamily="18" charset="2"/>
                    </a:endParaRPr>
                  </a:p>
                </p:txBody>
              </p:sp>
            </p:grpSp>
            <p:sp>
              <p:nvSpPr>
                <p:cNvPr id="10254" name="Arc 34">
                  <a:extLst>
                    <a:ext uri="{FF2B5EF4-FFF2-40B4-BE49-F238E27FC236}">
                      <a16:creationId xmlns:a16="http://schemas.microsoft.com/office/drawing/2014/main" id="{0727F823-B709-B239-B246-BEA537F53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9" y="1360"/>
                  <a:ext cx="166" cy="163"/>
                </a:xfrm>
                <a:custGeom>
                  <a:avLst/>
                  <a:gdLst>
                    <a:gd name="T0" fmla="*/ 98 w 21600"/>
                    <a:gd name="T1" fmla="*/ 0 h 27772"/>
                    <a:gd name="T2" fmla="*/ 146 w 21600"/>
                    <a:gd name="T3" fmla="*/ 163 h 27772"/>
                    <a:gd name="T4" fmla="*/ 0 w 21600"/>
                    <a:gd name="T5" fmla="*/ 102 h 2777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772" fill="none" extrusionOk="0">
                      <a:moveTo>
                        <a:pt x="12712" y="-1"/>
                      </a:moveTo>
                      <a:cubicBezTo>
                        <a:pt x="18296" y="4064"/>
                        <a:pt x="21600" y="10555"/>
                        <a:pt x="21600" y="17463"/>
                      </a:cubicBezTo>
                      <a:cubicBezTo>
                        <a:pt x="21600" y="21063"/>
                        <a:pt x="20699" y="24607"/>
                        <a:pt x="18981" y="27772"/>
                      </a:cubicBezTo>
                    </a:path>
                    <a:path w="21600" h="27772" stroke="0" extrusionOk="0">
                      <a:moveTo>
                        <a:pt x="12712" y="-1"/>
                      </a:moveTo>
                      <a:cubicBezTo>
                        <a:pt x="18296" y="4064"/>
                        <a:pt x="21600" y="10555"/>
                        <a:pt x="21600" y="17463"/>
                      </a:cubicBezTo>
                      <a:cubicBezTo>
                        <a:pt x="21600" y="21063"/>
                        <a:pt x="20699" y="24607"/>
                        <a:pt x="18981" y="27772"/>
                      </a:cubicBezTo>
                      <a:lnTo>
                        <a:pt x="0" y="17463"/>
                      </a:lnTo>
                      <a:lnTo>
                        <a:pt x="12712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0249" name="Arc 35">
                <a:extLst>
                  <a:ext uri="{FF2B5EF4-FFF2-40B4-BE49-F238E27FC236}">
                    <a16:creationId xmlns:a16="http://schemas.microsoft.com/office/drawing/2014/main" id="{C2A6215F-00CF-4136-B1DC-D9668B32B367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55480">
                <a:off x="3824" y="1441"/>
                <a:ext cx="165" cy="163"/>
              </a:xfrm>
              <a:custGeom>
                <a:avLst/>
                <a:gdLst>
                  <a:gd name="T0" fmla="*/ 97 w 21600"/>
                  <a:gd name="T1" fmla="*/ 0 h 27772"/>
                  <a:gd name="T2" fmla="*/ 145 w 21600"/>
                  <a:gd name="T3" fmla="*/ 163 h 27772"/>
                  <a:gd name="T4" fmla="*/ 0 w 21600"/>
                  <a:gd name="T5" fmla="*/ 102 h 277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72" fill="none" extrusionOk="0">
                    <a:moveTo>
                      <a:pt x="12712" y="-1"/>
                    </a:moveTo>
                    <a:cubicBezTo>
                      <a:pt x="18296" y="4064"/>
                      <a:pt x="21600" y="10555"/>
                      <a:pt x="21600" y="17463"/>
                    </a:cubicBezTo>
                    <a:cubicBezTo>
                      <a:pt x="21600" y="21063"/>
                      <a:pt x="20699" y="24607"/>
                      <a:pt x="18981" y="27772"/>
                    </a:cubicBezTo>
                  </a:path>
                  <a:path w="21600" h="27772" stroke="0" extrusionOk="0">
                    <a:moveTo>
                      <a:pt x="12712" y="-1"/>
                    </a:moveTo>
                    <a:cubicBezTo>
                      <a:pt x="18296" y="4064"/>
                      <a:pt x="21600" y="10555"/>
                      <a:pt x="21600" y="17463"/>
                    </a:cubicBezTo>
                    <a:cubicBezTo>
                      <a:pt x="21600" y="21063"/>
                      <a:pt x="20699" y="24607"/>
                      <a:pt x="18981" y="27772"/>
                    </a:cubicBezTo>
                    <a:lnTo>
                      <a:pt x="0" y="17463"/>
                    </a:lnTo>
                    <a:lnTo>
                      <a:pt x="12712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247" name="Text Box 36">
              <a:extLst>
                <a:ext uri="{FF2B5EF4-FFF2-40B4-BE49-F238E27FC236}">
                  <a16:creationId xmlns:a16="http://schemas.microsoft.com/office/drawing/2014/main" id="{E0E667CB-69A0-6A5B-7BA1-2EF5A26BB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9" y="1299"/>
              <a:ext cx="4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b="1">
                  <a:latin typeface="Symbol" panose="05050102010706020507" pitchFamily="18" charset="2"/>
                </a:rPr>
                <a:t>d</a:t>
              </a:r>
              <a:endParaRPr lang="it-IT" altLang="it-IT">
                <a:latin typeface="Symbol" panose="05050102010706020507" pitchFamily="18" charset="2"/>
              </a:endParaRPr>
            </a:p>
          </p:txBody>
        </p:sp>
      </p:grpSp>
      <p:sp>
        <p:nvSpPr>
          <p:cNvPr id="10245" name="Text Box 37">
            <a:extLst>
              <a:ext uri="{FF2B5EF4-FFF2-40B4-BE49-F238E27FC236}">
                <a16:creationId xmlns:a16="http://schemas.microsoft.com/office/drawing/2014/main" id="{EE739682-98E7-09DA-630A-8B713604E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82296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altLang="it-IT" b="1">
                <a:solidFill>
                  <a:srgbClr val="FF0000"/>
                </a:solidFill>
              </a:rPr>
              <a:t>:</a:t>
            </a:r>
            <a:r>
              <a:rPr lang="it-IT" altLang="it-IT" b="1"/>
              <a:t> angolo di inclinazione della testa rispetto al piano di         appoggio</a:t>
            </a:r>
          </a:p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00"/>
                </a:solidFill>
                <a:latin typeface="Symbol" panose="05050102010706020507" pitchFamily="18" charset="2"/>
              </a:rPr>
              <a:t>b:</a:t>
            </a:r>
            <a:r>
              <a:rPr lang="it-IT" altLang="it-IT" b="1">
                <a:latin typeface="Symbol" panose="05050102010706020507" pitchFamily="18" charset="2"/>
              </a:rPr>
              <a:t> </a:t>
            </a:r>
            <a:r>
              <a:rPr lang="it-IT" altLang="it-IT" b="1"/>
              <a:t>angolo di inclinazione del femore rispetto al piano di appoggio</a:t>
            </a:r>
          </a:p>
          <a:p>
            <a:pPr>
              <a:spcBef>
                <a:spcPct val="50000"/>
              </a:spcBef>
            </a:pPr>
            <a:r>
              <a:rPr lang="it-IT" altLang="it-IT" b="1"/>
              <a:t> </a:t>
            </a:r>
            <a:r>
              <a:rPr lang="it-IT" altLang="it-IT" b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altLang="it-IT" b="1">
                <a:solidFill>
                  <a:srgbClr val="FF0000"/>
                </a:solidFill>
              </a:rPr>
              <a:t>:</a:t>
            </a:r>
            <a:r>
              <a:rPr lang="it-IT" altLang="it-IT" b="1"/>
              <a:t> angolo di inclinazione della tibia rispetto al piano di appoggio</a:t>
            </a:r>
          </a:p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00"/>
                </a:solidFill>
              </a:rPr>
              <a:t> </a:t>
            </a:r>
            <a:r>
              <a:rPr lang="it-IT" altLang="it-IT" b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altLang="it-IT" b="1">
                <a:solidFill>
                  <a:srgbClr val="FF0000"/>
                </a:solidFill>
              </a:rPr>
              <a:t>:</a:t>
            </a:r>
            <a:r>
              <a:rPr lang="it-IT" altLang="it-IT" b="1"/>
              <a:t> angolo di inclinazione del piede rispetto alla congiungente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altLang="it-IT" b="1"/>
              <a:t> caviglia-punta del piede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3">
            <a:extLst>
              <a:ext uri="{FF2B5EF4-FFF2-40B4-BE49-F238E27FC236}">
                <a16:creationId xmlns:a16="http://schemas.microsoft.com/office/drawing/2014/main" id="{BE218A82-3F82-BD35-99A0-07D7802E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6FE31D-F63F-4552-A1DB-614AE4B3B03C}" type="slidenum">
              <a:rPr lang="it-IT" altLang="it-IT" sz="1400"/>
              <a:pPr/>
              <a:t>40</a:t>
            </a:fld>
            <a:endParaRPr lang="it-IT" altLang="it-IT" sz="1400"/>
          </a:p>
        </p:txBody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DD2317E5-7533-BB18-BE93-07E584254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59375"/>
            <a:ext cx="7467600" cy="15621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it-IT" altLang="it-IT" sz="2000" b="1" i="1">
                <a:solidFill>
                  <a:srgbClr val="FF0000"/>
                </a:solidFill>
              </a:rPr>
              <a:t>Enrie 1   Enrie 2  Guerreschi</a:t>
            </a:r>
            <a:r>
              <a:rPr lang="it-IT" altLang="it-IT" sz="2000" b="1" i="1"/>
              <a:t>  </a:t>
            </a:r>
            <a:r>
              <a:rPr lang="it-IT" altLang="it-IT" sz="2000" b="1" i="1">
                <a:solidFill>
                  <a:schemeClr val="accent2"/>
                </a:solidFill>
              </a:rPr>
              <a:t>Nickell     Pesce   Moroni 1   Moroni 2</a:t>
            </a:r>
            <a:endParaRPr lang="it-IT" altLang="it-IT" sz="2000" b="1" i="1"/>
          </a:p>
          <a:p>
            <a:pPr>
              <a:lnSpc>
                <a:spcPct val="75000"/>
              </a:lnSpc>
            </a:pPr>
            <a:endParaRPr lang="it-IT" altLang="it-IT" sz="2000" b="1" i="1"/>
          </a:p>
          <a:p>
            <a:pPr>
              <a:lnSpc>
                <a:spcPct val="75000"/>
              </a:lnSpc>
            </a:pPr>
            <a:endParaRPr lang="it-IT" altLang="it-IT" sz="1200" b="1" i="1"/>
          </a:p>
          <a:p>
            <a:pPr>
              <a:lnSpc>
                <a:spcPct val="75000"/>
              </a:lnSpc>
            </a:pPr>
            <a:endParaRPr lang="it-IT" altLang="it-IT" sz="1200" b="1" i="1"/>
          </a:p>
          <a:p>
            <a:pPr>
              <a:lnSpc>
                <a:spcPct val="75000"/>
              </a:lnSpc>
            </a:pPr>
            <a:endParaRPr lang="it-IT" altLang="it-IT" sz="1200" b="1" i="1"/>
          </a:p>
          <a:p>
            <a:pPr>
              <a:lnSpc>
                <a:spcPct val="75000"/>
              </a:lnSpc>
            </a:pPr>
            <a:endParaRPr lang="it-IT" altLang="it-IT" sz="1200" b="1" i="1"/>
          </a:p>
          <a:p>
            <a:pPr>
              <a:lnSpc>
                <a:spcPct val="75000"/>
              </a:lnSpc>
            </a:pPr>
            <a:endParaRPr lang="it-IT" altLang="it-IT" sz="1200" b="1" i="1"/>
          </a:p>
          <a:p>
            <a:pPr>
              <a:lnSpc>
                <a:spcPct val="75000"/>
              </a:lnSpc>
            </a:pPr>
            <a:endParaRPr lang="it-IT" altLang="it-IT" sz="1200" b="1" i="1"/>
          </a:p>
          <a:p>
            <a:pPr>
              <a:lnSpc>
                <a:spcPct val="75000"/>
              </a:lnSpc>
            </a:pPr>
            <a:endParaRPr lang="it-IT" altLang="it-IT" sz="1200" b="1" i="1"/>
          </a:p>
        </p:txBody>
      </p:sp>
      <p:sp>
        <p:nvSpPr>
          <p:cNvPr id="50180" name="Text Box 3">
            <a:extLst>
              <a:ext uri="{FF2B5EF4-FFF2-40B4-BE49-F238E27FC236}">
                <a16:creationId xmlns:a16="http://schemas.microsoft.com/office/drawing/2014/main" id="{77DF23AC-3239-CD06-540B-9D4A5899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533400"/>
            <a:ext cx="4862513" cy="676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b="1"/>
              <a:t>L.G. associato a distanza max. </a:t>
            </a:r>
            <a:r>
              <a:rPr lang="it-IT" altLang="it-IT" b="1">
                <a:sym typeface="Symbol" panose="05050102010706020507" pitchFamily="18" charset="2"/>
              </a:rPr>
              <a:t> 0</a:t>
            </a:r>
          </a:p>
          <a:p>
            <a:pPr algn="ctr">
              <a:lnSpc>
                <a:spcPct val="80000"/>
              </a:lnSpc>
            </a:pPr>
            <a:r>
              <a:rPr lang="it-IT" altLang="it-IT" b="1">
                <a:sym typeface="Symbol" panose="05050102010706020507" pitchFamily="18" charset="2"/>
              </a:rPr>
              <a:t>L.G. associato a dist. minima  250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3BCB043A-EC0B-4F82-888C-77EC0AC87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Normalizzazione dei parametri eidologici</a:t>
            </a:r>
          </a:p>
        </p:txBody>
      </p:sp>
      <p:grpSp>
        <p:nvGrpSpPr>
          <p:cNvPr id="50182" name="Group 5">
            <a:extLst>
              <a:ext uri="{FF2B5EF4-FFF2-40B4-BE49-F238E27FC236}">
                <a16:creationId xmlns:a16="http://schemas.microsoft.com/office/drawing/2014/main" id="{13C4A33E-2EF6-5B3B-2900-361A3A658FB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10213"/>
            <a:ext cx="7354888" cy="1119187"/>
            <a:chOff x="288" y="3408"/>
            <a:chExt cx="4633" cy="768"/>
          </a:xfrm>
        </p:grpSpPr>
        <p:pic>
          <p:nvPicPr>
            <p:cNvPr id="50218" name="Picture 6" descr="1-Enrie pulito">
              <a:extLst>
                <a:ext uri="{FF2B5EF4-FFF2-40B4-BE49-F238E27FC236}">
                  <a16:creationId xmlns:a16="http://schemas.microsoft.com/office/drawing/2014/main" id="{3780E577-2755-BFFD-F2C6-6CAADCE46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408"/>
              <a:ext cx="54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9" name="Picture 7" descr="2-Enrie iniz">
              <a:extLst>
                <a:ext uri="{FF2B5EF4-FFF2-40B4-BE49-F238E27FC236}">
                  <a16:creationId xmlns:a16="http://schemas.microsoft.com/office/drawing/2014/main" id="{4448E4BC-81CE-4E69-66AA-6845B3E72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408"/>
              <a:ext cx="521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20" name="Picture 8" descr="3-Guerreschi 2">
              <a:extLst>
                <a:ext uri="{FF2B5EF4-FFF2-40B4-BE49-F238E27FC236}">
                  <a16:creationId xmlns:a16="http://schemas.microsoft.com/office/drawing/2014/main" id="{8B137B78-F949-29AE-14CE-2C52FD91B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408"/>
              <a:ext cx="53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21" name="Picture 9" descr="4-Nickell">
              <a:extLst>
                <a:ext uri="{FF2B5EF4-FFF2-40B4-BE49-F238E27FC236}">
                  <a16:creationId xmlns:a16="http://schemas.microsoft.com/office/drawing/2014/main" id="{29D96974-FCF0-C989-23F1-5369129C2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408"/>
              <a:ext cx="565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22" name="Picture 10" descr="5-Pesce">
              <a:extLst>
                <a:ext uri="{FF2B5EF4-FFF2-40B4-BE49-F238E27FC236}">
                  <a16:creationId xmlns:a16="http://schemas.microsoft.com/office/drawing/2014/main" id="{74E7604F-C009-E423-2C3E-BD2AFC136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408"/>
              <a:ext cx="57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23" name="Picture 11" descr="6-Moroni 1">
              <a:extLst>
                <a:ext uri="{FF2B5EF4-FFF2-40B4-BE49-F238E27FC236}">
                  <a16:creationId xmlns:a16="http://schemas.microsoft.com/office/drawing/2014/main" id="{4E6906D1-287E-2A57-D709-145F1C2D9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408"/>
              <a:ext cx="61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24" name="Picture 12" descr="7-Moroni 2">
              <a:extLst>
                <a:ext uri="{FF2B5EF4-FFF2-40B4-BE49-F238E27FC236}">
                  <a16:creationId xmlns:a16="http://schemas.microsoft.com/office/drawing/2014/main" id="{C1B7B2F7-25E8-6D16-0437-8A605673C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408"/>
              <a:ext cx="649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317" name="Text Box 13">
            <a:extLst>
              <a:ext uri="{FF2B5EF4-FFF2-40B4-BE49-F238E27FC236}">
                <a16:creationId xmlns:a16="http://schemas.microsoft.com/office/drawing/2014/main" id="{E38FC920-E453-4A49-B6FB-8C02FBD1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"/>
            <a:ext cx="3124200" cy="4419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ESEMPIO :</a:t>
            </a: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defRPr/>
            </a:pPr>
            <a:endParaRPr lang="it-IT" altLang="it-IT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0184" name="Picture 14" descr="1 Enrie pulite">
            <a:extLst>
              <a:ext uri="{FF2B5EF4-FFF2-40B4-BE49-F238E27FC236}">
                <a16:creationId xmlns:a16="http://schemas.microsoft.com/office/drawing/2014/main" id="{C0178E93-67B6-76CE-5001-9839DF57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222375"/>
            <a:ext cx="2951162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5" name="Text Box 15">
            <a:extLst>
              <a:ext uri="{FF2B5EF4-FFF2-40B4-BE49-F238E27FC236}">
                <a16:creationId xmlns:a16="http://schemas.microsoft.com/office/drawing/2014/main" id="{85B7B96E-D461-28D4-2996-249468E3F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1763713"/>
            <a:ext cx="2176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b="1"/>
              <a:t>  a      b       c       d</a:t>
            </a:r>
          </a:p>
        </p:txBody>
      </p:sp>
      <p:sp>
        <p:nvSpPr>
          <p:cNvPr id="50186" name="Text Box 16">
            <a:extLst>
              <a:ext uri="{FF2B5EF4-FFF2-40B4-BE49-F238E27FC236}">
                <a16:creationId xmlns:a16="http://schemas.microsoft.com/office/drawing/2014/main" id="{D954578F-58A4-49A5-D893-0EA7A3B7A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40025"/>
            <a:ext cx="2174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/>
              <a:t>   </a:t>
            </a:r>
            <a:r>
              <a:rPr lang="it-IT" altLang="it-IT" sz="2000" b="1"/>
              <a:t>e       f       g       h</a:t>
            </a:r>
          </a:p>
        </p:txBody>
      </p:sp>
      <p:sp>
        <p:nvSpPr>
          <p:cNvPr id="50187" name="Text Box 17">
            <a:extLst>
              <a:ext uri="{FF2B5EF4-FFF2-40B4-BE49-F238E27FC236}">
                <a16:creationId xmlns:a16="http://schemas.microsoft.com/office/drawing/2014/main" id="{75DE5839-913B-8BAD-6E44-5F615F07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730625"/>
            <a:ext cx="21748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/>
              <a:t>  </a:t>
            </a:r>
            <a:r>
              <a:rPr lang="it-IT" altLang="it-IT" sz="2000" b="1"/>
              <a:t>i        l      m       n</a:t>
            </a:r>
          </a:p>
        </p:txBody>
      </p:sp>
      <p:sp>
        <p:nvSpPr>
          <p:cNvPr id="50188" name="Text Box 18">
            <a:extLst>
              <a:ext uri="{FF2B5EF4-FFF2-40B4-BE49-F238E27FC236}">
                <a16:creationId xmlns:a16="http://schemas.microsoft.com/office/drawing/2014/main" id="{FE4B2002-9DFE-3EA0-790A-16BD27BDF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4645025"/>
            <a:ext cx="2351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/>
              <a:t>   </a:t>
            </a:r>
            <a:r>
              <a:rPr lang="it-IT" altLang="it-IT" sz="2000" b="1"/>
              <a:t>o       p        q      r</a:t>
            </a:r>
          </a:p>
        </p:txBody>
      </p:sp>
      <p:sp>
        <p:nvSpPr>
          <p:cNvPr id="50189" name="Text Box 19">
            <a:extLst>
              <a:ext uri="{FF2B5EF4-FFF2-40B4-BE49-F238E27FC236}">
                <a16:creationId xmlns:a16="http://schemas.microsoft.com/office/drawing/2014/main" id="{688E0F80-6C39-742B-EF4E-61A56A400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825625"/>
            <a:ext cx="12192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it-IT" altLang="it-IT" sz="1200" b="1"/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Intervalli  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l.g. </a:t>
            </a:r>
          </a:p>
          <a:p>
            <a:pPr algn="ctr">
              <a:lnSpc>
                <a:spcPct val="80000"/>
              </a:lnSpc>
            </a:pPr>
            <a:endParaRPr lang="it-IT" altLang="it-IT" sz="1200" b="1"/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a) 0-15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b) 15-30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c) 30-45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d) 45-60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e) 60-75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f) 75-90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g) 90-105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h) 105-120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i) 120-135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l) 135-150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m) 150-165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n) 165-180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o) 180-195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p) 195-210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q) 210-230</a:t>
            </a:r>
          </a:p>
          <a:p>
            <a:pPr algn="ctr">
              <a:lnSpc>
                <a:spcPct val="80000"/>
              </a:lnSpc>
            </a:pPr>
            <a:r>
              <a:rPr lang="it-IT" altLang="it-IT" sz="1200" b="1"/>
              <a:t>r) 230-255</a:t>
            </a:r>
          </a:p>
        </p:txBody>
      </p:sp>
      <p:sp>
        <p:nvSpPr>
          <p:cNvPr id="50190" name="Line 20">
            <a:extLst>
              <a:ext uri="{FF2B5EF4-FFF2-40B4-BE49-F238E27FC236}">
                <a16:creationId xmlns:a16="http://schemas.microsoft.com/office/drawing/2014/main" id="{22EE1430-7EDD-E7FF-D266-37D4D8BDD5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5775" y="1216025"/>
            <a:ext cx="250825" cy="230188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91" name="Text Box 21">
            <a:extLst>
              <a:ext uri="{FF2B5EF4-FFF2-40B4-BE49-F238E27FC236}">
                <a16:creationId xmlns:a16="http://schemas.microsoft.com/office/drawing/2014/main" id="{92997B61-2B59-3551-9254-F292437AE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14400"/>
            <a:ext cx="2819400" cy="3016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sz="2000"/>
              <a:t>Max.distanza telo - corpo</a:t>
            </a:r>
          </a:p>
        </p:txBody>
      </p:sp>
      <p:sp>
        <p:nvSpPr>
          <p:cNvPr id="50192" name="Text Box 22">
            <a:extLst>
              <a:ext uri="{FF2B5EF4-FFF2-40B4-BE49-F238E27FC236}">
                <a16:creationId xmlns:a16="http://schemas.microsoft.com/office/drawing/2014/main" id="{CD138AC8-946A-D359-2248-319D0AD8F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178425"/>
            <a:ext cx="1066800" cy="536575"/>
          </a:xfrm>
          <a:prstGeom prst="rect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it-IT" altLang="it-IT" sz="2000"/>
              <a:t>Contatto max.</a:t>
            </a:r>
          </a:p>
        </p:txBody>
      </p:sp>
      <p:sp>
        <p:nvSpPr>
          <p:cNvPr id="50193" name="Line 23">
            <a:extLst>
              <a:ext uri="{FF2B5EF4-FFF2-40B4-BE49-F238E27FC236}">
                <a16:creationId xmlns:a16="http://schemas.microsoft.com/office/drawing/2014/main" id="{50438445-C99C-5013-F579-04F164E06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5375" y="4524375"/>
            <a:ext cx="479425" cy="654050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 type="triangl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0194" name="Group 24">
            <a:extLst>
              <a:ext uri="{FF2B5EF4-FFF2-40B4-BE49-F238E27FC236}">
                <a16:creationId xmlns:a16="http://schemas.microsoft.com/office/drawing/2014/main" id="{269166BE-D614-2220-B5DD-183A3650B3D4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295400"/>
            <a:ext cx="2667000" cy="3733800"/>
            <a:chOff x="1728" y="816"/>
            <a:chExt cx="1680" cy="2352"/>
          </a:xfrm>
        </p:grpSpPr>
        <p:grpSp>
          <p:nvGrpSpPr>
            <p:cNvPr id="50210" name="Group 25">
              <a:extLst>
                <a:ext uri="{FF2B5EF4-FFF2-40B4-BE49-F238E27FC236}">
                  <a16:creationId xmlns:a16="http://schemas.microsoft.com/office/drawing/2014/main" id="{27A54E4C-1C9F-7258-3A22-6BBB6C62E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816"/>
              <a:ext cx="1584" cy="2352"/>
              <a:chOff x="1728" y="816"/>
              <a:chExt cx="1584" cy="2352"/>
            </a:xfrm>
          </p:grpSpPr>
          <p:sp>
            <p:nvSpPr>
              <p:cNvPr id="50216" name="Rectangle 26">
                <a:extLst>
                  <a:ext uri="{FF2B5EF4-FFF2-40B4-BE49-F238E27FC236}">
                    <a16:creationId xmlns:a16="http://schemas.microsoft.com/office/drawing/2014/main" id="{1837CAC8-A6CA-BD05-C939-18BC92F46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816"/>
                <a:ext cx="1584" cy="2352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pic>
            <p:nvPicPr>
              <p:cNvPr id="50217" name="Picture 27" descr="fig">
                <a:extLst>
                  <a:ext uri="{FF2B5EF4-FFF2-40B4-BE49-F238E27FC236}">
                    <a16:creationId xmlns:a16="http://schemas.microsoft.com/office/drawing/2014/main" id="{75BF5FA7-5CA9-F062-1F9C-46F08D8185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864"/>
                <a:ext cx="1488" cy="2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0211" name="Group 28">
              <a:extLst>
                <a:ext uri="{FF2B5EF4-FFF2-40B4-BE49-F238E27FC236}">
                  <a16:creationId xmlns:a16="http://schemas.microsoft.com/office/drawing/2014/main" id="{5F5E402C-C28F-B1D4-71EF-DA9C1DCB4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864"/>
              <a:ext cx="1680" cy="2208"/>
              <a:chOff x="1728" y="864"/>
              <a:chExt cx="1680" cy="2208"/>
            </a:xfrm>
          </p:grpSpPr>
          <p:sp>
            <p:nvSpPr>
              <p:cNvPr id="50212" name="Text Box 29">
                <a:extLst>
                  <a:ext uri="{FF2B5EF4-FFF2-40B4-BE49-F238E27FC236}">
                    <a16:creationId xmlns:a16="http://schemas.microsoft.com/office/drawing/2014/main" id="{FD18F756-AE02-F680-3BCD-33B37549A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864"/>
                <a:ext cx="1680" cy="2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70000"/>
                  </a:lnSpc>
                </a:pPr>
                <a:r>
                  <a:rPr lang="it-IT" altLang="it-IT" sz="1600" b="1">
                    <a:solidFill>
                      <a:schemeClr val="accent2"/>
                    </a:solidFill>
                  </a:rPr>
                  <a:t>                 </a:t>
                </a:r>
                <a:r>
                  <a:rPr lang="it-IT" altLang="it-IT" sz="2000" b="1">
                    <a:solidFill>
                      <a:srgbClr val="FF0000"/>
                    </a:solidFill>
                  </a:rPr>
                  <a:t>Enrie</a:t>
                </a:r>
              </a:p>
              <a:p>
                <a:pPr>
                  <a:lnSpc>
                    <a:spcPct val="70000"/>
                  </a:lnSpc>
                </a:pPr>
                <a:r>
                  <a:rPr lang="it-IT" altLang="it-IT" sz="2000" b="1">
                    <a:solidFill>
                      <a:srgbClr val="FF0000"/>
                    </a:solidFill>
                  </a:rPr>
                  <a:t>                 1</a:t>
                </a:r>
              </a:p>
              <a:p>
                <a:pPr>
                  <a:lnSpc>
                    <a:spcPct val="70000"/>
                  </a:lnSpc>
                </a:pPr>
                <a:r>
                  <a:rPr lang="it-IT" altLang="it-IT" sz="1600" b="1">
                    <a:solidFill>
                      <a:srgbClr val="FF0000"/>
                    </a:solidFill>
                  </a:rPr>
                  <a:t>                  (post</a:t>
                </a:r>
              </a:p>
              <a:p>
                <a:pPr>
                  <a:lnSpc>
                    <a:spcPct val="70000"/>
                  </a:lnSpc>
                </a:pPr>
                <a:r>
                  <a:rPr lang="it-IT" altLang="it-IT" sz="1600" b="1">
                    <a:solidFill>
                      <a:srgbClr val="FF0000"/>
                    </a:solidFill>
                  </a:rPr>
                  <a:t>                 pulizia)</a:t>
                </a:r>
              </a:p>
              <a:p>
                <a:pPr>
                  <a:lnSpc>
                    <a:spcPct val="65000"/>
                  </a:lnSpc>
                </a:pPr>
                <a:endParaRPr lang="it-IT" altLang="it-IT" sz="1600" b="1">
                  <a:solidFill>
                    <a:srgbClr val="FF0000"/>
                  </a:solidFill>
                </a:endParaRPr>
              </a:p>
              <a:p>
                <a:pPr>
                  <a:lnSpc>
                    <a:spcPct val="65000"/>
                  </a:lnSpc>
                </a:pPr>
                <a:r>
                  <a:rPr lang="it-IT" altLang="it-IT" sz="1600" b="1">
                    <a:solidFill>
                      <a:srgbClr val="FF0000"/>
                    </a:solidFill>
                  </a:rPr>
                  <a:t>2           205          0        250</a:t>
                </a:r>
              </a:p>
              <a:p>
                <a:pPr>
                  <a:lnSpc>
                    <a:spcPct val="65000"/>
                  </a:lnSpc>
                </a:pPr>
                <a:r>
                  <a:rPr lang="it-IT" altLang="it-IT" sz="1600" b="1">
                    <a:solidFill>
                      <a:srgbClr val="FF0000"/>
                    </a:solidFill>
                  </a:rPr>
                  <a:t>                                 </a:t>
                </a:r>
              </a:p>
              <a:p>
                <a:pPr>
                  <a:lnSpc>
                    <a:spcPct val="65000"/>
                  </a:lnSpc>
                </a:pPr>
                <a:r>
                  <a:rPr lang="it-IT" altLang="it-IT" sz="1600" b="1">
                    <a:solidFill>
                      <a:srgbClr val="FF0000"/>
                    </a:solidFill>
                  </a:rPr>
                  <a:t>                 </a:t>
                </a:r>
                <a:r>
                  <a:rPr lang="it-IT" altLang="it-IT" sz="2000" b="1">
                    <a:solidFill>
                      <a:srgbClr val="FF0000"/>
                    </a:solidFill>
                  </a:rPr>
                  <a:t>Enrie</a:t>
                </a:r>
              </a:p>
              <a:p>
                <a:pPr>
                  <a:lnSpc>
                    <a:spcPct val="65000"/>
                  </a:lnSpc>
                </a:pPr>
                <a:r>
                  <a:rPr lang="it-IT" altLang="it-IT" sz="2000" b="1">
                    <a:solidFill>
                      <a:srgbClr val="FF0000"/>
                    </a:solidFill>
                  </a:rPr>
                  <a:t>                 2</a:t>
                </a:r>
                <a:br>
                  <a:rPr lang="it-IT" altLang="it-IT" sz="1000" b="1">
                    <a:solidFill>
                      <a:srgbClr val="FF0000"/>
                    </a:solidFill>
                  </a:rPr>
                </a:br>
                <a:r>
                  <a:rPr lang="it-IT" altLang="it-IT" sz="1000" b="1">
                    <a:solidFill>
                      <a:srgbClr val="FF0000"/>
                    </a:solidFill>
                  </a:rPr>
                  <a:t> </a:t>
                </a:r>
                <a:r>
                  <a:rPr lang="it-IT" altLang="it-IT" sz="1600" b="1">
                    <a:solidFill>
                      <a:srgbClr val="FF0000"/>
                    </a:solidFill>
                  </a:rPr>
                  <a:t>               (iniziale)</a:t>
                </a:r>
              </a:p>
              <a:p>
                <a:pPr>
                  <a:lnSpc>
                    <a:spcPct val="65000"/>
                  </a:lnSpc>
                </a:pPr>
                <a:endParaRPr lang="it-IT" altLang="it-IT" sz="1600" b="1">
                  <a:solidFill>
                    <a:srgbClr val="FF0000"/>
                  </a:solidFill>
                </a:endParaRPr>
              </a:p>
              <a:p>
                <a:pPr>
                  <a:lnSpc>
                    <a:spcPct val="65000"/>
                  </a:lnSpc>
                </a:pPr>
                <a:endParaRPr lang="it-IT" altLang="it-IT" sz="1600" b="1">
                  <a:solidFill>
                    <a:srgbClr val="FF0000"/>
                  </a:solidFill>
                </a:endParaRPr>
              </a:p>
              <a:p>
                <a:pPr>
                  <a:lnSpc>
                    <a:spcPct val="65000"/>
                  </a:lnSpc>
                </a:pPr>
                <a:endParaRPr lang="it-IT" altLang="it-IT" sz="1600" b="1">
                  <a:solidFill>
                    <a:srgbClr val="FF0000"/>
                  </a:solidFill>
                </a:endParaRPr>
              </a:p>
              <a:p>
                <a:pPr>
                  <a:lnSpc>
                    <a:spcPct val="65000"/>
                  </a:lnSpc>
                </a:pPr>
                <a:r>
                  <a:rPr lang="it-IT" altLang="it-IT" sz="1600" b="1">
                    <a:solidFill>
                      <a:srgbClr val="FF0000"/>
                    </a:solidFill>
                  </a:rPr>
                  <a:t>20         175         0         250</a:t>
                </a:r>
              </a:p>
              <a:p>
                <a:pPr>
                  <a:lnSpc>
                    <a:spcPct val="65000"/>
                  </a:lnSpc>
                </a:pPr>
                <a:endParaRPr lang="it-IT" altLang="it-IT" sz="1600" b="1">
                  <a:solidFill>
                    <a:srgbClr val="FF0000"/>
                  </a:solidFill>
                </a:endParaRPr>
              </a:p>
              <a:p>
                <a:pPr>
                  <a:lnSpc>
                    <a:spcPct val="65000"/>
                  </a:lnSpc>
                </a:pPr>
                <a:br>
                  <a:rPr lang="it-IT" altLang="it-IT" sz="1600" b="1">
                    <a:solidFill>
                      <a:srgbClr val="FF0000"/>
                    </a:solidFill>
                  </a:rPr>
                </a:br>
                <a:r>
                  <a:rPr lang="it-IT" altLang="it-IT" sz="1600" b="1">
                    <a:solidFill>
                      <a:srgbClr val="FF0000"/>
                    </a:solidFill>
                  </a:rPr>
                  <a:t>                </a:t>
                </a:r>
                <a:r>
                  <a:rPr lang="it-IT" altLang="it-IT" sz="2000" b="1">
                    <a:solidFill>
                      <a:srgbClr val="FF0000"/>
                    </a:solidFill>
                  </a:rPr>
                  <a:t>Guer.</a:t>
                </a:r>
                <a:endParaRPr lang="it-IT" altLang="it-IT" sz="1600" b="1" i="1">
                  <a:solidFill>
                    <a:srgbClr val="FF0000"/>
                  </a:solidFill>
                </a:endParaRPr>
              </a:p>
              <a:p>
                <a:pPr>
                  <a:lnSpc>
                    <a:spcPct val="65000"/>
                  </a:lnSpc>
                </a:pPr>
                <a:endParaRPr lang="it-IT" altLang="it-IT" sz="1600" b="1" i="1">
                  <a:solidFill>
                    <a:srgbClr val="FF0000"/>
                  </a:solidFill>
                </a:endParaRPr>
              </a:p>
              <a:p>
                <a:pPr>
                  <a:lnSpc>
                    <a:spcPct val="65000"/>
                  </a:lnSpc>
                </a:pPr>
                <a:endParaRPr lang="it-IT" altLang="it-IT" sz="1600" b="1">
                  <a:solidFill>
                    <a:srgbClr val="FF0000"/>
                  </a:solidFill>
                </a:endParaRPr>
              </a:p>
              <a:p>
                <a:pPr>
                  <a:lnSpc>
                    <a:spcPct val="65000"/>
                  </a:lnSpc>
                </a:pPr>
                <a:endParaRPr lang="it-IT" altLang="it-IT" sz="1600" b="1">
                  <a:solidFill>
                    <a:srgbClr val="FF0000"/>
                  </a:solidFill>
                </a:endParaRPr>
              </a:p>
              <a:p>
                <a:pPr>
                  <a:lnSpc>
                    <a:spcPct val="65000"/>
                  </a:lnSpc>
                </a:pPr>
                <a:r>
                  <a:rPr lang="it-IT" altLang="it-IT" sz="1600" b="1">
                    <a:solidFill>
                      <a:srgbClr val="FF0000"/>
                    </a:solidFill>
                  </a:rPr>
                  <a:t>5           235         0         250</a:t>
                </a:r>
                <a:endParaRPr lang="it-IT" altLang="it-IT" sz="16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0213" name="AutoShape 30">
                <a:extLst>
                  <a:ext uri="{FF2B5EF4-FFF2-40B4-BE49-F238E27FC236}">
                    <a16:creationId xmlns:a16="http://schemas.microsoft.com/office/drawing/2014/main" id="{B3FC5857-0E12-1BFB-C0A6-E0D1378B6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344"/>
                <a:ext cx="432" cy="114"/>
              </a:xfrm>
              <a:prstGeom prst="rightArrow">
                <a:avLst>
                  <a:gd name="adj1" fmla="val 50000"/>
                  <a:gd name="adj2" fmla="val 9473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50214" name="AutoShape 31">
                <a:extLst>
                  <a:ext uri="{FF2B5EF4-FFF2-40B4-BE49-F238E27FC236}">
                    <a16:creationId xmlns:a16="http://schemas.microsoft.com/office/drawing/2014/main" id="{AEC86022-EA2C-2819-4337-3E8DCC698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432" cy="114"/>
              </a:xfrm>
              <a:prstGeom prst="rightArrow">
                <a:avLst>
                  <a:gd name="adj1" fmla="val 50000"/>
                  <a:gd name="adj2" fmla="val 9473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50215" name="AutoShape 32">
                <a:extLst>
                  <a:ext uri="{FF2B5EF4-FFF2-40B4-BE49-F238E27FC236}">
                    <a16:creationId xmlns:a16="http://schemas.microsoft.com/office/drawing/2014/main" id="{CA3FBEC7-B1BB-11A8-BC5A-76AD9594A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288" cy="114"/>
              </a:xfrm>
              <a:prstGeom prst="rightArrow">
                <a:avLst>
                  <a:gd name="adj1" fmla="val 50000"/>
                  <a:gd name="adj2" fmla="val 6315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sp>
        <p:nvSpPr>
          <p:cNvPr id="50195" name="AutoShape 33">
            <a:extLst>
              <a:ext uri="{FF2B5EF4-FFF2-40B4-BE49-F238E27FC236}">
                <a16:creationId xmlns:a16="http://schemas.microsoft.com/office/drawing/2014/main" id="{8082FEFB-C7E5-3AD8-92E0-FB45E3CA7D2F}"/>
              </a:ext>
            </a:extLst>
          </p:cNvPr>
          <p:cNvSpPr>
            <a:spLocks noChangeArrowheads="1"/>
          </p:cNvSpPr>
          <p:nvPr/>
        </p:nvSpPr>
        <p:spPr bwMode="auto">
          <a:xfrm rot="-2192278">
            <a:off x="5257800" y="1143000"/>
            <a:ext cx="606425" cy="296863"/>
          </a:xfrm>
          <a:custGeom>
            <a:avLst/>
            <a:gdLst>
              <a:gd name="T0" fmla="*/ 454819 w 21600"/>
              <a:gd name="T1" fmla="*/ 0 h 21600"/>
              <a:gd name="T2" fmla="*/ 0 w 21600"/>
              <a:gd name="T3" fmla="*/ 148432 h 21600"/>
              <a:gd name="T4" fmla="*/ 454819 w 21600"/>
              <a:gd name="T5" fmla="*/ 296863 h 21600"/>
              <a:gd name="T6" fmla="*/ 606425 w 21600"/>
              <a:gd name="T7" fmla="*/ 1484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0196" name="Group 34">
            <a:extLst>
              <a:ext uri="{FF2B5EF4-FFF2-40B4-BE49-F238E27FC236}">
                <a16:creationId xmlns:a16="http://schemas.microsoft.com/office/drawing/2014/main" id="{126A5897-5313-397B-658B-A1D5CE3BE7D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2590800" cy="3886200"/>
            <a:chOff x="144" y="720"/>
            <a:chExt cx="1632" cy="2448"/>
          </a:xfrm>
        </p:grpSpPr>
        <p:grpSp>
          <p:nvGrpSpPr>
            <p:cNvPr id="50197" name="Group 35">
              <a:extLst>
                <a:ext uri="{FF2B5EF4-FFF2-40B4-BE49-F238E27FC236}">
                  <a16:creationId xmlns:a16="http://schemas.microsoft.com/office/drawing/2014/main" id="{A6459022-B636-1CDE-74EB-DD533D67C5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720"/>
              <a:ext cx="1632" cy="2448"/>
              <a:chOff x="144" y="720"/>
              <a:chExt cx="1632" cy="2448"/>
            </a:xfrm>
          </p:grpSpPr>
          <p:grpSp>
            <p:nvGrpSpPr>
              <p:cNvPr id="50199" name="Group 36">
                <a:extLst>
                  <a:ext uri="{FF2B5EF4-FFF2-40B4-BE49-F238E27FC236}">
                    <a16:creationId xmlns:a16="http://schemas.microsoft.com/office/drawing/2014/main" id="{74289C98-9585-756C-B946-82C6BEEB9D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720"/>
                <a:ext cx="1632" cy="2448"/>
                <a:chOff x="144" y="720"/>
                <a:chExt cx="1632" cy="2448"/>
              </a:xfrm>
            </p:grpSpPr>
            <p:grpSp>
              <p:nvGrpSpPr>
                <p:cNvPr id="50204" name="Group 37">
                  <a:extLst>
                    <a:ext uri="{FF2B5EF4-FFF2-40B4-BE49-F238E27FC236}">
                      <a16:creationId xmlns:a16="http://schemas.microsoft.com/office/drawing/2014/main" id="{C43F5654-C798-0B54-30A5-B982AEA872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816"/>
                  <a:ext cx="1632" cy="2352"/>
                  <a:chOff x="144" y="816"/>
                  <a:chExt cx="1632" cy="2352"/>
                </a:xfrm>
              </p:grpSpPr>
              <p:sp>
                <p:nvSpPr>
                  <p:cNvPr id="50206" name="Rectangle 38">
                    <a:extLst>
                      <a:ext uri="{FF2B5EF4-FFF2-40B4-BE49-F238E27FC236}">
                        <a16:creationId xmlns:a16="http://schemas.microsoft.com/office/drawing/2014/main" id="{2516AC97-B3FC-177F-179D-A12A9439CD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" y="816"/>
                    <a:ext cx="1632" cy="2352"/>
                  </a:xfrm>
                  <a:prstGeom prst="rect">
                    <a:avLst/>
                  </a:prstGeom>
                  <a:solidFill>
                    <a:srgbClr val="FFFFFF"/>
                  </a:solidFill>
                  <a:ln w="57150">
                    <a:solidFill>
                      <a:srgbClr val="0000CC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grpSp>
                <p:nvGrpSpPr>
                  <p:cNvPr id="50207" name="Group 39">
                    <a:extLst>
                      <a:ext uri="{FF2B5EF4-FFF2-40B4-BE49-F238E27FC236}">
                        <a16:creationId xmlns:a16="http://schemas.microsoft.com/office/drawing/2014/main" id="{4BF7804D-D50D-1E79-E8D8-88D11D24E2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" y="816"/>
                    <a:ext cx="1536" cy="2209"/>
                    <a:chOff x="3216" y="816"/>
                    <a:chExt cx="1248" cy="2132"/>
                  </a:xfrm>
                </p:grpSpPr>
                <p:pic>
                  <p:nvPicPr>
                    <p:cNvPr id="50208" name="Picture 40" descr="fig">
                      <a:extLst>
                        <a:ext uri="{FF2B5EF4-FFF2-40B4-BE49-F238E27FC236}">
                          <a16:creationId xmlns:a16="http://schemas.microsoft.com/office/drawing/2014/main" id="{B9A88278-65C5-DAFD-9323-F9933DEBB1A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16" y="2496"/>
                      <a:ext cx="1248" cy="4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0209" name="Picture 41" descr="fig">
                      <a:extLst>
                        <a:ext uri="{FF2B5EF4-FFF2-40B4-BE49-F238E27FC236}">
                          <a16:creationId xmlns:a16="http://schemas.microsoft.com/office/drawing/2014/main" id="{CA1A4DDD-4600-FC4B-3D35-30C72D962F0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16" y="816"/>
                      <a:ext cx="1230" cy="15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50205" name="Text Box 42">
                  <a:extLst>
                    <a:ext uri="{FF2B5EF4-FFF2-40B4-BE49-F238E27FC236}">
                      <a16:creationId xmlns:a16="http://schemas.microsoft.com/office/drawing/2014/main" id="{C0F97DAA-D36D-6275-E745-FAC4A8BCE9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" y="720"/>
                  <a:ext cx="1632" cy="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65000"/>
                    </a:lnSpc>
                  </a:pPr>
                  <a:r>
                    <a:rPr lang="it-IT" altLang="it-IT" sz="1800" b="1">
                      <a:solidFill>
                        <a:srgbClr val="FF3300"/>
                      </a:solidFill>
                    </a:rPr>
                    <a:t> </a:t>
                  </a:r>
                </a:p>
                <a:p>
                  <a:pPr>
                    <a:lnSpc>
                      <a:spcPct val="65000"/>
                    </a:lnSpc>
                  </a:pPr>
                  <a:r>
                    <a:rPr lang="it-IT" altLang="it-IT" sz="1800" b="1">
                      <a:solidFill>
                        <a:srgbClr val="FF3300"/>
                      </a:solidFill>
                    </a:rPr>
                    <a:t>               </a:t>
                  </a:r>
                  <a:r>
                    <a:rPr lang="it-IT" altLang="it-IT" sz="1800" b="1">
                      <a:solidFill>
                        <a:schemeClr val="accent2"/>
                      </a:solidFill>
                    </a:rPr>
                    <a:t>Nickell</a:t>
                  </a:r>
                  <a:endParaRPr lang="it-IT" altLang="it-IT" sz="20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endParaRPr lang="it-IT" altLang="it-IT" sz="8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endParaRPr lang="it-IT" altLang="it-IT" sz="8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endParaRPr lang="it-IT" altLang="it-IT" sz="8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endParaRPr lang="it-IT" altLang="it-IT" sz="8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r>
                    <a:rPr lang="it-IT" altLang="it-IT" sz="800" b="1">
                      <a:solidFill>
                        <a:schemeClr val="accent2"/>
                      </a:solidFill>
                    </a:rPr>
                    <a:t>     </a:t>
                  </a:r>
                  <a:endParaRPr lang="it-IT" altLang="it-IT" sz="800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endParaRPr lang="it-IT" altLang="it-IT" sz="8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r>
                    <a:rPr lang="it-IT" altLang="it-IT" sz="1600" b="1">
                      <a:solidFill>
                        <a:schemeClr val="accent2"/>
                      </a:solidFill>
                    </a:rPr>
                    <a:t>4            244         0          250</a:t>
                  </a:r>
                  <a:br>
                    <a:rPr lang="it-IT" altLang="it-IT" sz="2000" b="1">
                      <a:solidFill>
                        <a:schemeClr val="accent2"/>
                      </a:solidFill>
                    </a:rPr>
                  </a:br>
                  <a:br>
                    <a:rPr lang="it-IT" altLang="it-IT" sz="2000" b="1">
                      <a:solidFill>
                        <a:schemeClr val="accent2"/>
                      </a:solidFill>
                    </a:rPr>
                  </a:br>
                  <a:r>
                    <a:rPr lang="it-IT" altLang="it-IT" sz="2000" b="1">
                      <a:solidFill>
                        <a:schemeClr val="accent2"/>
                      </a:solidFill>
                    </a:rPr>
                    <a:t>              Pesce</a:t>
                  </a:r>
                </a:p>
                <a:p>
                  <a:pPr>
                    <a:lnSpc>
                      <a:spcPct val="65000"/>
                    </a:lnSpc>
                  </a:pPr>
                  <a:endParaRPr lang="it-IT" altLang="it-IT" sz="8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endParaRPr lang="it-IT" altLang="it-IT" sz="8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endParaRPr lang="it-IT" altLang="it-IT" sz="16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r>
                    <a:rPr lang="it-IT" altLang="it-IT" sz="1600" b="1">
                      <a:solidFill>
                        <a:schemeClr val="accent2"/>
                      </a:solidFill>
                    </a:rPr>
                    <a:t>83           220       0           250</a:t>
                  </a:r>
                  <a:endParaRPr lang="it-IT" altLang="it-IT" sz="2000" b="1">
                    <a:solidFill>
                      <a:schemeClr val="accent2"/>
                    </a:solidFill>
                  </a:endParaRPr>
                </a:p>
                <a:p>
                  <a:pPr algn="ctr">
                    <a:lnSpc>
                      <a:spcPct val="65000"/>
                    </a:lnSpc>
                  </a:pPr>
                  <a:endParaRPr lang="it-IT" altLang="it-IT" sz="2000" b="1">
                    <a:solidFill>
                      <a:schemeClr val="accent2"/>
                    </a:solidFill>
                  </a:endParaRPr>
                </a:p>
                <a:p>
                  <a:pPr algn="ctr">
                    <a:lnSpc>
                      <a:spcPct val="65000"/>
                    </a:lnSpc>
                  </a:pPr>
                  <a:r>
                    <a:rPr lang="it-IT" altLang="it-IT" sz="2000" b="1">
                      <a:solidFill>
                        <a:schemeClr val="accent2"/>
                      </a:solidFill>
                    </a:rPr>
                    <a:t>Mor.</a:t>
                  </a:r>
                  <a:r>
                    <a:rPr lang="it-IT" altLang="it-IT" sz="1600" b="1">
                      <a:solidFill>
                        <a:schemeClr val="accent2"/>
                      </a:solidFill>
                    </a:rPr>
                    <a:t> </a:t>
                  </a:r>
                  <a:endParaRPr lang="it-IT" altLang="it-IT" sz="2000" b="1">
                    <a:solidFill>
                      <a:schemeClr val="accent2"/>
                    </a:solidFill>
                  </a:endParaRPr>
                </a:p>
                <a:p>
                  <a:pPr algn="ctr">
                    <a:lnSpc>
                      <a:spcPct val="65000"/>
                    </a:lnSpc>
                  </a:pPr>
                  <a:r>
                    <a:rPr lang="it-IT" altLang="it-IT" sz="2000" b="1">
                      <a:solidFill>
                        <a:schemeClr val="accent2"/>
                      </a:solidFill>
                    </a:rPr>
                    <a:t>1°</a:t>
                  </a:r>
                </a:p>
                <a:p>
                  <a:pPr>
                    <a:lnSpc>
                      <a:spcPct val="65000"/>
                    </a:lnSpc>
                  </a:pPr>
                  <a:endParaRPr lang="it-IT" altLang="it-IT" sz="8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endParaRPr lang="it-IT" altLang="it-IT" sz="8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r>
                    <a:rPr lang="it-IT" altLang="it-IT" sz="1600" b="1">
                      <a:solidFill>
                        <a:schemeClr val="accent2"/>
                      </a:solidFill>
                    </a:rPr>
                    <a:t>50            220      0           250</a:t>
                  </a:r>
                </a:p>
                <a:p>
                  <a:pPr>
                    <a:lnSpc>
                      <a:spcPct val="65000"/>
                    </a:lnSpc>
                  </a:pPr>
                  <a:endParaRPr lang="it-IT" altLang="it-IT" sz="1600" b="1">
                    <a:solidFill>
                      <a:schemeClr val="accent2"/>
                    </a:solidFill>
                  </a:endParaRPr>
                </a:p>
                <a:p>
                  <a:pPr algn="ctr">
                    <a:lnSpc>
                      <a:spcPct val="65000"/>
                    </a:lnSpc>
                  </a:pPr>
                  <a:r>
                    <a:rPr lang="it-IT" altLang="it-IT" sz="2000" b="1">
                      <a:solidFill>
                        <a:schemeClr val="accent2"/>
                      </a:solidFill>
                    </a:rPr>
                    <a:t>Mor.</a:t>
                  </a:r>
                  <a:endParaRPr lang="it-IT" altLang="it-IT" sz="1600" b="1">
                    <a:solidFill>
                      <a:schemeClr val="accent2"/>
                    </a:solidFill>
                  </a:endParaRPr>
                </a:p>
                <a:p>
                  <a:pPr algn="ctr">
                    <a:lnSpc>
                      <a:spcPct val="65000"/>
                    </a:lnSpc>
                  </a:pPr>
                  <a:r>
                    <a:rPr lang="it-IT" altLang="it-IT" sz="1600" b="1">
                      <a:solidFill>
                        <a:schemeClr val="accent2"/>
                      </a:solidFill>
                    </a:rPr>
                    <a:t>2°</a:t>
                  </a:r>
                </a:p>
                <a:p>
                  <a:pPr algn="ctr">
                    <a:lnSpc>
                      <a:spcPct val="65000"/>
                    </a:lnSpc>
                  </a:pPr>
                  <a:endParaRPr lang="it-IT" altLang="it-IT" sz="1600" b="1">
                    <a:solidFill>
                      <a:schemeClr val="accent2"/>
                    </a:solidFill>
                  </a:endParaRPr>
                </a:p>
                <a:p>
                  <a:pPr algn="ctr">
                    <a:lnSpc>
                      <a:spcPct val="65000"/>
                    </a:lnSpc>
                  </a:pPr>
                  <a:endParaRPr lang="it-IT" altLang="it-IT" sz="1600" b="1">
                    <a:solidFill>
                      <a:schemeClr val="accent2"/>
                    </a:solidFill>
                  </a:endParaRPr>
                </a:p>
                <a:p>
                  <a:pPr>
                    <a:lnSpc>
                      <a:spcPct val="65000"/>
                    </a:lnSpc>
                  </a:pPr>
                  <a:r>
                    <a:rPr lang="it-IT" altLang="it-IT" sz="1600" b="1">
                      <a:solidFill>
                        <a:schemeClr val="accent2"/>
                      </a:solidFill>
                    </a:rPr>
                    <a:t>20            170      0           250</a:t>
                  </a:r>
                  <a:endParaRPr lang="it-IT" altLang="it-IT" sz="1600" b="1">
                    <a:solidFill>
                      <a:srgbClr val="FF3300"/>
                    </a:solidFill>
                  </a:endParaRPr>
                </a:p>
              </p:txBody>
            </p:sp>
          </p:grpSp>
          <p:sp>
            <p:nvSpPr>
              <p:cNvPr id="50200" name="AutoShape 43">
                <a:extLst>
                  <a:ext uri="{FF2B5EF4-FFF2-40B4-BE49-F238E27FC236}">
                    <a16:creationId xmlns:a16="http://schemas.microsoft.com/office/drawing/2014/main" id="{D46BFA50-7214-F833-2821-EB7C18508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52" cy="90"/>
              </a:xfrm>
              <a:prstGeom prst="notchedRightArrow">
                <a:avLst>
                  <a:gd name="adj1" fmla="val 50000"/>
                  <a:gd name="adj2" fmla="val 7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50201" name="AutoShape 44">
                <a:extLst>
                  <a:ext uri="{FF2B5EF4-FFF2-40B4-BE49-F238E27FC236}">
                    <a16:creationId xmlns:a16="http://schemas.microsoft.com/office/drawing/2014/main" id="{25F3C829-744E-BEC3-CBD5-75E06B8EE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584"/>
                <a:ext cx="204" cy="90"/>
              </a:xfrm>
              <a:prstGeom prst="notchedRightArrow">
                <a:avLst>
                  <a:gd name="adj1" fmla="val 50000"/>
                  <a:gd name="adj2" fmla="val 5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50202" name="AutoShape 45">
                <a:extLst>
                  <a:ext uri="{FF2B5EF4-FFF2-40B4-BE49-F238E27FC236}">
                    <a16:creationId xmlns:a16="http://schemas.microsoft.com/office/drawing/2014/main" id="{8A20E20C-3632-349D-3D32-D94F1BC3B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240" cy="90"/>
              </a:xfrm>
              <a:prstGeom prst="notchedRightArrow">
                <a:avLst>
                  <a:gd name="adj1" fmla="val 50000"/>
                  <a:gd name="adj2" fmla="val 6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50203" name="AutoShape 46">
                <a:extLst>
                  <a:ext uri="{FF2B5EF4-FFF2-40B4-BE49-F238E27FC236}">
                    <a16:creationId xmlns:a16="http://schemas.microsoft.com/office/drawing/2014/main" id="{B10EEEFB-75A3-FC16-F1AE-6336C6083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204" cy="90"/>
              </a:xfrm>
              <a:prstGeom prst="notchedRightArrow">
                <a:avLst>
                  <a:gd name="adj1" fmla="val 50000"/>
                  <a:gd name="adj2" fmla="val 5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sp>
          <p:nvSpPr>
            <p:cNvPr id="50198" name="Line 47">
              <a:extLst>
                <a:ext uri="{FF2B5EF4-FFF2-40B4-BE49-F238E27FC236}">
                  <a16:creationId xmlns:a16="http://schemas.microsoft.com/office/drawing/2014/main" id="{2A8DEE8C-CAF3-0178-7D08-D55BC001E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816"/>
              <a:ext cx="163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3">
            <a:extLst>
              <a:ext uri="{FF2B5EF4-FFF2-40B4-BE49-F238E27FC236}">
                <a16:creationId xmlns:a16="http://schemas.microsoft.com/office/drawing/2014/main" id="{B29A96A3-66BF-9A70-EEAB-190C2760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DF4B58-905B-4B7D-BB96-D00CD236F802}" type="slidenum">
              <a:rPr lang="it-IT" altLang="it-IT" sz="1400"/>
              <a:pPr/>
              <a:t>41</a:t>
            </a:fld>
            <a:endParaRPr lang="it-IT" altLang="it-IT" sz="1400"/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35CC3793-8F4A-0A17-9EFF-B0FCD899B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b="1" i="1"/>
              <a:t> </a:t>
            </a:r>
            <a:r>
              <a:rPr lang="it-IT" altLang="it-IT" i="1"/>
              <a:t>%  PIXEL  SATURATI</a:t>
            </a:r>
            <a:r>
              <a:rPr lang="it-IT" altLang="it-IT" b="1" i="1"/>
              <a:t> 	                                </a:t>
            </a:r>
            <a:r>
              <a:rPr lang="it-IT" altLang="it-IT" b="1"/>
              <a:t>59.84 %</a:t>
            </a:r>
            <a:endParaRPr lang="it-IT" altLang="it-IT" b="1" i="1"/>
          </a:p>
          <a:p>
            <a:pPr>
              <a:lnSpc>
                <a:spcPct val="80000"/>
              </a:lnSpc>
            </a:pPr>
            <a:r>
              <a:rPr lang="it-IT" altLang="it-IT" i="1"/>
              <a:t>POST  NORMALIZZAZIONE</a:t>
            </a:r>
            <a:r>
              <a:rPr lang="it-IT" altLang="it-IT" b="1" i="1"/>
              <a:t>                 </a:t>
            </a:r>
            <a:endParaRPr lang="it-IT" altLang="it-IT" b="1"/>
          </a:p>
          <a:p>
            <a:endParaRPr lang="it-IT" altLang="it-IT" b="1"/>
          </a:p>
          <a:p>
            <a:r>
              <a:rPr lang="it-IT" altLang="it-IT" b="1"/>
              <a:t>50</a:t>
            </a:r>
          </a:p>
          <a:p>
            <a:r>
              <a:rPr lang="it-IT" altLang="it-IT" b="1"/>
              <a:t>			                         41.22 %</a:t>
            </a:r>
          </a:p>
          <a:p>
            <a:r>
              <a:rPr lang="it-IT" altLang="it-IT" b="1"/>
              <a:t>40			</a:t>
            </a:r>
          </a:p>
          <a:p>
            <a:r>
              <a:rPr lang="it-IT" altLang="it-IT" b="1" i="1"/>
              <a:t>                               </a:t>
            </a:r>
            <a:r>
              <a:rPr lang="it-IT" altLang="it-IT" sz="1600" b="1" i="1"/>
              <a:t>(29.8)</a:t>
            </a:r>
            <a:endParaRPr lang="it-IT" altLang="it-IT" sz="1600" b="1"/>
          </a:p>
          <a:p>
            <a:r>
              <a:rPr lang="it-IT" altLang="it-IT" b="1"/>
              <a:t>30                          25.0 %       </a:t>
            </a:r>
            <a:r>
              <a:rPr lang="it-IT" altLang="it-IT" sz="1600" b="1" i="1"/>
              <a:t>(34.2)</a:t>
            </a:r>
            <a:r>
              <a:rPr lang="it-IT" altLang="it-IT" sz="1600" b="1"/>
              <a:t> </a:t>
            </a:r>
            <a:endParaRPr lang="it-IT" altLang="it-IT" b="1"/>
          </a:p>
          <a:p>
            <a:pPr>
              <a:lnSpc>
                <a:spcPct val="75000"/>
              </a:lnSpc>
            </a:pPr>
            <a:r>
              <a:rPr lang="it-IT" altLang="it-IT" b="1"/>
              <a:t>            20.8 %                        22.0 % </a:t>
            </a:r>
          </a:p>
          <a:p>
            <a:pPr>
              <a:lnSpc>
                <a:spcPct val="75000"/>
              </a:lnSpc>
            </a:pPr>
            <a:r>
              <a:rPr lang="it-IT" altLang="it-IT" sz="800" b="1"/>
              <a:t>                                     </a:t>
            </a:r>
            <a:r>
              <a:rPr lang="it-IT" altLang="it-IT" sz="1600" b="1" i="1"/>
              <a:t>(</a:t>
            </a:r>
            <a:r>
              <a:rPr lang="it-IT" altLang="it-IT" sz="800" b="1" i="1"/>
              <a:t> </a:t>
            </a:r>
            <a:r>
              <a:rPr lang="it-IT" altLang="it-IT" sz="1600" b="1" i="1"/>
              <a:t>21.8)</a:t>
            </a:r>
            <a:endParaRPr lang="it-IT" altLang="it-IT" sz="800" b="1"/>
          </a:p>
          <a:p>
            <a:r>
              <a:rPr lang="it-IT" altLang="it-IT" b="1"/>
              <a:t>20					</a:t>
            </a:r>
          </a:p>
          <a:p>
            <a:endParaRPr lang="it-IT" altLang="it-IT" b="1"/>
          </a:p>
          <a:p>
            <a:r>
              <a:rPr lang="it-IT" altLang="it-IT" b="1"/>
              <a:t>10</a:t>
            </a:r>
            <a:endParaRPr lang="it-IT" altLang="it-IT" b="1">
              <a:solidFill>
                <a:srgbClr val="FF0000"/>
              </a:solidFill>
            </a:endParaRPr>
          </a:p>
          <a:p>
            <a:endParaRPr lang="it-IT" altLang="it-IT" b="1">
              <a:solidFill>
                <a:srgbClr val="FF0000"/>
              </a:solidFill>
            </a:endParaRPr>
          </a:p>
          <a:p>
            <a:r>
              <a:rPr lang="it-IT" altLang="it-IT" b="1"/>
              <a:t>0</a:t>
            </a:r>
            <a:endParaRPr lang="it-IT" altLang="it-IT" b="1">
              <a:solidFill>
                <a:srgbClr val="FF0000"/>
              </a:solidFill>
            </a:endParaRPr>
          </a:p>
          <a:p>
            <a:r>
              <a:rPr lang="it-IT" altLang="it-IT" b="1">
                <a:solidFill>
                  <a:srgbClr val="FF0000"/>
                </a:solidFill>
              </a:rPr>
              <a:t>            </a:t>
            </a:r>
            <a:r>
              <a:rPr lang="it-IT" altLang="it-IT" sz="2000" b="1">
                <a:solidFill>
                  <a:srgbClr val="FF0000"/>
                </a:solidFill>
              </a:rPr>
              <a:t>Enrie</a:t>
            </a:r>
            <a:r>
              <a:rPr lang="it-IT" altLang="it-IT" sz="2000" b="1"/>
              <a:t>          </a:t>
            </a:r>
            <a:r>
              <a:rPr lang="it-IT" altLang="it-IT" sz="2000" b="1">
                <a:solidFill>
                  <a:srgbClr val="FF9933"/>
                </a:solidFill>
              </a:rPr>
              <a:t>Enrie</a:t>
            </a:r>
            <a:r>
              <a:rPr lang="it-IT" altLang="it-IT" sz="2000" b="1"/>
              <a:t>       </a:t>
            </a:r>
            <a:r>
              <a:rPr lang="it-IT" altLang="it-IT" sz="2000" b="1">
                <a:solidFill>
                  <a:srgbClr val="FF7C80"/>
                </a:solidFill>
              </a:rPr>
              <a:t>Guerreschi</a:t>
            </a:r>
            <a:r>
              <a:rPr lang="it-IT" altLang="it-IT" sz="2000" b="1"/>
              <a:t> </a:t>
            </a:r>
            <a:r>
              <a:rPr lang="it-IT" altLang="it-IT" sz="2000" b="1">
                <a:solidFill>
                  <a:schemeClr val="hlink"/>
                </a:solidFill>
              </a:rPr>
              <a:t>     </a:t>
            </a:r>
            <a:r>
              <a:rPr lang="it-IT" altLang="it-IT" sz="2000" b="1">
                <a:solidFill>
                  <a:srgbClr val="6666FF"/>
                </a:solidFill>
              </a:rPr>
              <a:t>Nickell</a:t>
            </a:r>
            <a:r>
              <a:rPr lang="it-IT" altLang="it-IT" sz="2000" b="1">
                <a:solidFill>
                  <a:schemeClr val="hlink"/>
                </a:solidFill>
              </a:rPr>
              <a:t>  </a:t>
            </a:r>
            <a:r>
              <a:rPr lang="it-IT" altLang="it-IT" sz="2000" b="1"/>
              <a:t>         </a:t>
            </a:r>
            <a:r>
              <a:rPr lang="it-IT" altLang="it-IT" sz="2000" b="1">
                <a:solidFill>
                  <a:schemeClr val="bg2"/>
                </a:solidFill>
              </a:rPr>
              <a:t>Pesce</a:t>
            </a:r>
            <a:endParaRPr lang="it-IT" altLang="it-IT" sz="2000" b="1"/>
          </a:p>
          <a:p>
            <a:pPr>
              <a:lnSpc>
                <a:spcPct val="75000"/>
              </a:lnSpc>
            </a:pPr>
            <a:r>
              <a:rPr lang="it-IT" altLang="it-IT" sz="2000" b="1"/>
              <a:t>              </a:t>
            </a:r>
            <a:r>
              <a:rPr lang="it-IT" altLang="it-IT" sz="2000" b="1">
                <a:solidFill>
                  <a:srgbClr val="FF0000"/>
                </a:solidFill>
              </a:rPr>
              <a:t>pulito     </a:t>
            </a:r>
            <a:r>
              <a:rPr lang="it-IT" altLang="it-IT" sz="2000" b="1"/>
              <a:t>    </a:t>
            </a:r>
            <a:r>
              <a:rPr lang="it-IT" altLang="it-IT" sz="2000" b="1">
                <a:solidFill>
                  <a:srgbClr val="FF9900"/>
                </a:solidFill>
              </a:rPr>
              <a:t>iniziale</a:t>
            </a:r>
            <a:endParaRPr lang="it-IT" altLang="it-IT" b="1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B0EB81D-7264-D380-F6AE-E7B861547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191000"/>
            <a:ext cx="381000" cy="1666875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0BABD36C-AFB7-4B7B-25D4-063974A62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343400"/>
            <a:ext cx="381000" cy="15113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02D9E329-F9BC-8C11-909B-E0E13E308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054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1800" i="1"/>
              <a:t> AREE   </a:t>
            </a:r>
            <a:br>
              <a:rPr lang="it-IT" altLang="it-IT" sz="1800" i="1"/>
            </a:br>
            <a:r>
              <a:rPr lang="it-IT" altLang="it-IT" sz="1800" i="1"/>
              <a:t>      SELEZIONATE</a:t>
            </a:r>
          </a:p>
          <a:p>
            <a:pPr algn="ctr"/>
            <a:r>
              <a:rPr lang="it-IT" altLang="it-IT" sz="1800" i="1"/>
              <a:t>VOLTI</a:t>
            </a:r>
          </a:p>
        </p:txBody>
      </p:sp>
      <p:sp>
        <p:nvSpPr>
          <p:cNvPr id="51207" name="Line 6">
            <a:extLst>
              <a:ext uri="{FF2B5EF4-FFF2-40B4-BE49-F238E27FC236}">
                <a16:creationId xmlns:a16="http://schemas.microsoft.com/office/drawing/2014/main" id="{1F58CB03-0B00-1C58-A319-146BF1BD7C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238" y="1531938"/>
            <a:ext cx="0" cy="45069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08" name="Line 7">
            <a:extLst>
              <a:ext uri="{FF2B5EF4-FFF2-40B4-BE49-F238E27FC236}">
                <a16:creationId xmlns:a16="http://schemas.microsoft.com/office/drawing/2014/main" id="{4DF37983-055F-5D6C-7576-1DD91C68A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019800"/>
            <a:ext cx="7162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09" name="Rectangle 8">
            <a:extLst>
              <a:ext uri="{FF2B5EF4-FFF2-40B4-BE49-F238E27FC236}">
                <a16:creationId xmlns:a16="http://schemas.microsoft.com/office/drawing/2014/main" id="{EB760A93-995D-4FC2-3EC9-8A28816D2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381000" cy="3048000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1210" name="Rectangle 9">
            <a:extLst>
              <a:ext uri="{FF2B5EF4-FFF2-40B4-BE49-F238E27FC236}">
                <a16:creationId xmlns:a16="http://schemas.microsoft.com/office/drawing/2014/main" id="{B9CFD043-D825-0CC2-70FB-590DFCD91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381000" cy="1824038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1211" name="Rectangle 10">
            <a:extLst>
              <a:ext uri="{FF2B5EF4-FFF2-40B4-BE49-F238E27FC236}">
                <a16:creationId xmlns:a16="http://schemas.microsoft.com/office/drawing/2014/main" id="{7FF0498C-F233-BAF0-F21E-C4027B38C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447800"/>
            <a:ext cx="387350" cy="44069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1A542847-7E20-4E71-3265-6B84028CEA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895600"/>
            <a:ext cx="6908800" cy="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9340" name="Text Box 12">
            <a:extLst>
              <a:ext uri="{FF2B5EF4-FFF2-40B4-BE49-F238E27FC236}">
                <a16:creationId xmlns:a16="http://schemas.microsoft.com/office/drawing/2014/main" id="{FD2DA2FF-C7A5-46BF-ACFC-0A49767B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Analisi pixel SATURATI ( l.g.&lt; 5 e &gt; 245 )</a:t>
            </a:r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E81331B0-EE05-C269-9EC5-B786A538A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419600"/>
            <a:ext cx="69437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15" name="Line 14">
            <a:extLst>
              <a:ext uri="{FF2B5EF4-FFF2-40B4-BE49-F238E27FC236}">
                <a16:creationId xmlns:a16="http://schemas.microsoft.com/office/drawing/2014/main" id="{BCCEE52A-58F8-ACD4-76A1-E12AFE63B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657600"/>
            <a:ext cx="69437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16" name="Line 15">
            <a:extLst>
              <a:ext uri="{FF2B5EF4-FFF2-40B4-BE49-F238E27FC236}">
                <a16:creationId xmlns:a16="http://schemas.microsoft.com/office/drawing/2014/main" id="{D1EBED5F-D1BC-8EEA-B635-4858560DF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181600"/>
            <a:ext cx="69437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17" name="Line 16">
            <a:extLst>
              <a:ext uri="{FF2B5EF4-FFF2-40B4-BE49-F238E27FC236}">
                <a16:creationId xmlns:a16="http://schemas.microsoft.com/office/drawing/2014/main" id="{FBDB10B4-CA54-B493-C789-3D6240552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133600"/>
            <a:ext cx="69437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3">
            <a:extLst>
              <a:ext uri="{FF2B5EF4-FFF2-40B4-BE49-F238E27FC236}">
                <a16:creationId xmlns:a16="http://schemas.microsoft.com/office/drawing/2014/main" id="{EC9F9745-A84F-76C8-6B2F-FB0C009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F25D76-3474-4113-BC5F-143B71D41919}" type="slidenum">
              <a:rPr lang="it-IT" altLang="it-IT" sz="1400"/>
              <a:pPr/>
              <a:t>42</a:t>
            </a:fld>
            <a:endParaRPr lang="it-IT" altLang="it-IT" sz="1400"/>
          </a:p>
        </p:txBody>
      </p:sp>
      <p:pic>
        <p:nvPicPr>
          <p:cNvPr id="52227" name="Picture 2" descr="5">
            <a:extLst>
              <a:ext uri="{FF2B5EF4-FFF2-40B4-BE49-F238E27FC236}">
                <a16:creationId xmlns:a16="http://schemas.microsoft.com/office/drawing/2014/main" id="{1C444C30-D09B-E2EF-7B66-C065F772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1892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8" name="Group 3">
            <a:extLst>
              <a:ext uri="{FF2B5EF4-FFF2-40B4-BE49-F238E27FC236}">
                <a16:creationId xmlns:a16="http://schemas.microsoft.com/office/drawing/2014/main" id="{7F32FA2B-8DBD-82EC-95BC-F1915964F47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19200"/>
            <a:ext cx="3505200" cy="5105400"/>
            <a:chOff x="2160" y="2016"/>
            <a:chExt cx="8352" cy="12384"/>
          </a:xfrm>
        </p:grpSpPr>
        <p:sp>
          <p:nvSpPr>
            <p:cNvPr id="52273" name="Text Box 4">
              <a:extLst>
                <a:ext uri="{FF2B5EF4-FFF2-40B4-BE49-F238E27FC236}">
                  <a16:creationId xmlns:a16="http://schemas.microsoft.com/office/drawing/2014/main" id="{80ABAC00-0B4D-5069-3163-BC07F6869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016"/>
              <a:ext cx="8352" cy="123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it-IT" altLang="it-IT" sz="800"/>
                <a:t>	                                                </a:t>
              </a:r>
              <a:r>
                <a:rPr lang="it-IT" altLang="it-IT" sz="2000" b="1" i="1">
                  <a:solidFill>
                    <a:srgbClr val="0000FF"/>
                  </a:solidFill>
                </a:rPr>
                <a:t>Immagine</a:t>
              </a:r>
              <a:br>
                <a:rPr lang="it-IT" altLang="it-IT" sz="2000" b="1" i="1">
                  <a:solidFill>
                    <a:srgbClr val="0000FF"/>
                  </a:solidFill>
                </a:rPr>
              </a:br>
              <a:r>
                <a:rPr lang="it-IT" altLang="it-IT" sz="2000" b="1" i="1">
                  <a:solidFill>
                    <a:srgbClr val="0000FF"/>
                  </a:solidFill>
                </a:rPr>
                <a:t>                                   frontale</a:t>
              </a:r>
              <a:endParaRPr lang="it-IT" altLang="it-IT" sz="800" b="1" i="1">
                <a:solidFill>
                  <a:srgbClr val="0000FF"/>
                </a:solidFill>
              </a:endParaRPr>
            </a:p>
            <a:p>
              <a:pPr>
                <a:lnSpc>
                  <a:spcPct val="75000"/>
                </a:lnSpc>
              </a:pPr>
              <a:endParaRPr lang="it-IT" altLang="it-IT" sz="800"/>
            </a:p>
            <a:p>
              <a:pPr>
                <a:lnSpc>
                  <a:spcPct val="75000"/>
                </a:lnSpc>
              </a:pPr>
              <a:r>
                <a:rPr lang="it-IT" altLang="it-IT" sz="800"/>
                <a:t>      		          </a:t>
              </a:r>
              <a:r>
                <a:rPr lang="it-IT" altLang="it-IT" sz="2000" b="1" i="1"/>
                <a:t>l.g.distanza </a:t>
              </a:r>
              <a:endParaRPr lang="it-IT" altLang="it-IT" sz="800" b="1" i="1"/>
            </a:p>
            <a:p>
              <a:pPr>
                <a:lnSpc>
                  <a:spcPct val="75000"/>
                </a:lnSpc>
              </a:pPr>
              <a:r>
                <a:rPr lang="it-IT" altLang="it-IT" sz="800" b="1" i="1"/>
                <a:t>         		            </a:t>
              </a:r>
              <a:r>
                <a:rPr lang="it-IT" altLang="it-IT" sz="2000" b="1" i="1"/>
                <a:t>minima</a:t>
              </a:r>
              <a:endParaRPr lang="it-IT" altLang="it-IT" sz="800"/>
            </a:p>
            <a:p>
              <a:pPr>
                <a:lnSpc>
                  <a:spcPct val="75000"/>
                </a:lnSpc>
              </a:pPr>
              <a:r>
                <a:rPr lang="it-IT" altLang="it-IT" sz="2000">
                  <a:solidFill>
                    <a:srgbClr val="FF0000"/>
                  </a:solidFill>
                </a:rPr>
                <a:t>     0… l.g.         115</a:t>
              </a:r>
              <a:r>
                <a:rPr lang="it-IT" altLang="it-IT" sz="800"/>
                <a:t>       </a:t>
              </a:r>
              <a:r>
                <a:rPr lang="it-IT" altLang="it-IT" sz="2000" b="1"/>
                <a:t>I </a:t>
              </a:r>
              <a:r>
                <a:rPr lang="it-IT" altLang="it-IT" sz="2000" b="1" baseline="-25000"/>
                <a:t>max </a:t>
              </a:r>
              <a:r>
                <a:rPr lang="it-IT" altLang="it-IT" sz="2000"/>
                <a:t> </a:t>
              </a:r>
              <a:r>
                <a:rPr lang="it-IT" altLang="it-IT" sz="2000" b="1"/>
                <a:t>= 69</a:t>
              </a:r>
              <a:endParaRPr lang="it-IT" altLang="it-IT" sz="800"/>
            </a:p>
            <a:p>
              <a:pPr>
                <a:lnSpc>
                  <a:spcPct val="75000"/>
                </a:lnSpc>
              </a:pPr>
              <a:endParaRPr lang="it-IT" altLang="it-IT" sz="800"/>
            </a:p>
            <a:p>
              <a:pPr>
                <a:lnSpc>
                  <a:spcPct val="75000"/>
                </a:lnSpc>
              </a:pPr>
              <a:endParaRPr lang="it-IT" altLang="it-IT" sz="800"/>
            </a:p>
            <a:p>
              <a:pPr>
                <a:lnSpc>
                  <a:spcPct val="75000"/>
                </a:lnSpc>
              </a:pPr>
              <a:endParaRPr lang="it-IT" altLang="it-IT" sz="800"/>
            </a:p>
            <a:p>
              <a:pPr>
                <a:lnSpc>
                  <a:spcPct val="75000"/>
                </a:lnSpc>
              </a:pPr>
              <a:r>
                <a:rPr lang="it-IT" altLang="it-IT" sz="2000" b="1" i="1"/>
                <a:t>		    l.g.distanza </a:t>
              </a:r>
              <a:endParaRPr lang="it-IT" altLang="it-IT" sz="800" b="1" i="1"/>
            </a:p>
            <a:p>
              <a:pPr>
                <a:lnSpc>
                  <a:spcPct val="75000"/>
                </a:lnSpc>
              </a:pPr>
              <a:r>
                <a:rPr lang="it-IT" altLang="it-IT" sz="800" b="1" i="1"/>
                <a:t>       		               </a:t>
              </a:r>
              <a:r>
                <a:rPr lang="it-IT" altLang="it-IT" sz="2000" b="1" i="1"/>
                <a:t>massima</a:t>
              </a:r>
              <a:endParaRPr lang="it-IT" altLang="it-IT" sz="800"/>
            </a:p>
            <a:p>
              <a:pPr>
                <a:lnSpc>
                  <a:spcPct val="75000"/>
                </a:lnSpc>
              </a:pPr>
              <a:r>
                <a:rPr lang="it-IT" altLang="it-IT" sz="800"/>
                <a:t>                 		             </a:t>
              </a:r>
              <a:r>
                <a:rPr lang="it-IT" altLang="it-IT" sz="2000" b="1"/>
                <a:t>I </a:t>
              </a:r>
              <a:r>
                <a:rPr lang="it-IT" altLang="it-IT" sz="2000" b="1" baseline="-25000"/>
                <a:t>min </a:t>
              </a:r>
              <a:r>
                <a:rPr lang="it-IT" altLang="it-IT" sz="2000"/>
                <a:t> </a:t>
              </a:r>
              <a:r>
                <a:rPr lang="it-IT" altLang="it-IT" sz="2000" b="1"/>
                <a:t>= 255</a:t>
              </a:r>
              <a:endParaRPr lang="it-IT" altLang="it-IT" sz="800" b="1"/>
            </a:p>
            <a:p>
              <a:r>
                <a:rPr lang="it-IT" altLang="it-IT" sz="2000"/>
                <a:t> </a:t>
              </a:r>
              <a:r>
                <a:rPr lang="it-IT" altLang="it-IT" sz="2000">
                  <a:solidFill>
                    <a:srgbClr val="FF0000"/>
                  </a:solidFill>
                </a:rPr>
                <a:t>115… l.g.          255</a:t>
              </a:r>
              <a:endParaRPr lang="it-IT" altLang="it-IT" sz="2000" b="1"/>
            </a:p>
            <a:p>
              <a:endParaRPr lang="it-IT" altLang="it-IT" sz="800" b="1"/>
            </a:p>
            <a:p>
              <a:endParaRPr lang="it-IT" altLang="it-IT" sz="800" b="1" i="1">
                <a:solidFill>
                  <a:srgbClr val="0000FF"/>
                </a:solidFill>
              </a:endParaRPr>
            </a:p>
            <a:p>
              <a:pPr>
                <a:lnSpc>
                  <a:spcPct val="75000"/>
                </a:lnSpc>
              </a:pPr>
              <a:r>
                <a:rPr lang="it-IT" altLang="it-IT" sz="800" b="1" i="1">
                  <a:solidFill>
                    <a:srgbClr val="0000FF"/>
                  </a:solidFill>
                </a:rPr>
                <a:t>        		      </a:t>
              </a:r>
              <a:r>
                <a:rPr lang="it-IT" altLang="it-IT" sz="2000" b="1" i="1">
                  <a:solidFill>
                    <a:srgbClr val="FF0000"/>
                  </a:solidFill>
                </a:rPr>
                <a:t>Imm.dorsale</a:t>
              </a:r>
            </a:p>
            <a:p>
              <a:pPr>
                <a:lnSpc>
                  <a:spcPct val="75000"/>
                </a:lnSpc>
              </a:pPr>
              <a:endParaRPr lang="it-IT" altLang="it-IT" sz="800" b="1" i="1">
                <a:solidFill>
                  <a:srgbClr val="0000FF"/>
                </a:solidFill>
              </a:endParaRPr>
            </a:p>
            <a:p>
              <a:pPr>
                <a:lnSpc>
                  <a:spcPct val="75000"/>
                </a:lnSpc>
              </a:pPr>
              <a:r>
                <a:rPr lang="it-IT" altLang="it-IT" sz="800"/>
                <a:t>		         </a:t>
              </a:r>
              <a:r>
                <a:rPr lang="it-IT" altLang="it-IT" sz="2000" b="1" i="1"/>
                <a:t>l.g. distanza </a:t>
              </a:r>
            </a:p>
            <a:p>
              <a:pPr>
                <a:lnSpc>
                  <a:spcPct val="75000"/>
                </a:lnSpc>
              </a:pPr>
              <a:r>
                <a:rPr lang="it-IT" altLang="it-IT" sz="2000" b="1" i="1"/>
                <a:t>          		     minima</a:t>
              </a:r>
              <a:br>
                <a:rPr lang="it-IT" altLang="it-IT" sz="2000" b="1" i="1"/>
              </a:br>
              <a:r>
                <a:rPr lang="it-IT" altLang="it-IT" sz="2000" b="1" i="1"/>
                <a:t>                </a:t>
              </a:r>
              <a:r>
                <a:rPr lang="it-IT" altLang="it-IT" sz="2000"/>
                <a:t>                  </a:t>
              </a:r>
              <a:r>
                <a:rPr lang="it-IT" altLang="it-IT" sz="2000" b="1"/>
                <a:t>I </a:t>
              </a:r>
              <a:r>
                <a:rPr lang="it-IT" altLang="it-IT" sz="2000" b="1" baseline="-25000"/>
                <a:t>max </a:t>
              </a:r>
              <a:r>
                <a:rPr lang="it-IT" altLang="it-IT" sz="2000"/>
                <a:t> </a:t>
              </a:r>
              <a:r>
                <a:rPr lang="it-IT" altLang="it-IT" sz="2000" b="1"/>
                <a:t>= 69</a:t>
              </a:r>
            </a:p>
            <a:p>
              <a:pPr>
                <a:lnSpc>
                  <a:spcPct val="75000"/>
                </a:lnSpc>
              </a:pPr>
              <a:endParaRPr lang="it-IT" altLang="it-IT" sz="800" b="1"/>
            </a:p>
            <a:p>
              <a:pPr>
                <a:lnSpc>
                  <a:spcPct val="75000"/>
                </a:lnSpc>
              </a:pPr>
              <a:endParaRPr lang="it-IT" altLang="it-IT" sz="800" b="1"/>
            </a:p>
            <a:p>
              <a:pPr>
                <a:lnSpc>
                  <a:spcPct val="75000"/>
                </a:lnSpc>
              </a:pPr>
              <a:endParaRPr lang="it-IT" altLang="it-IT" sz="800" b="1" i="1"/>
            </a:p>
            <a:p>
              <a:pPr>
                <a:lnSpc>
                  <a:spcPct val="75000"/>
                </a:lnSpc>
              </a:pPr>
              <a:r>
                <a:rPr lang="it-IT" altLang="it-IT" sz="800" b="1" i="1"/>
                <a:t>		         </a:t>
              </a:r>
              <a:r>
                <a:rPr lang="it-IT" altLang="it-IT" sz="2000" b="1" i="1"/>
                <a:t>l.g. distanza </a:t>
              </a:r>
            </a:p>
            <a:p>
              <a:pPr>
                <a:lnSpc>
                  <a:spcPct val="75000"/>
                </a:lnSpc>
              </a:pPr>
              <a:r>
                <a:rPr lang="it-IT" altLang="it-IT" sz="2000" b="1" i="1"/>
                <a:t>                                  massima</a:t>
              </a:r>
              <a:endParaRPr lang="it-IT" altLang="it-IT" sz="2000"/>
            </a:p>
            <a:p>
              <a:pPr>
                <a:lnSpc>
                  <a:spcPct val="75000"/>
                </a:lnSpc>
              </a:pPr>
              <a:r>
                <a:rPr lang="it-IT" altLang="it-IT" sz="2000"/>
                <a:t>                                  </a:t>
              </a:r>
              <a:r>
                <a:rPr lang="it-IT" altLang="it-IT" sz="2000" b="1"/>
                <a:t>I </a:t>
              </a:r>
              <a:r>
                <a:rPr lang="it-IT" altLang="it-IT" sz="2000" b="1" baseline="-25000"/>
                <a:t>min </a:t>
              </a:r>
              <a:r>
                <a:rPr lang="it-IT" altLang="it-IT" sz="2000"/>
                <a:t> </a:t>
              </a:r>
              <a:r>
                <a:rPr lang="it-IT" altLang="it-IT" sz="2000" b="1"/>
                <a:t>= 255</a:t>
              </a:r>
            </a:p>
            <a:p>
              <a:pPr>
                <a:lnSpc>
                  <a:spcPct val="75000"/>
                </a:lnSpc>
              </a:pPr>
              <a:endParaRPr lang="it-IT" altLang="it-IT" sz="2000" b="1"/>
            </a:p>
            <a:p>
              <a:pPr>
                <a:lnSpc>
                  <a:spcPct val="75000"/>
                </a:lnSpc>
              </a:pPr>
              <a:endParaRPr lang="it-IT" altLang="it-IT" sz="800" b="1"/>
            </a:p>
          </p:txBody>
        </p:sp>
        <p:sp>
          <p:nvSpPr>
            <p:cNvPr id="52274" name="Line 5">
              <a:extLst>
                <a:ext uri="{FF2B5EF4-FFF2-40B4-BE49-F238E27FC236}">
                  <a16:creationId xmlns:a16="http://schemas.microsoft.com/office/drawing/2014/main" id="{0FF6E34C-DA6B-A60A-64D8-E62F04BAB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208"/>
              <a:ext cx="8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2229" name="Line 6">
            <a:extLst>
              <a:ext uri="{FF2B5EF4-FFF2-40B4-BE49-F238E27FC236}">
                <a16:creationId xmlns:a16="http://schemas.microsoft.com/office/drawing/2014/main" id="{C4E95A74-C015-7581-B204-60B1065BC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371600"/>
            <a:ext cx="685800" cy="914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0" name="Line 7">
            <a:extLst>
              <a:ext uri="{FF2B5EF4-FFF2-40B4-BE49-F238E27FC236}">
                <a16:creationId xmlns:a16="http://schemas.microsoft.com/office/drawing/2014/main" id="{6C9E6690-1D1B-5C58-8C21-0A77058A0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971800"/>
            <a:ext cx="3810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1" name="Line 8">
            <a:extLst>
              <a:ext uri="{FF2B5EF4-FFF2-40B4-BE49-F238E27FC236}">
                <a16:creationId xmlns:a16="http://schemas.microsoft.com/office/drawing/2014/main" id="{EE20362E-5186-4255-A9EF-5AAB953959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800600"/>
            <a:ext cx="10668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2" name="Line 9">
            <a:extLst>
              <a:ext uri="{FF2B5EF4-FFF2-40B4-BE49-F238E27FC236}">
                <a16:creationId xmlns:a16="http://schemas.microsoft.com/office/drawing/2014/main" id="{8B0DE6E5-13FA-D7D8-68CA-FE985A8AE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562600"/>
            <a:ext cx="533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2233" name="Picture 10" descr="corpo visibile 1">
            <a:extLst>
              <a:ext uri="{FF2B5EF4-FFF2-40B4-BE49-F238E27FC236}">
                <a16:creationId xmlns:a16="http://schemas.microsoft.com/office/drawing/2014/main" id="{C4A6CF3F-1CB3-F8C8-FB82-96D321D57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2819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11">
            <a:extLst>
              <a:ext uri="{FF2B5EF4-FFF2-40B4-BE49-F238E27FC236}">
                <a16:creationId xmlns:a16="http://schemas.microsoft.com/office/drawing/2014/main" id="{01EC32B9-9257-CC26-AEB1-D980F855A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143000"/>
            <a:ext cx="31448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b="1">
                <a:solidFill>
                  <a:srgbClr val="0000FF"/>
                </a:solidFill>
              </a:rPr>
              <a:t>Immagine frontale</a:t>
            </a:r>
            <a:endParaRPr lang="it-IT" altLang="it-IT" sz="1000" b="1"/>
          </a:p>
          <a:p>
            <a:endParaRPr lang="it-IT" altLang="it-IT" sz="1000" b="1"/>
          </a:p>
          <a:p>
            <a:endParaRPr lang="it-IT" altLang="it-IT" sz="1000" b="1"/>
          </a:p>
          <a:p>
            <a:endParaRPr lang="it-IT" altLang="it-IT" sz="1000" b="1"/>
          </a:p>
          <a:p>
            <a:endParaRPr lang="it-IT" altLang="it-IT" sz="1000" b="1"/>
          </a:p>
          <a:p>
            <a:endParaRPr lang="it-IT" altLang="it-IT" sz="1000" b="1"/>
          </a:p>
          <a:p>
            <a:endParaRPr lang="it-IT" altLang="it-IT" sz="1000" b="1"/>
          </a:p>
          <a:p>
            <a:r>
              <a:rPr lang="it-IT" altLang="it-IT" sz="2000" b="1">
                <a:solidFill>
                  <a:srgbClr val="0000FF"/>
                </a:solidFill>
              </a:rPr>
              <a:t>  0…   L.G.     115</a:t>
            </a:r>
            <a:r>
              <a:rPr lang="it-IT" altLang="it-IT" sz="1000" b="1">
                <a:solidFill>
                  <a:srgbClr val="0000FF"/>
                </a:solidFill>
              </a:rPr>
              <a:t> </a:t>
            </a:r>
          </a:p>
          <a:p>
            <a:endParaRPr lang="it-IT" altLang="it-IT" sz="1000" b="1">
              <a:solidFill>
                <a:srgbClr val="0000FF"/>
              </a:solidFill>
            </a:endParaRPr>
          </a:p>
          <a:p>
            <a:endParaRPr lang="it-IT" altLang="it-IT" sz="1000" b="1">
              <a:solidFill>
                <a:srgbClr val="0000FF"/>
              </a:solidFill>
            </a:endParaRPr>
          </a:p>
          <a:p>
            <a:endParaRPr lang="it-IT" altLang="it-IT" sz="1000" b="1">
              <a:solidFill>
                <a:srgbClr val="0000FF"/>
              </a:solidFill>
            </a:endParaRPr>
          </a:p>
          <a:p>
            <a:endParaRPr lang="it-IT" altLang="it-IT" sz="1000" b="1">
              <a:solidFill>
                <a:srgbClr val="0000FF"/>
              </a:solidFill>
            </a:endParaRPr>
          </a:p>
          <a:p>
            <a:endParaRPr lang="it-IT" altLang="it-IT" sz="1000" b="1">
              <a:solidFill>
                <a:srgbClr val="0000FF"/>
              </a:solidFill>
            </a:endParaRPr>
          </a:p>
          <a:p>
            <a:endParaRPr lang="it-IT" altLang="it-IT" sz="1000" b="1">
              <a:solidFill>
                <a:srgbClr val="0000FF"/>
              </a:solidFill>
            </a:endParaRPr>
          </a:p>
          <a:p>
            <a:r>
              <a:rPr lang="it-IT" altLang="it-IT" sz="2000" b="1">
                <a:solidFill>
                  <a:srgbClr val="0000FF"/>
                </a:solidFill>
              </a:rPr>
              <a:t>115...L.G.       255</a:t>
            </a:r>
            <a:endParaRPr lang="it-IT" altLang="it-IT" sz="1000" b="1">
              <a:solidFill>
                <a:srgbClr val="0000FF"/>
              </a:solidFill>
            </a:endParaRPr>
          </a:p>
        </p:txBody>
      </p:sp>
      <p:sp>
        <p:nvSpPr>
          <p:cNvPr id="52235" name="Line 12">
            <a:extLst>
              <a:ext uri="{FF2B5EF4-FFF2-40B4-BE49-F238E27FC236}">
                <a16:creationId xmlns:a16="http://schemas.microsoft.com/office/drawing/2014/main" id="{CF82C0B3-098F-D3CC-53C5-724DBCA09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14600"/>
            <a:ext cx="1219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6" name="Line 13">
            <a:extLst>
              <a:ext uri="{FF2B5EF4-FFF2-40B4-BE49-F238E27FC236}">
                <a16:creationId xmlns:a16="http://schemas.microsoft.com/office/drawing/2014/main" id="{DD571789-4203-7F2B-019E-34D4EE1BA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886200"/>
            <a:ext cx="18288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7" name="Text Box 14">
            <a:extLst>
              <a:ext uri="{FF2B5EF4-FFF2-40B4-BE49-F238E27FC236}">
                <a16:creationId xmlns:a16="http://schemas.microsoft.com/office/drawing/2014/main" id="{F811C899-22AD-F941-DD1E-F55A4942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295400"/>
            <a:ext cx="990600" cy="248443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r>
              <a:rPr lang="it-IT" altLang="it-IT" sz="2000">
                <a:solidFill>
                  <a:srgbClr val="3333FF"/>
                </a:solidFill>
              </a:rPr>
              <a:t>frontale</a:t>
            </a:r>
            <a:r>
              <a:rPr lang="it-IT" altLang="it-IT" sz="80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2238" name="Text Box 15">
            <a:extLst>
              <a:ext uri="{FF2B5EF4-FFF2-40B4-BE49-F238E27FC236}">
                <a16:creationId xmlns:a16="http://schemas.microsoft.com/office/drawing/2014/main" id="{2F97FED8-1A02-14CD-6D02-56837C78D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886200"/>
            <a:ext cx="990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800">
              <a:solidFill>
                <a:srgbClr val="3333FF"/>
              </a:solidFill>
            </a:endParaRPr>
          </a:p>
          <a:p>
            <a:pPr algn="ctr"/>
            <a:endParaRPr lang="it-IT" altLang="it-IT" sz="2000">
              <a:solidFill>
                <a:srgbClr val="3333FF"/>
              </a:solidFill>
            </a:endParaRPr>
          </a:p>
          <a:p>
            <a:pPr algn="ctr"/>
            <a:r>
              <a:rPr lang="it-IT" altLang="it-IT" sz="2000">
                <a:solidFill>
                  <a:srgbClr val="FF0000"/>
                </a:solidFill>
              </a:rPr>
              <a:t>dorsale</a:t>
            </a:r>
            <a:r>
              <a:rPr lang="it-IT" altLang="it-IT" sz="800">
                <a:solidFill>
                  <a:srgbClr val="FF0000"/>
                </a:solidFill>
              </a:rPr>
              <a:t> </a:t>
            </a:r>
            <a:endParaRPr lang="it-IT" altLang="it-IT" sz="800">
              <a:solidFill>
                <a:srgbClr val="3333FF"/>
              </a:solidFill>
            </a:endParaRPr>
          </a:p>
        </p:txBody>
      </p:sp>
      <p:sp>
        <p:nvSpPr>
          <p:cNvPr id="100368" name="Text Box 16">
            <a:extLst>
              <a:ext uri="{FF2B5EF4-FFF2-40B4-BE49-F238E27FC236}">
                <a16:creationId xmlns:a16="http://schemas.microsoft.com/office/drawing/2014/main" id="{AB5C49FB-564B-4CC6-88CE-958E7D07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RICERCA IMPRONTE CORPOREE VISIBILI</a:t>
            </a:r>
          </a:p>
        </p:txBody>
      </p:sp>
      <p:sp>
        <p:nvSpPr>
          <p:cNvPr id="52240" name="Freeform 17">
            <a:extLst>
              <a:ext uri="{FF2B5EF4-FFF2-40B4-BE49-F238E27FC236}">
                <a16:creationId xmlns:a16="http://schemas.microsoft.com/office/drawing/2014/main" id="{8DA9EF8C-C6D1-8435-4962-AD7719974FFB}"/>
              </a:ext>
            </a:extLst>
          </p:cNvPr>
          <p:cNvSpPr>
            <a:spLocks/>
          </p:cNvSpPr>
          <p:nvPr/>
        </p:nvSpPr>
        <p:spPr bwMode="auto">
          <a:xfrm>
            <a:off x="7280275" y="5953125"/>
            <a:ext cx="144463" cy="257175"/>
          </a:xfrm>
          <a:custGeom>
            <a:avLst/>
            <a:gdLst>
              <a:gd name="T0" fmla="*/ 12700 w 91"/>
              <a:gd name="T1" fmla="*/ 85725 h 162"/>
              <a:gd name="T2" fmla="*/ 0 w 91"/>
              <a:gd name="T3" fmla="*/ 53975 h 162"/>
              <a:gd name="T4" fmla="*/ 60325 w 91"/>
              <a:gd name="T5" fmla="*/ 0 h 162"/>
              <a:gd name="T6" fmla="*/ 76200 w 91"/>
              <a:gd name="T7" fmla="*/ 25400 h 162"/>
              <a:gd name="T8" fmla="*/ 85725 w 91"/>
              <a:gd name="T9" fmla="*/ 53975 h 162"/>
              <a:gd name="T10" fmla="*/ 88900 w 91"/>
              <a:gd name="T11" fmla="*/ 120650 h 162"/>
              <a:gd name="T12" fmla="*/ 82550 w 91"/>
              <a:gd name="T13" fmla="*/ 130175 h 162"/>
              <a:gd name="T14" fmla="*/ 104775 w 91"/>
              <a:gd name="T15" fmla="*/ 152400 h 162"/>
              <a:gd name="T16" fmla="*/ 130175 w 91"/>
              <a:gd name="T17" fmla="*/ 187325 h 162"/>
              <a:gd name="T18" fmla="*/ 139700 w 91"/>
              <a:gd name="T19" fmla="*/ 215900 h 162"/>
              <a:gd name="T20" fmla="*/ 85725 w 91"/>
              <a:gd name="T21" fmla="*/ 247650 h 162"/>
              <a:gd name="T22" fmla="*/ 47625 w 91"/>
              <a:gd name="T23" fmla="*/ 228600 h 162"/>
              <a:gd name="T24" fmla="*/ 34925 w 91"/>
              <a:gd name="T25" fmla="*/ 215900 h 162"/>
              <a:gd name="T26" fmla="*/ 12700 w 91"/>
              <a:gd name="T27" fmla="*/ 155575 h 162"/>
              <a:gd name="T28" fmla="*/ 9525 w 91"/>
              <a:gd name="T29" fmla="*/ 28575 h 1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1" h="162">
                <a:moveTo>
                  <a:pt x="8" y="54"/>
                </a:moveTo>
                <a:cubicBezTo>
                  <a:pt x="21" y="45"/>
                  <a:pt x="10" y="37"/>
                  <a:pt x="0" y="34"/>
                </a:cubicBezTo>
                <a:cubicBezTo>
                  <a:pt x="3" y="0"/>
                  <a:pt x="5" y="3"/>
                  <a:pt x="38" y="0"/>
                </a:cubicBezTo>
                <a:cubicBezTo>
                  <a:pt x="47" y="3"/>
                  <a:pt x="45" y="7"/>
                  <a:pt x="48" y="16"/>
                </a:cubicBezTo>
                <a:cubicBezTo>
                  <a:pt x="50" y="22"/>
                  <a:pt x="54" y="34"/>
                  <a:pt x="54" y="34"/>
                </a:cubicBezTo>
                <a:cubicBezTo>
                  <a:pt x="55" y="48"/>
                  <a:pt x="57" y="62"/>
                  <a:pt x="56" y="76"/>
                </a:cubicBezTo>
                <a:cubicBezTo>
                  <a:pt x="56" y="78"/>
                  <a:pt x="52" y="80"/>
                  <a:pt x="52" y="82"/>
                </a:cubicBezTo>
                <a:cubicBezTo>
                  <a:pt x="51" y="89"/>
                  <a:pt x="66" y="96"/>
                  <a:pt x="66" y="96"/>
                </a:cubicBezTo>
                <a:cubicBezTo>
                  <a:pt x="69" y="104"/>
                  <a:pt x="76" y="112"/>
                  <a:pt x="82" y="118"/>
                </a:cubicBezTo>
                <a:cubicBezTo>
                  <a:pt x="84" y="124"/>
                  <a:pt x="88" y="136"/>
                  <a:pt x="88" y="136"/>
                </a:cubicBezTo>
                <a:cubicBezTo>
                  <a:pt x="91" y="162"/>
                  <a:pt x="84" y="154"/>
                  <a:pt x="54" y="156"/>
                </a:cubicBezTo>
                <a:cubicBezTo>
                  <a:pt x="43" y="153"/>
                  <a:pt x="40" y="147"/>
                  <a:pt x="30" y="144"/>
                </a:cubicBezTo>
                <a:cubicBezTo>
                  <a:pt x="25" y="128"/>
                  <a:pt x="33" y="147"/>
                  <a:pt x="22" y="136"/>
                </a:cubicBezTo>
                <a:cubicBezTo>
                  <a:pt x="14" y="128"/>
                  <a:pt x="11" y="110"/>
                  <a:pt x="8" y="98"/>
                </a:cubicBezTo>
                <a:cubicBezTo>
                  <a:pt x="6" y="35"/>
                  <a:pt x="6" y="62"/>
                  <a:pt x="6" y="18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2241" name="Group 18">
            <a:extLst>
              <a:ext uri="{FF2B5EF4-FFF2-40B4-BE49-F238E27FC236}">
                <a16:creationId xmlns:a16="http://schemas.microsoft.com/office/drawing/2014/main" id="{974A596A-7BE2-377D-2219-DD175DE4096B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1371600"/>
            <a:ext cx="619125" cy="4776788"/>
            <a:chOff x="5040" y="864"/>
            <a:chExt cx="390" cy="3009"/>
          </a:xfrm>
        </p:grpSpPr>
        <p:grpSp>
          <p:nvGrpSpPr>
            <p:cNvPr id="52253" name="Group 19">
              <a:extLst>
                <a:ext uri="{FF2B5EF4-FFF2-40B4-BE49-F238E27FC236}">
                  <a16:creationId xmlns:a16="http://schemas.microsoft.com/office/drawing/2014/main" id="{5EB469A7-0FB7-D27D-DED3-57F4010AD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864"/>
              <a:ext cx="356" cy="1202"/>
              <a:chOff x="4402" y="898"/>
              <a:chExt cx="356" cy="1202"/>
            </a:xfrm>
          </p:grpSpPr>
          <p:sp>
            <p:nvSpPr>
              <p:cNvPr id="52263" name="Freeform 20">
                <a:extLst>
                  <a:ext uri="{FF2B5EF4-FFF2-40B4-BE49-F238E27FC236}">
                    <a16:creationId xmlns:a16="http://schemas.microsoft.com/office/drawing/2014/main" id="{0CC0CAE2-18F7-BA4B-5523-B6817B7FC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898"/>
                <a:ext cx="170" cy="176"/>
              </a:xfrm>
              <a:custGeom>
                <a:avLst/>
                <a:gdLst>
                  <a:gd name="T0" fmla="*/ 4 w 170"/>
                  <a:gd name="T1" fmla="*/ 176 h 176"/>
                  <a:gd name="T2" fmla="*/ 14 w 170"/>
                  <a:gd name="T3" fmla="*/ 88 h 176"/>
                  <a:gd name="T4" fmla="*/ 38 w 170"/>
                  <a:gd name="T5" fmla="*/ 28 h 176"/>
                  <a:gd name="T6" fmla="*/ 66 w 170"/>
                  <a:gd name="T7" fmla="*/ 4 h 176"/>
                  <a:gd name="T8" fmla="*/ 78 w 170"/>
                  <a:gd name="T9" fmla="*/ 0 h 176"/>
                  <a:gd name="T10" fmla="*/ 122 w 170"/>
                  <a:gd name="T11" fmla="*/ 2 h 176"/>
                  <a:gd name="T12" fmla="*/ 136 w 170"/>
                  <a:gd name="T13" fmla="*/ 16 h 176"/>
                  <a:gd name="T14" fmla="*/ 152 w 170"/>
                  <a:gd name="T15" fmla="*/ 52 h 176"/>
                  <a:gd name="T16" fmla="*/ 154 w 170"/>
                  <a:gd name="T17" fmla="*/ 90 h 176"/>
                  <a:gd name="T18" fmla="*/ 158 w 170"/>
                  <a:gd name="T19" fmla="*/ 102 h 176"/>
                  <a:gd name="T20" fmla="*/ 170 w 170"/>
                  <a:gd name="T21" fmla="*/ 164 h 1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176">
                    <a:moveTo>
                      <a:pt x="4" y="176"/>
                    </a:moveTo>
                    <a:cubicBezTo>
                      <a:pt x="18" y="148"/>
                      <a:pt x="0" y="116"/>
                      <a:pt x="14" y="88"/>
                    </a:cubicBezTo>
                    <a:cubicBezTo>
                      <a:pt x="16" y="62"/>
                      <a:pt x="16" y="43"/>
                      <a:pt x="38" y="28"/>
                    </a:cubicBezTo>
                    <a:cubicBezTo>
                      <a:pt x="44" y="18"/>
                      <a:pt x="55" y="8"/>
                      <a:pt x="66" y="4"/>
                    </a:cubicBezTo>
                    <a:cubicBezTo>
                      <a:pt x="70" y="3"/>
                      <a:pt x="78" y="0"/>
                      <a:pt x="78" y="0"/>
                    </a:cubicBezTo>
                    <a:cubicBezTo>
                      <a:pt x="93" y="1"/>
                      <a:pt x="108" y="0"/>
                      <a:pt x="122" y="2"/>
                    </a:cubicBezTo>
                    <a:cubicBezTo>
                      <a:pt x="129" y="3"/>
                      <a:pt x="128" y="13"/>
                      <a:pt x="136" y="16"/>
                    </a:cubicBezTo>
                    <a:cubicBezTo>
                      <a:pt x="140" y="28"/>
                      <a:pt x="148" y="40"/>
                      <a:pt x="152" y="52"/>
                    </a:cubicBezTo>
                    <a:cubicBezTo>
                      <a:pt x="153" y="65"/>
                      <a:pt x="152" y="77"/>
                      <a:pt x="154" y="90"/>
                    </a:cubicBezTo>
                    <a:cubicBezTo>
                      <a:pt x="155" y="94"/>
                      <a:pt x="158" y="102"/>
                      <a:pt x="158" y="102"/>
                    </a:cubicBezTo>
                    <a:cubicBezTo>
                      <a:pt x="159" y="110"/>
                      <a:pt x="161" y="164"/>
                      <a:pt x="170" y="164"/>
                    </a:cubicBez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64" name="Freeform 21">
                <a:extLst>
                  <a:ext uri="{FF2B5EF4-FFF2-40B4-BE49-F238E27FC236}">
                    <a16:creationId xmlns:a16="http://schemas.microsoft.com/office/drawing/2014/main" id="{AC270914-89D2-7211-B2D6-0E0EC1CB3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328"/>
                <a:ext cx="200" cy="173"/>
              </a:xfrm>
              <a:custGeom>
                <a:avLst/>
                <a:gdLst>
                  <a:gd name="T0" fmla="*/ 0 w 200"/>
                  <a:gd name="T1" fmla="*/ 12 h 173"/>
                  <a:gd name="T2" fmla="*/ 22 w 200"/>
                  <a:gd name="T3" fmla="*/ 32 h 173"/>
                  <a:gd name="T4" fmla="*/ 40 w 200"/>
                  <a:gd name="T5" fmla="*/ 42 h 173"/>
                  <a:gd name="T6" fmla="*/ 54 w 200"/>
                  <a:gd name="T7" fmla="*/ 56 h 173"/>
                  <a:gd name="T8" fmla="*/ 66 w 200"/>
                  <a:gd name="T9" fmla="*/ 64 h 173"/>
                  <a:gd name="T10" fmla="*/ 76 w 200"/>
                  <a:gd name="T11" fmla="*/ 80 h 173"/>
                  <a:gd name="T12" fmla="*/ 102 w 200"/>
                  <a:gd name="T13" fmla="*/ 104 h 173"/>
                  <a:gd name="T14" fmla="*/ 144 w 200"/>
                  <a:gd name="T15" fmla="*/ 144 h 173"/>
                  <a:gd name="T16" fmla="*/ 162 w 200"/>
                  <a:gd name="T17" fmla="*/ 160 h 173"/>
                  <a:gd name="T18" fmla="*/ 182 w 200"/>
                  <a:gd name="T19" fmla="*/ 160 h 173"/>
                  <a:gd name="T20" fmla="*/ 200 w 200"/>
                  <a:gd name="T21" fmla="*/ 138 h 173"/>
                  <a:gd name="T22" fmla="*/ 176 w 200"/>
                  <a:gd name="T23" fmla="*/ 118 h 173"/>
                  <a:gd name="T24" fmla="*/ 134 w 200"/>
                  <a:gd name="T25" fmla="*/ 76 h 173"/>
                  <a:gd name="T26" fmla="*/ 110 w 200"/>
                  <a:gd name="T27" fmla="*/ 38 h 173"/>
                  <a:gd name="T28" fmla="*/ 94 w 200"/>
                  <a:gd name="T29" fmla="*/ 16 h 173"/>
                  <a:gd name="T30" fmla="*/ 84 w 200"/>
                  <a:gd name="T31" fmla="*/ 0 h 17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0" h="173">
                    <a:moveTo>
                      <a:pt x="0" y="12"/>
                    </a:moveTo>
                    <a:cubicBezTo>
                      <a:pt x="15" y="15"/>
                      <a:pt x="11" y="23"/>
                      <a:pt x="22" y="32"/>
                    </a:cubicBezTo>
                    <a:cubicBezTo>
                      <a:pt x="27" y="36"/>
                      <a:pt x="40" y="42"/>
                      <a:pt x="40" y="42"/>
                    </a:cubicBezTo>
                    <a:cubicBezTo>
                      <a:pt x="44" y="48"/>
                      <a:pt x="49" y="52"/>
                      <a:pt x="54" y="56"/>
                    </a:cubicBezTo>
                    <a:cubicBezTo>
                      <a:pt x="58" y="59"/>
                      <a:pt x="66" y="64"/>
                      <a:pt x="66" y="64"/>
                    </a:cubicBezTo>
                    <a:cubicBezTo>
                      <a:pt x="71" y="78"/>
                      <a:pt x="66" y="74"/>
                      <a:pt x="76" y="80"/>
                    </a:cubicBezTo>
                    <a:cubicBezTo>
                      <a:pt x="82" y="89"/>
                      <a:pt x="92" y="101"/>
                      <a:pt x="102" y="104"/>
                    </a:cubicBezTo>
                    <a:cubicBezTo>
                      <a:pt x="107" y="120"/>
                      <a:pt x="130" y="135"/>
                      <a:pt x="144" y="144"/>
                    </a:cubicBezTo>
                    <a:cubicBezTo>
                      <a:pt x="147" y="149"/>
                      <a:pt x="157" y="158"/>
                      <a:pt x="162" y="160"/>
                    </a:cubicBezTo>
                    <a:cubicBezTo>
                      <a:pt x="171" y="173"/>
                      <a:pt x="171" y="164"/>
                      <a:pt x="182" y="160"/>
                    </a:cubicBezTo>
                    <a:cubicBezTo>
                      <a:pt x="190" y="152"/>
                      <a:pt x="194" y="147"/>
                      <a:pt x="200" y="138"/>
                    </a:cubicBezTo>
                    <a:cubicBezTo>
                      <a:pt x="197" y="128"/>
                      <a:pt x="185" y="124"/>
                      <a:pt x="176" y="118"/>
                    </a:cubicBezTo>
                    <a:cubicBezTo>
                      <a:pt x="165" y="101"/>
                      <a:pt x="146" y="92"/>
                      <a:pt x="134" y="76"/>
                    </a:cubicBezTo>
                    <a:cubicBezTo>
                      <a:pt x="130" y="63"/>
                      <a:pt x="120" y="48"/>
                      <a:pt x="110" y="38"/>
                    </a:cubicBezTo>
                    <a:cubicBezTo>
                      <a:pt x="107" y="30"/>
                      <a:pt x="101" y="21"/>
                      <a:pt x="94" y="16"/>
                    </a:cubicBezTo>
                    <a:cubicBezTo>
                      <a:pt x="92" y="9"/>
                      <a:pt x="89" y="5"/>
                      <a:pt x="84" y="0"/>
                    </a:cubicBez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65" name="Freeform 22">
                <a:extLst>
                  <a:ext uri="{FF2B5EF4-FFF2-40B4-BE49-F238E27FC236}">
                    <a16:creationId xmlns:a16="http://schemas.microsoft.com/office/drawing/2014/main" id="{20A65B7B-3BCD-C62A-2FAA-598CA10A9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1332"/>
                <a:ext cx="193" cy="219"/>
              </a:xfrm>
              <a:custGeom>
                <a:avLst/>
                <a:gdLst>
                  <a:gd name="T0" fmla="*/ 149 w 193"/>
                  <a:gd name="T1" fmla="*/ 0 h 219"/>
                  <a:gd name="T2" fmla="*/ 135 w 193"/>
                  <a:gd name="T3" fmla="*/ 18 h 219"/>
                  <a:gd name="T4" fmla="*/ 103 w 193"/>
                  <a:gd name="T5" fmla="*/ 64 h 219"/>
                  <a:gd name="T6" fmla="*/ 47 w 193"/>
                  <a:gd name="T7" fmla="*/ 120 h 219"/>
                  <a:gd name="T8" fmla="*/ 31 w 193"/>
                  <a:gd name="T9" fmla="*/ 134 h 219"/>
                  <a:gd name="T10" fmla="*/ 7 w 193"/>
                  <a:gd name="T11" fmla="*/ 164 h 219"/>
                  <a:gd name="T12" fmla="*/ 1 w 193"/>
                  <a:gd name="T13" fmla="*/ 200 h 219"/>
                  <a:gd name="T14" fmla="*/ 13 w 193"/>
                  <a:gd name="T15" fmla="*/ 214 h 219"/>
                  <a:gd name="T16" fmla="*/ 29 w 193"/>
                  <a:gd name="T17" fmla="*/ 218 h 219"/>
                  <a:gd name="T18" fmla="*/ 41 w 193"/>
                  <a:gd name="T19" fmla="*/ 216 h 219"/>
                  <a:gd name="T20" fmla="*/ 57 w 193"/>
                  <a:gd name="T21" fmla="*/ 190 h 219"/>
                  <a:gd name="T22" fmla="*/ 105 w 193"/>
                  <a:gd name="T23" fmla="*/ 142 h 219"/>
                  <a:gd name="T24" fmla="*/ 127 w 193"/>
                  <a:gd name="T25" fmla="*/ 122 h 219"/>
                  <a:gd name="T26" fmla="*/ 161 w 193"/>
                  <a:gd name="T27" fmla="*/ 76 h 219"/>
                  <a:gd name="T28" fmla="*/ 193 w 193"/>
                  <a:gd name="T29" fmla="*/ 44 h 2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3" h="219">
                    <a:moveTo>
                      <a:pt x="149" y="0"/>
                    </a:moveTo>
                    <a:cubicBezTo>
                      <a:pt x="146" y="8"/>
                      <a:pt x="140" y="11"/>
                      <a:pt x="135" y="18"/>
                    </a:cubicBezTo>
                    <a:cubicBezTo>
                      <a:pt x="125" y="32"/>
                      <a:pt x="117" y="55"/>
                      <a:pt x="103" y="64"/>
                    </a:cubicBezTo>
                    <a:cubicBezTo>
                      <a:pt x="95" y="89"/>
                      <a:pt x="69" y="106"/>
                      <a:pt x="47" y="120"/>
                    </a:cubicBezTo>
                    <a:cubicBezTo>
                      <a:pt x="42" y="128"/>
                      <a:pt x="37" y="127"/>
                      <a:pt x="31" y="134"/>
                    </a:cubicBezTo>
                    <a:cubicBezTo>
                      <a:pt x="22" y="144"/>
                      <a:pt x="18" y="157"/>
                      <a:pt x="7" y="164"/>
                    </a:cubicBezTo>
                    <a:cubicBezTo>
                      <a:pt x="0" y="184"/>
                      <a:pt x="3" y="172"/>
                      <a:pt x="1" y="200"/>
                    </a:cubicBezTo>
                    <a:cubicBezTo>
                      <a:pt x="4" y="208"/>
                      <a:pt x="5" y="212"/>
                      <a:pt x="13" y="214"/>
                    </a:cubicBezTo>
                    <a:cubicBezTo>
                      <a:pt x="18" y="215"/>
                      <a:pt x="29" y="218"/>
                      <a:pt x="29" y="218"/>
                    </a:cubicBezTo>
                    <a:cubicBezTo>
                      <a:pt x="33" y="217"/>
                      <a:pt x="38" y="219"/>
                      <a:pt x="41" y="216"/>
                    </a:cubicBezTo>
                    <a:cubicBezTo>
                      <a:pt x="50" y="208"/>
                      <a:pt x="43" y="195"/>
                      <a:pt x="57" y="190"/>
                    </a:cubicBezTo>
                    <a:cubicBezTo>
                      <a:pt x="61" y="178"/>
                      <a:pt x="94" y="146"/>
                      <a:pt x="105" y="142"/>
                    </a:cubicBezTo>
                    <a:cubicBezTo>
                      <a:pt x="114" y="129"/>
                      <a:pt x="115" y="130"/>
                      <a:pt x="127" y="122"/>
                    </a:cubicBezTo>
                    <a:cubicBezTo>
                      <a:pt x="137" y="107"/>
                      <a:pt x="148" y="89"/>
                      <a:pt x="161" y="76"/>
                    </a:cubicBezTo>
                    <a:cubicBezTo>
                      <a:pt x="166" y="62"/>
                      <a:pt x="183" y="54"/>
                      <a:pt x="193" y="44"/>
                    </a:cubicBez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66" name="Freeform 23">
                <a:extLst>
                  <a:ext uri="{FF2B5EF4-FFF2-40B4-BE49-F238E27FC236}">
                    <a16:creationId xmlns:a16="http://schemas.microsoft.com/office/drawing/2014/main" id="{0D5E7A33-F404-0631-7C9C-ED442846C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" y="1502"/>
                <a:ext cx="106" cy="77"/>
              </a:xfrm>
              <a:custGeom>
                <a:avLst/>
                <a:gdLst>
                  <a:gd name="T0" fmla="*/ 0 w 106"/>
                  <a:gd name="T1" fmla="*/ 42 h 77"/>
                  <a:gd name="T2" fmla="*/ 22 w 106"/>
                  <a:gd name="T3" fmla="*/ 58 h 77"/>
                  <a:gd name="T4" fmla="*/ 94 w 106"/>
                  <a:gd name="T5" fmla="*/ 68 h 77"/>
                  <a:gd name="T6" fmla="*/ 100 w 106"/>
                  <a:gd name="T7" fmla="*/ 50 h 77"/>
                  <a:gd name="T8" fmla="*/ 82 w 106"/>
                  <a:gd name="T9" fmla="*/ 40 h 77"/>
                  <a:gd name="T10" fmla="*/ 44 w 106"/>
                  <a:gd name="T11" fmla="*/ 12 h 77"/>
                  <a:gd name="T12" fmla="*/ 36 w 106"/>
                  <a:gd name="T13" fmla="*/ 8 h 77"/>
                  <a:gd name="T14" fmla="*/ 30 w 106"/>
                  <a:gd name="T15" fmla="*/ 2 h 77"/>
                  <a:gd name="T16" fmla="*/ 24 w 106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" h="77">
                    <a:moveTo>
                      <a:pt x="0" y="42"/>
                    </a:moveTo>
                    <a:cubicBezTo>
                      <a:pt x="6" y="48"/>
                      <a:pt x="14" y="55"/>
                      <a:pt x="22" y="58"/>
                    </a:cubicBezTo>
                    <a:cubicBezTo>
                      <a:pt x="35" y="77"/>
                      <a:pt x="84" y="68"/>
                      <a:pt x="94" y="68"/>
                    </a:cubicBezTo>
                    <a:cubicBezTo>
                      <a:pt x="100" y="64"/>
                      <a:pt x="106" y="58"/>
                      <a:pt x="100" y="50"/>
                    </a:cubicBezTo>
                    <a:cubicBezTo>
                      <a:pt x="96" y="45"/>
                      <a:pt x="88" y="44"/>
                      <a:pt x="82" y="40"/>
                    </a:cubicBezTo>
                    <a:cubicBezTo>
                      <a:pt x="69" y="31"/>
                      <a:pt x="58" y="20"/>
                      <a:pt x="44" y="12"/>
                    </a:cubicBezTo>
                    <a:cubicBezTo>
                      <a:pt x="41" y="11"/>
                      <a:pt x="38" y="10"/>
                      <a:pt x="36" y="8"/>
                    </a:cubicBezTo>
                    <a:cubicBezTo>
                      <a:pt x="34" y="6"/>
                      <a:pt x="32" y="4"/>
                      <a:pt x="30" y="2"/>
                    </a:cubicBezTo>
                    <a:cubicBezTo>
                      <a:pt x="28" y="1"/>
                      <a:pt x="24" y="0"/>
                      <a:pt x="24" y="0"/>
                    </a:cubicBez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67" name="Freeform 24">
                <a:extLst>
                  <a:ext uri="{FF2B5EF4-FFF2-40B4-BE49-F238E27FC236}">
                    <a16:creationId xmlns:a16="http://schemas.microsoft.com/office/drawing/2014/main" id="{D07AB3EA-69AE-7C0A-EAD9-D7226F7DC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" y="1422"/>
                <a:ext cx="89" cy="672"/>
              </a:xfrm>
              <a:custGeom>
                <a:avLst/>
                <a:gdLst>
                  <a:gd name="T0" fmla="*/ 19 w 89"/>
                  <a:gd name="T1" fmla="*/ 0 h 672"/>
                  <a:gd name="T2" fmla="*/ 7 w 89"/>
                  <a:gd name="T3" fmla="*/ 80 h 672"/>
                  <a:gd name="T4" fmla="*/ 13 w 89"/>
                  <a:gd name="T5" fmla="*/ 112 h 672"/>
                  <a:gd name="T6" fmla="*/ 33 w 89"/>
                  <a:gd name="T7" fmla="*/ 208 h 672"/>
                  <a:gd name="T8" fmla="*/ 55 w 89"/>
                  <a:gd name="T9" fmla="*/ 300 h 672"/>
                  <a:gd name="T10" fmla="*/ 63 w 89"/>
                  <a:gd name="T11" fmla="*/ 326 h 672"/>
                  <a:gd name="T12" fmla="*/ 79 w 89"/>
                  <a:gd name="T13" fmla="*/ 360 h 672"/>
                  <a:gd name="T14" fmla="*/ 69 w 89"/>
                  <a:gd name="T15" fmla="*/ 424 h 672"/>
                  <a:gd name="T16" fmla="*/ 61 w 89"/>
                  <a:gd name="T17" fmla="*/ 446 h 672"/>
                  <a:gd name="T18" fmla="*/ 57 w 89"/>
                  <a:gd name="T19" fmla="*/ 458 h 672"/>
                  <a:gd name="T20" fmla="*/ 57 w 89"/>
                  <a:gd name="T21" fmla="*/ 534 h 672"/>
                  <a:gd name="T22" fmla="*/ 89 w 89"/>
                  <a:gd name="T23" fmla="*/ 622 h 672"/>
                  <a:gd name="T24" fmla="*/ 89 w 89"/>
                  <a:gd name="T25" fmla="*/ 672 h 6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9" h="672">
                    <a:moveTo>
                      <a:pt x="19" y="0"/>
                    </a:moveTo>
                    <a:cubicBezTo>
                      <a:pt x="0" y="6"/>
                      <a:pt x="8" y="65"/>
                      <a:pt x="7" y="80"/>
                    </a:cubicBezTo>
                    <a:cubicBezTo>
                      <a:pt x="8" y="92"/>
                      <a:pt x="11" y="101"/>
                      <a:pt x="13" y="112"/>
                    </a:cubicBezTo>
                    <a:cubicBezTo>
                      <a:pt x="15" y="148"/>
                      <a:pt x="26" y="174"/>
                      <a:pt x="33" y="208"/>
                    </a:cubicBezTo>
                    <a:cubicBezTo>
                      <a:pt x="40" y="239"/>
                      <a:pt x="41" y="271"/>
                      <a:pt x="55" y="300"/>
                    </a:cubicBezTo>
                    <a:cubicBezTo>
                      <a:pt x="57" y="310"/>
                      <a:pt x="59" y="317"/>
                      <a:pt x="63" y="326"/>
                    </a:cubicBezTo>
                    <a:cubicBezTo>
                      <a:pt x="65" y="338"/>
                      <a:pt x="72" y="350"/>
                      <a:pt x="79" y="360"/>
                    </a:cubicBezTo>
                    <a:cubicBezTo>
                      <a:pt x="78" y="394"/>
                      <a:pt x="80" y="401"/>
                      <a:pt x="69" y="424"/>
                    </a:cubicBezTo>
                    <a:cubicBezTo>
                      <a:pt x="66" y="431"/>
                      <a:pt x="64" y="439"/>
                      <a:pt x="61" y="446"/>
                    </a:cubicBezTo>
                    <a:cubicBezTo>
                      <a:pt x="59" y="450"/>
                      <a:pt x="57" y="458"/>
                      <a:pt x="57" y="458"/>
                    </a:cubicBezTo>
                    <a:cubicBezTo>
                      <a:pt x="56" y="490"/>
                      <a:pt x="53" y="506"/>
                      <a:pt x="57" y="534"/>
                    </a:cubicBezTo>
                    <a:cubicBezTo>
                      <a:pt x="61" y="563"/>
                      <a:pt x="89" y="592"/>
                      <a:pt x="89" y="622"/>
                    </a:cubicBezTo>
                    <a:cubicBezTo>
                      <a:pt x="89" y="639"/>
                      <a:pt x="89" y="655"/>
                      <a:pt x="89" y="672"/>
                    </a:cubicBez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68" name="Freeform 25">
                <a:extLst>
                  <a:ext uri="{FF2B5EF4-FFF2-40B4-BE49-F238E27FC236}">
                    <a16:creationId xmlns:a16="http://schemas.microsoft.com/office/drawing/2014/main" id="{374FC8C2-7EEA-8F22-BE8D-144532502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1432"/>
                <a:ext cx="72" cy="668"/>
              </a:xfrm>
              <a:custGeom>
                <a:avLst/>
                <a:gdLst>
                  <a:gd name="T0" fmla="*/ 54 w 72"/>
                  <a:gd name="T1" fmla="*/ 0 h 668"/>
                  <a:gd name="T2" fmla="*/ 68 w 72"/>
                  <a:gd name="T3" fmla="*/ 76 h 668"/>
                  <a:gd name="T4" fmla="*/ 68 w 72"/>
                  <a:gd name="T5" fmla="*/ 142 h 668"/>
                  <a:gd name="T6" fmla="*/ 58 w 72"/>
                  <a:gd name="T7" fmla="*/ 164 h 668"/>
                  <a:gd name="T8" fmla="*/ 54 w 72"/>
                  <a:gd name="T9" fmla="*/ 176 h 668"/>
                  <a:gd name="T10" fmla="*/ 44 w 72"/>
                  <a:gd name="T11" fmla="*/ 216 h 668"/>
                  <a:gd name="T12" fmla="*/ 30 w 72"/>
                  <a:gd name="T13" fmla="*/ 286 h 668"/>
                  <a:gd name="T14" fmla="*/ 28 w 72"/>
                  <a:gd name="T15" fmla="*/ 320 h 668"/>
                  <a:gd name="T16" fmla="*/ 22 w 72"/>
                  <a:gd name="T17" fmla="*/ 340 h 668"/>
                  <a:gd name="T18" fmla="*/ 24 w 72"/>
                  <a:gd name="T19" fmla="*/ 426 h 668"/>
                  <a:gd name="T20" fmla="*/ 28 w 72"/>
                  <a:gd name="T21" fmla="*/ 438 h 668"/>
                  <a:gd name="T22" fmla="*/ 34 w 72"/>
                  <a:gd name="T23" fmla="*/ 472 h 668"/>
                  <a:gd name="T24" fmla="*/ 6 w 72"/>
                  <a:gd name="T25" fmla="*/ 570 h 668"/>
                  <a:gd name="T26" fmla="*/ 0 w 72"/>
                  <a:gd name="T27" fmla="*/ 608 h 668"/>
                  <a:gd name="T28" fmla="*/ 0 w 72"/>
                  <a:gd name="T29" fmla="*/ 668 h 6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2" h="668">
                    <a:moveTo>
                      <a:pt x="54" y="0"/>
                    </a:moveTo>
                    <a:cubicBezTo>
                      <a:pt x="62" y="25"/>
                      <a:pt x="62" y="51"/>
                      <a:pt x="68" y="76"/>
                    </a:cubicBezTo>
                    <a:cubicBezTo>
                      <a:pt x="69" y="98"/>
                      <a:pt x="72" y="120"/>
                      <a:pt x="68" y="142"/>
                    </a:cubicBezTo>
                    <a:cubicBezTo>
                      <a:pt x="67" y="148"/>
                      <a:pt x="60" y="157"/>
                      <a:pt x="58" y="164"/>
                    </a:cubicBezTo>
                    <a:cubicBezTo>
                      <a:pt x="57" y="168"/>
                      <a:pt x="54" y="176"/>
                      <a:pt x="54" y="176"/>
                    </a:cubicBezTo>
                    <a:cubicBezTo>
                      <a:pt x="52" y="190"/>
                      <a:pt x="47" y="202"/>
                      <a:pt x="44" y="216"/>
                    </a:cubicBezTo>
                    <a:cubicBezTo>
                      <a:pt x="39" y="239"/>
                      <a:pt x="37" y="264"/>
                      <a:pt x="30" y="286"/>
                    </a:cubicBezTo>
                    <a:cubicBezTo>
                      <a:pt x="29" y="297"/>
                      <a:pt x="29" y="309"/>
                      <a:pt x="28" y="320"/>
                    </a:cubicBezTo>
                    <a:cubicBezTo>
                      <a:pt x="27" y="327"/>
                      <a:pt x="22" y="340"/>
                      <a:pt x="22" y="340"/>
                    </a:cubicBezTo>
                    <a:cubicBezTo>
                      <a:pt x="23" y="369"/>
                      <a:pt x="22" y="397"/>
                      <a:pt x="24" y="426"/>
                    </a:cubicBezTo>
                    <a:cubicBezTo>
                      <a:pt x="24" y="430"/>
                      <a:pt x="28" y="438"/>
                      <a:pt x="28" y="438"/>
                    </a:cubicBezTo>
                    <a:cubicBezTo>
                      <a:pt x="29" y="450"/>
                      <a:pt x="31" y="461"/>
                      <a:pt x="34" y="472"/>
                    </a:cubicBezTo>
                    <a:cubicBezTo>
                      <a:pt x="26" y="505"/>
                      <a:pt x="17" y="538"/>
                      <a:pt x="6" y="570"/>
                    </a:cubicBezTo>
                    <a:cubicBezTo>
                      <a:pt x="4" y="583"/>
                      <a:pt x="4" y="596"/>
                      <a:pt x="0" y="608"/>
                    </a:cubicBezTo>
                    <a:cubicBezTo>
                      <a:pt x="2" y="629"/>
                      <a:pt x="0" y="647"/>
                      <a:pt x="0" y="668"/>
                    </a:cubicBez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69" name="Freeform 26">
                <a:extLst>
                  <a:ext uri="{FF2B5EF4-FFF2-40B4-BE49-F238E27FC236}">
                    <a16:creationId xmlns:a16="http://schemas.microsoft.com/office/drawing/2014/main" id="{A70C475B-1AE8-8D05-7546-89EE6A5EE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1716"/>
                <a:ext cx="17" cy="96"/>
              </a:xfrm>
              <a:custGeom>
                <a:avLst/>
                <a:gdLst>
                  <a:gd name="T0" fmla="*/ 0 w 17"/>
                  <a:gd name="T1" fmla="*/ 82 h 96"/>
                  <a:gd name="T2" fmla="*/ 6 w 17"/>
                  <a:gd name="T3" fmla="*/ 20 h 96"/>
                  <a:gd name="T4" fmla="*/ 8 w 17"/>
                  <a:gd name="T5" fmla="*/ 2 h 96"/>
                  <a:gd name="T6" fmla="*/ 10 w 17"/>
                  <a:gd name="T7" fmla="*/ 8 h 96"/>
                  <a:gd name="T8" fmla="*/ 16 w 17"/>
                  <a:gd name="T9" fmla="*/ 30 h 96"/>
                  <a:gd name="T10" fmla="*/ 16 w 17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96">
                    <a:moveTo>
                      <a:pt x="0" y="82"/>
                    </a:moveTo>
                    <a:cubicBezTo>
                      <a:pt x="1" y="59"/>
                      <a:pt x="1" y="41"/>
                      <a:pt x="6" y="20"/>
                    </a:cubicBezTo>
                    <a:cubicBezTo>
                      <a:pt x="7" y="14"/>
                      <a:pt x="6" y="8"/>
                      <a:pt x="8" y="2"/>
                    </a:cubicBezTo>
                    <a:cubicBezTo>
                      <a:pt x="9" y="0"/>
                      <a:pt x="9" y="6"/>
                      <a:pt x="10" y="8"/>
                    </a:cubicBezTo>
                    <a:cubicBezTo>
                      <a:pt x="12" y="15"/>
                      <a:pt x="16" y="22"/>
                      <a:pt x="16" y="30"/>
                    </a:cubicBezTo>
                    <a:cubicBezTo>
                      <a:pt x="17" y="52"/>
                      <a:pt x="16" y="74"/>
                      <a:pt x="16" y="96"/>
                    </a:cubicBez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70" name="Freeform 27">
                <a:extLst>
                  <a:ext uri="{FF2B5EF4-FFF2-40B4-BE49-F238E27FC236}">
                    <a16:creationId xmlns:a16="http://schemas.microsoft.com/office/drawing/2014/main" id="{FDBF0918-A7AA-A08F-2E2D-5CDF8E578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1858"/>
                <a:ext cx="14" cy="120"/>
              </a:xfrm>
              <a:custGeom>
                <a:avLst/>
                <a:gdLst>
                  <a:gd name="T0" fmla="*/ 6 w 14"/>
                  <a:gd name="T1" fmla="*/ 0 h 120"/>
                  <a:gd name="T2" fmla="*/ 8 w 14"/>
                  <a:gd name="T3" fmla="*/ 10 h 120"/>
                  <a:gd name="T4" fmla="*/ 0 w 14"/>
                  <a:gd name="T5" fmla="*/ 22 h 120"/>
                  <a:gd name="T6" fmla="*/ 8 w 14"/>
                  <a:gd name="T7" fmla="*/ 102 h 120"/>
                  <a:gd name="T8" fmla="*/ 14 w 14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6" y="0"/>
                    </a:moveTo>
                    <a:cubicBezTo>
                      <a:pt x="7" y="3"/>
                      <a:pt x="9" y="7"/>
                      <a:pt x="8" y="10"/>
                    </a:cubicBezTo>
                    <a:cubicBezTo>
                      <a:pt x="7" y="15"/>
                      <a:pt x="0" y="22"/>
                      <a:pt x="0" y="22"/>
                    </a:cubicBezTo>
                    <a:cubicBezTo>
                      <a:pt x="2" y="43"/>
                      <a:pt x="4" y="78"/>
                      <a:pt x="8" y="102"/>
                    </a:cubicBezTo>
                    <a:cubicBezTo>
                      <a:pt x="9" y="108"/>
                      <a:pt x="14" y="113"/>
                      <a:pt x="14" y="120"/>
                    </a:cubicBez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71" name="Freeform 28">
                <a:extLst>
                  <a:ext uri="{FF2B5EF4-FFF2-40B4-BE49-F238E27FC236}">
                    <a16:creationId xmlns:a16="http://schemas.microsoft.com/office/drawing/2014/main" id="{35B1EBAB-A0D6-FDCB-AE02-21983DBE2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" y="1858"/>
                <a:ext cx="11" cy="114"/>
              </a:xfrm>
              <a:custGeom>
                <a:avLst/>
                <a:gdLst>
                  <a:gd name="T0" fmla="*/ 0 w 11"/>
                  <a:gd name="T1" fmla="*/ 114 h 114"/>
                  <a:gd name="T2" fmla="*/ 10 w 11"/>
                  <a:gd name="T3" fmla="*/ 86 h 114"/>
                  <a:gd name="T4" fmla="*/ 8 w 11"/>
                  <a:gd name="T5" fmla="*/ 8 h 114"/>
                  <a:gd name="T6" fmla="*/ 2 w 11"/>
                  <a:gd name="T7" fmla="*/ 4 h 114"/>
                  <a:gd name="T8" fmla="*/ 0 w 11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4">
                    <a:moveTo>
                      <a:pt x="0" y="114"/>
                    </a:moveTo>
                    <a:cubicBezTo>
                      <a:pt x="6" y="105"/>
                      <a:pt x="8" y="96"/>
                      <a:pt x="10" y="86"/>
                    </a:cubicBezTo>
                    <a:cubicBezTo>
                      <a:pt x="9" y="60"/>
                      <a:pt x="11" y="34"/>
                      <a:pt x="8" y="8"/>
                    </a:cubicBezTo>
                    <a:cubicBezTo>
                      <a:pt x="8" y="6"/>
                      <a:pt x="4" y="6"/>
                      <a:pt x="2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72" name="Freeform 29">
                <a:extLst>
                  <a:ext uri="{FF2B5EF4-FFF2-40B4-BE49-F238E27FC236}">
                    <a16:creationId xmlns:a16="http://schemas.microsoft.com/office/drawing/2014/main" id="{924DB0B4-0CA9-B173-1305-92B08EF51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1676"/>
                <a:ext cx="1" cy="40"/>
              </a:xfrm>
              <a:custGeom>
                <a:avLst/>
                <a:gdLst>
                  <a:gd name="T0" fmla="*/ 0 w 1"/>
                  <a:gd name="T1" fmla="*/ 40 h 40"/>
                  <a:gd name="T2" fmla="*/ 0 w 1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0">
                    <a:moveTo>
                      <a:pt x="0" y="40"/>
                    </a:moveTo>
                    <a:cubicBezTo>
                      <a:pt x="0" y="27"/>
                      <a:pt x="0" y="13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3333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2254" name="Group 30">
              <a:extLst>
                <a:ext uri="{FF2B5EF4-FFF2-40B4-BE49-F238E27FC236}">
                  <a16:creationId xmlns:a16="http://schemas.microsoft.com/office/drawing/2014/main" id="{28A5D1FF-D9FD-1252-D2BC-1703AABC6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496"/>
              <a:ext cx="342" cy="1377"/>
              <a:chOff x="4454" y="2534"/>
              <a:chExt cx="342" cy="1377"/>
            </a:xfrm>
          </p:grpSpPr>
          <p:sp>
            <p:nvSpPr>
              <p:cNvPr id="52255" name="Freeform 31">
                <a:extLst>
                  <a:ext uri="{FF2B5EF4-FFF2-40B4-BE49-F238E27FC236}">
                    <a16:creationId xmlns:a16="http://schemas.microsoft.com/office/drawing/2014/main" id="{6B86C7F9-4F8D-717D-BB47-59062A714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2534"/>
                <a:ext cx="342" cy="232"/>
              </a:xfrm>
              <a:custGeom>
                <a:avLst/>
                <a:gdLst>
                  <a:gd name="T0" fmla="*/ 0 w 342"/>
                  <a:gd name="T1" fmla="*/ 232 h 232"/>
                  <a:gd name="T2" fmla="*/ 48 w 342"/>
                  <a:gd name="T3" fmla="*/ 208 h 232"/>
                  <a:gd name="T4" fmla="*/ 88 w 342"/>
                  <a:gd name="T5" fmla="*/ 192 h 232"/>
                  <a:gd name="T6" fmla="*/ 102 w 342"/>
                  <a:gd name="T7" fmla="*/ 178 h 232"/>
                  <a:gd name="T8" fmla="*/ 114 w 342"/>
                  <a:gd name="T9" fmla="*/ 152 h 232"/>
                  <a:gd name="T10" fmla="*/ 172 w 342"/>
                  <a:gd name="T11" fmla="*/ 2 h 232"/>
                  <a:gd name="T12" fmla="*/ 202 w 342"/>
                  <a:gd name="T13" fmla="*/ 0 h 232"/>
                  <a:gd name="T14" fmla="*/ 226 w 342"/>
                  <a:gd name="T15" fmla="*/ 12 h 232"/>
                  <a:gd name="T16" fmla="*/ 232 w 342"/>
                  <a:gd name="T17" fmla="*/ 16 h 232"/>
                  <a:gd name="T18" fmla="*/ 242 w 342"/>
                  <a:gd name="T19" fmla="*/ 34 h 232"/>
                  <a:gd name="T20" fmla="*/ 246 w 342"/>
                  <a:gd name="T21" fmla="*/ 40 h 232"/>
                  <a:gd name="T22" fmla="*/ 254 w 342"/>
                  <a:gd name="T23" fmla="*/ 78 h 232"/>
                  <a:gd name="T24" fmla="*/ 246 w 342"/>
                  <a:gd name="T25" fmla="*/ 154 h 232"/>
                  <a:gd name="T26" fmla="*/ 342 w 342"/>
                  <a:gd name="T27" fmla="*/ 200 h 2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2" h="232">
                    <a:moveTo>
                      <a:pt x="0" y="232"/>
                    </a:moveTo>
                    <a:cubicBezTo>
                      <a:pt x="15" y="222"/>
                      <a:pt x="31" y="212"/>
                      <a:pt x="48" y="208"/>
                    </a:cubicBezTo>
                    <a:cubicBezTo>
                      <a:pt x="60" y="200"/>
                      <a:pt x="75" y="200"/>
                      <a:pt x="88" y="192"/>
                    </a:cubicBezTo>
                    <a:cubicBezTo>
                      <a:pt x="91" y="183"/>
                      <a:pt x="96" y="186"/>
                      <a:pt x="102" y="178"/>
                    </a:cubicBezTo>
                    <a:cubicBezTo>
                      <a:pt x="110" y="168"/>
                      <a:pt x="111" y="163"/>
                      <a:pt x="114" y="152"/>
                    </a:cubicBezTo>
                    <a:cubicBezTo>
                      <a:pt x="112" y="99"/>
                      <a:pt x="99" y="14"/>
                      <a:pt x="172" y="2"/>
                    </a:cubicBezTo>
                    <a:cubicBezTo>
                      <a:pt x="182" y="0"/>
                      <a:pt x="192" y="1"/>
                      <a:pt x="202" y="0"/>
                    </a:cubicBezTo>
                    <a:cubicBezTo>
                      <a:pt x="219" y="6"/>
                      <a:pt x="210" y="2"/>
                      <a:pt x="226" y="12"/>
                    </a:cubicBezTo>
                    <a:cubicBezTo>
                      <a:pt x="228" y="13"/>
                      <a:pt x="232" y="16"/>
                      <a:pt x="232" y="16"/>
                    </a:cubicBezTo>
                    <a:cubicBezTo>
                      <a:pt x="236" y="27"/>
                      <a:pt x="233" y="20"/>
                      <a:pt x="242" y="34"/>
                    </a:cubicBezTo>
                    <a:cubicBezTo>
                      <a:pt x="243" y="36"/>
                      <a:pt x="246" y="40"/>
                      <a:pt x="246" y="40"/>
                    </a:cubicBezTo>
                    <a:cubicBezTo>
                      <a:pt x="248" y="53"/>
                      <a:pt x="250" y="66"/>
                      <a:pt x="254" y="78"/>
                    </a:cubicBezTo>
                    <a:cubicBezTo>
                      <a:pt x="252" y="103"/>
                      <a:pt x="248" y="128"/>
                      <a:pt x="246" y="154"/>
                    </a:cubicBezTo>
                    <a:cubicBezTo>
                      <a:pt x="266" y="184"/>
                      <a:pt x="307" y="200"/>
                      <a:pt x="342" y="20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56" name="Freeform 32">
                <a:extLst>
                  <a:ext uri="{FF2B5EF4-FFF2-40B4-BE49-F238E27FC236}">
                    <a16:creationId xmlns:a16="http://schemas.microsoft.com/office/drawing/2014/main" id="{115A050B-6BA4-7C42-DE29-2A22D2473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82"/>
                <a:ext cx="20" cy="136"/>
              </a:xfrm>
              <a:custGeom>
                <a:avLst/>
                <a:gdLst>
                  <a:gd name="T0" fmla="*/ 14 w 20"/>
                  <a:gd name="T1" fmla="*/ 0 h 136"/>
                  <a:gd name="T2" fmla="*/ 6 w 20"/>
                  <a:gd name="T3" fmla="*/ 24 h 136"/>
                  <a:gd name="T4" fmla="*/ 6 w 20"/>
                  <a:gd name="T5" fmla="*/ 78 h 136"/>
                  <a:gd name="T6" fmla="*/ 12 w 20"/>
                  <a:gd name="T7" fmla="*/ 98 h 136"/>
                  <a:gd name="T8" fmla="*/ 20 w 20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36">
                    <a:moveTo>
                      <a:pt x="14" y="0"/>
                    </a:moveTo>
                    <a:cubicBezTo>
                      <a:pt x="12" y="10"/>
                      <a:pt x="12" y="16"/>
                      <a:pt x="6" y="24"/>
                    </a:cubicBezTo>
                    <a:cubicBezTo>
                      <a:pt x="0" y="46"/>
                      <a:pt x="3" y="34"/>
                      <a:pt x="6" y="78"/>
                    </a:cubicBezTo>
                    <a:cubicBezTo>
                      <a:pt x="7" y="85"/>
                      <a:pt x="12" y="98"/>
                      <a:pt x="12" y="98"/>
                    </a:cubicBezTo>
                    <a:cubicBezTo>
                      <a:pt x="13" y="117"/>
                      <a:pt x="9" y="125"/>
                      <a:pt x="20" y="136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57" name="Freeform 33">
                <a:extLst>
                  <a:ext uri="{FF2B5EF4-FFF2-40B4-BE49-F238E27FC236}">
                    <a16:creationId xmlns:a16="http://schemas.microsoft.com/office/drawing/2014/main" id="{F625A91F-7C0D-D41A-2077-60C74D2EE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3082"/>
                <a:ext cx="64" cy="638"/>
              </a:xfrm>
              <a:custGeom>
                <a:avLst/>
                <a:gdLst>
                  <a:gd name="T0" fmla="*/ 54 w 64"/>
                  <a:gd name="T1" fmla="*/ 0 h 638"/>
                  <a:gd name="T2" fmla="*/ 64 w 64"/>
                  <a:gd name="T3" fmla="*/ 64 h 638"/>
                  <a:gd name="T4" fmla="*/ 54 w 64"/>
                  <a:gd name="T5" fmla="*/ 102 h 638"/>
                  <a:gd name="T6" fmla="*/ 48 w 64"/>
                  <a:gd name="T7" fmla="*/ 120 h 638"/>
                  <a:gd name="T8" fmla="*/ 46 w 64"/>
                  <a:gd name="T9" fmla="*/ 126 h 638"/>
                  <a:gd name="T10" fmla="*/ 40 w 64"/>
                  <a:gd name="T11" fmla="*/ 182 h 638"/>
                  <a:gd name="T12" fmla="*/ 38 w 64"/>
                  <a:gd name="T13" fmla="*/ 226 h 638"/>
                  <a:gd name="T14" fmla="*/ 30 w 64"/>
                  <a:gd name="T15" fmla="*/ 238 h 638"/>
                  <a:gd name="T16" fmla="*/ 18 w 64"/>
                  <a:gd name="T17" fmla="*/ 290 h 638"/>
                  <a:gd name="T18" fmla="*/ 12 w 64"/>
                  <a:gd name="T19" fmla="*/ 308 h 638"/>
                  <a:gd name="T20" fmla="*/ 8 w 64"/>
                  <a:gd name="T21" fmla="*/ 324 h 638"/>
                  <a:gd name="T22" fmla="*/ 20 w 64"/>
                  <a:gd name="T23" fmla="*/ 440 h 638"/>
                  <a:gd name="T24" fmla="*/ 14 w 64"/>
                  <a:gd name="T25" fmla="*/ 524 h 638"/>
                  <a:gd name="T26" fmla="*/ 8 w 64"/>
                  <a:gd name="T27" fmla="*/ 550 h 638"/>
                  <a:gd name="T28" fmla="*/ 0 w 64"/>
                  <a:gd name="T29" fmla="*/ 638 h 6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4" h="638">
                    <a:moveTo>
                      <a:pt x="54" y="0"/>
                    </a:moveTo>
                    <a:cubicBezTo>
                      <a:pt x="64" y="19"/>
                      <a:pt x="64" y="64"/>
                      <a:pt x="64" y="64"/>
                    </a:cubicBezTo>
                    <a:cubicBezTo>
                      <a:pt x="62" y="82"/>
                      <a:pt x="64" y="89"/>
                      <a:pt x="54" y="102"/>
                    </a:cubicBezTo>
                    <a:cubicBezTo>
                      <a:pt x="52" y="108"/>
                      <a:pt x="50" y="114"/>
                      <a:pt x="48" y="120"/>
                    </a:cubicBezTo>
                    <a:cubicBezTo>
                      <a:pt x="47" y="122"/>
                      <a:pt x="46" y="126"/>
                      <a:pt x="46" y="126"/>
                    </a:cubicBezTo>
                    <a:cubicBezTo>
                      <a:pt x="44" y="145"/>
                      <a:pt x="45" y="164"/>
                      <a:pt x="40" y="182"/>
                    </a:cubicBezTo>
                    <a:cubicBezTo>
                      <a:pt x="39" y="197"/>
                      <a:pt x="41" y="212"/>
                      <a:pt x="38" y="226"/>
                    </a:cubicBezTo>
                    <a:cubicBezTo>
                      <a:pt x="37" y="231"/>
                      <a:pt x="30" y="238"/>
                      <a:pt x="30" y="238"/>
                    </a:cubicBezTo>
                    <a:cubicBezTo>
                      <a:pt x="26" y="255"/>
                      <a:pt x="22" y="273"/>
                      <a:pt x="18" y="290"/>
                    </a:cubicBezTo>
                    <a:cubicBezTo>
                      <a:pt x="16" y="296"/>
                      <a:pt x="14" y="302"/>
                      <a:pt x="12" y="308"/>
                    </a:cubicBezTo>
                    <a:cubicBezTo>
                      <a:pt x="10" y="313"/>
                      <a:pt x="8" y="324"/>
                      <a:pt x="8" y="324"/>
                    </a:cubicBezTo>
                    <a:cubicBezTo>
                      <a:pt x="3" y="366"/>
                      <a:pt x="12" y="401"/>
                      <a:pt x="20" y="440"/>
                    </a:cubicBezTo>
                    <a:cubicBezTo>
                      <a:pt x="22" y="467"/>
                      <a:pt x="30" y="501"/>
                      <a:pt x="14" y="524"/>
                    </a:cubicBezTo>
                    <a:cubicBezTo>
                      <a:pt x="12" y="533"/>
                      <a:pt x="10" y="541"/>
                      <a:pt x="8" y="550"/>
                    </a:cubicBezTo>
                    <a:cubicBezTo>
                      <a:pt x="5" y="582"/>
                      <a:pt x="0" y="606"/>
                      <a:pt x="0" y="638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58" name="Freeform 34">
                <a:extLst>
                  <a:ext uri="{FF2B5EF4-FFF2-40B4-BE49-F238E27FC236}">
                    <a16:creationId xmlns:a16="http://schemas.microsoft.com/office/drawing/2014/main" id="{7F9EEC75-FE81-8F3E-FC11-1B7EAA4BD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3474"/>
                <a:ext cx="38" cy="272"/>
              </a:xfrm>
              <a:custGeom>
                <a:avLst/>
                <a:gdLst>
                  <a:gd name="T0" fmla="*/ 18 w 38"/>
                  <a:gd name="T1" fmla="*/ 0 h 272"/>
                  <a:gd name="T2" fmla="*/ 4 w 38"/>
                  <a:gd name="T3" fmla="*/ 24 h 272"/>
                  <a:gd name="T4" fmla="*/ 30 w 38"/>
                  <a:gd name="T5" fmla="*/ 156 h 272"/>
                  <a:gd name="T6" fmla="*/ 38 w 38"/>
                  <a:gd name="T7" fmla="*/ 272 h 2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272">
                    <a:moveTo>
                      <a:pt x="18" y="0"/>
                    </a:moveTo>
                    <a:cubicBezTo>
                      <a:pt x="12" y="8"/>
                      <a:pt x="7" y="15"/>
                      <a:pt x="4" y="24"/>
                    </a:cubicBezTo>
                    <a:cubicBezTo>
                      <a:pt x="0" y="61"/>
                      <a:pt x="8" y="123"/>
                      <a:pt x="30" y="156"/>
                    </a:cubicBezTo>
                    <a:cubicBezTo>
                      <a:pt x="33" y="196"/>
                      <a:pt x="38" y="231"/>
                      <a:pt x="38" y="272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59" name="Freeform 35">
                <a:extLst>
                  <a:ext uri="{FF2B5EF4-FFF2-40B4-BE49-F238E27FC236}">
                    <a16:creationId xmlns:a16="http://schemas.microsoft.com/office/drawing/2014/main" id="{BF8EA3A5-EF2C-F884-CFB6-6D85DD02E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" y="3482"/>
                <a:ext cx="18" cy="200"/>
              </a:xfrm>
              <a:custGeom>
                <a:avLst/>
                <a:gdLst>
                  <a:gd name="T0" fmla="*/ 0 w 18"/>
                  <a:gd name="T1" fmla="*/ 0 h 200"/>
                  <a:gd name="T2" fmla="*/ 16 w 18"/>
                  <a:gd name="T3" fmla="*/ 44 h 200"/>
                  <a:gd name="T4" fmla="*/ 10 w 18"/>
                  <a:gd name="T5" fmla="*/ 200 h 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00">
                    <a:moveTo>
                      <a:pt x="0" y="0"/>
                    </a:moveTo>
                    <a:cubicBezTo>
                      <a:pt x="3" y="14"/>
                      <a:pt x="8" y="32"/>
                      <a:pt x="16" y="44"/>
                    </a:cubicBezTo>
                    <a:cubicBezTo>
                      <a:pt x="18" y="123"/>
                      <a:pt x="10" y="135"/>
                      <a:pt x="10" y="20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60" name="Freeform 36">
                <a:extLst>
                  <a:ext uri="{FF2B5EF4-FFF2-40B4-BE49-F238E27FC236}">
                    <a16:creationId xmlns:a16="http://schemas.microsoft.com/office/drawing/2014/main" id="{3E5D2AA5-ED01-D7D1-66FA-90EA4B15F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3506"/>
                <a:ext cx="27" cy="142"/>
              </a:xfrm>
              <a:custGeom>
                <a:avLst/>
                <a:gdLst>
                  <a:gd name="T0" fmla="*/ 27 w 27"/>
                  <a:gd name="T1" fmla="*/ 0 h 142"/>
                  <a:gd name="T2" fmla="*/ 15 w 27"/>
                  <a:gd name="T3" fmla="*/ 16 h 142"/>
                  <a:gd name="T4" fmla="*/ 27 w 27"/>
                  <a:gd name="T5" fmla="*/ 142 h 1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142">
                    <a:moveTo>
                      <a:pt x="27" y="0"/>
                    </a:moveTo>
                    <a:cubicBezTo>
                      <a:pt x="24" y="8"/>
                      <a:pt x="22" y="11"/>
                      <a:pt x="15" y="16"/>
                    </a:cubicBezTo>
                    <a:cubicBezTo>
                      <a:pt x="0" y="60"/>
                      <a:pt x="27" y="99"/>
                      <a:pt x="27" y="142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61" name="Freeform 37">
                <a:extLst>
                  <a:ext uri="{FF2B5EF4-FFF2-40B4-BE49-F238E27FC236}">
                    <a16:creationId xmlns:a16="http://schemas.microsoft.com/office/drawing/2014/main" id="{DF2EFFFD-9CD1-F87D-B747-F99D42AC0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3737"/>
                <a:ext cx="48" cy="49"/>
              </a:xfrm>
              <a:custGeom>
                <a:avLst/>
                <a:gdLst>
                  <a:gd name="T0" fmla="*/ 0 w 48"/>
                  <a:gd name="T1" fmla="*/ 11 h 49"/>
                  <a:gd name="T2" fmla="*/ 30 w 48"/>
                  <a:gd name="T3" fmla="*/ 5 h 49"/>
                  <a:gd name="T4" fmla="*/ 44 w 48"/>
                  <a:gd name="T5" fmla="*/ 19 h 49"/>
                  <a:gd name="T6" fmla="*/ 38 w 48"/>
                  <a:gd name="T7" fmla="*/ 4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9">
                    <a:moveTo>
                      <a:pt x="0" y="11"/>
                    </a:moveTo>
                    <a:cubicBezTo>
                      <a:pt x="17" y="0"/>
                      <a:pt x="7" y="2"/>
                      <a:pt x="30" y="5"/>
                    </a:cubicBezTo>
                    <a:cubicBezTo>
                      <a:pt x="44" y="14"/>
                      <a:pt x="40" y="8"/>
                      <a:pt x="44" y="19"/>
                    </a:cubicBezTo>
                    <a:cubicBezTo>
                      <a:pt x="42" y="47"/>
                      <a:pt x="48" y="39"/>
                      <a:pt x="38" y="4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62" name="Freeform 38">
                <a:extLst>
                  <a:ext uri="{FF2B5EF4-FFF2-40B4-BE49-F238E27FC236}">
                    <a16:creationId xmlns:a16="http://schemas.microsoft.com/office/drawing/2014/main" id="{74212E11-FBC4-4840-92AA-FB3C368BD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3750"/>
                <a:ext cx="90" cy="161"/>
              </a:xfrm>
              <a:custGeom>
                <a:avLst/>
                <a:gdLst>
                  <a:gd name="T0" fmla="*/ 27 w 90"/>
                  <a:gd name="T1" fmla="*/ 0 h 161"/>
                  <a:gd name="T2" fmla="*/ 48 w 90"/>
                  <a:gd name="T3" fmla="*/ 8 h 161"/>
                  <a:gd name="T4" fmla="*/ 54 w 90"/>
                  <a:gd name="T5" fmla="*/ 23 h 161"/>
                  <a:gd name="T6" fmla="*/ 60 w 90"/>
                  <a:gd name="T7" fmla="*/ 57 h 161"/>
                  <a:gd name="T8" fmla="*/ 67 w 90"/>
                  <a:gd name="T9" fmla="*/ 86 h 161"/>
                  <a:gd name="T10" fmla="*/ 84 w 90"/>
                  <a:gd name="T11" fmla="*/ 117 h 161"/>
                  <a:gd name="T12" fmla="*/ 90 w 90"/>
                  <a:gd name="T13" fmla="*/ 134 h 161"/>
                  <a:gd name="T14" fmla="*/ 55 w 90"/>
                  <a:gd name="T15" fmla="*/ 152 h 161"/>
                  <a:gd name="T16" fmla="*/ 37 w 90"/>
                  <a:gd name="T17" fmla="*/ 144 h 161"/>
                  <a:gd name="T18" fmla="*/ 22 w 90"/>
                  <a:gd name="T19" fmla="*/ 128 h 161"/>
                  <a:gd name="T20" fmla="*/ 15 w 90"/>
                  <a:gd name="T21" fmla="*/ 114 h 161"/>
                  <a:gd name="T22" fmla="*/ 10 w 90"/>
                  <a:gd name="T23" fmla="*/ 56 h 161"/>
                  <a:gd name="T24" fmla="*/ 27 w 90"/>
                  <a:gd name="T25" fmla="*/ 0 h 1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161">
                    <a:moveTo>
                      <a:pt x="27" y="0"/>
                    </a:moveTo>
                    <a:cubicBezTo>
                      <a:pt x="34" y="4"/>
                      <a:pt x="41" y="4"/>
                      <a:pt x="48" y="8"/>
                    </a:cubicBezTo>
                    <a:cubicBezTo>
                      <a:pt x="52" y="13"/>
                      <a:pt x="52" y="17"/>
                      <a:pt x="54" y="23"/>
                    </a:cubicBezTo>
                    <a:cubicBezTo>
                      <a:pt x="56" y="35"/>
                      <a:pt x="53" y="47"/>
                      <a:pt x="60" y="57"/>
                    </a:cubicBezTo>
                    <a:cubicBezTo>
                      <a:pt x="62" y="67"/>
                      <a:pt x="58" y="79"/>
                      <a:pt x="67" y="86"/>
                    </a:cubicBezTo>
                    <a:cubicBezTo>
                      <a:pt x="72" y="97"/>
                      <a:pt x="77" y="107"/>
                      <a:pt x="84" y="117"/>
                    </a:cubicBezTo>
                    <a:cubicBezTo>
                      <a:pt x="85" y="123"/>
                      <a:pt x="87" y="128"/>
                      <a:pt x="90" y="134"/>
                    </a:cubicBezTo>
                    <a:cubicBezTo>
                      <a:pt x="87" y="161"/>
                      <a:pt x="87" y="153"/>
                      <a:pt x="55" y="152"/>
                    </a:cubicBezTo>
                    <a:cubicBezTo>
                      <a:pt x="49" y="149"/>
                      <a:pt x="43" y="148"/>
                      <a:pt x="37" y="144"/>
                    </a:cubicBezTo>
                    <a:cubicBezTo>
                      <a:pt x="33" y="138"/>
                      <a:pt x="28" y="132"/>
                      <a:pt x="22" y="128"/>
                    </a:cubicBezTo>
                    <a:cubicBezTo>
                      <a:pt x="19" y="123"/>
                      <a:pt x="16" y="120"/>
                      <a:pt x="15" y="114"/>
                    </a:cubicBezTo>
                    <a:cubicBezTo>
                      <a:pt x="14" y="101"/>
                      <a:pt x="18" y="73"/>
                      <a:pt x="10" y="56"/>
                    </a:cubicBezTo>
                    <a:cubicBezTo>
                      <a:pt x="6" y="38"/>
                      <a:pt x="0" y="0"/>
                      <a:pt x="27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pic>
        <p:nvPicPr>
          <p:cNvPr id="52242" name="Picture 39" descr="corpo visibile 3a">
            <a:extLst>
              <a:ext uri="{FF2B5EF4-FFF2-40B4-BE49-F238E27FC236}">
                <a16:creationId xmlns:a16="http://schemas.microsoft.com/office/drawing/2014/main" id="{D8C49F90-EFAA-43BF-46DA-3B5BDB3D8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219200"/>
            <a:ext cx="688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40" descr="corpo visibile 3b">
            <a:extLst>
              <a:ext uri="{FF2B5EF4-FFF2-40B4-BE49-F238E27FC236}">
                <a16:creationId xmlns:a16="http://schemas.microsoft.com/office/drawing/2014/main" id="{E5B5A30C-1897-B060-F023-1F42494B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681038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Text Box 41">
            <a:extLst>
              <a:ext uri="{FF2B5EF4-FFF2-40B4-BE49-F238E27FC236}">
                <a16:creationId xmlns:a16="http://schemas.microsoft.com/office/drawing/2014/main" id="{B351F78D-16A6-BDC9-0AA1-6E391E414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3429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it-IT" altLang="it-IT" sz="2000" b="1">
                <a:solidFill>
                  <a:srgbClr val="FF0000"/>
                </a:solidFill>
              </a:rPr>
              <a:t>Normalizzazione immagini frontali e dorsali</a:t>
            </a:r>
          </a:p>
        </p:txBody>
      </p:sp>
      <p:sp>
        <p:nvSpPr>
          <p:cNvPr id="52245" name="Text Box 42">
            <a:extLst>
              <a:ext uri="{FF2B5EF4-FFF2-40B4-BE49-F238E27FC236}">
                <a16:creationId xmlns:a16="http://schemas.microsoft.com/office/drawing/2014/main" id="{7CD48E75-E601-A822-F60C-B5D135D18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09600"/>
            <a:ext cx="2209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it-IT" altLang="it-IT" sz="2000" b="1">
                <a:solidFill>
                  <a:srgbClr val="FF0000"/>
                </a:solidFill>
              </a:rPr>
              <a:t>Sogliatura </a:t>
            </a:r>
          </a:p>
          <a:p>
            <a:pPr algn="ctr">
              <a:lnSpc>
                <a:spcPct val="75000"/>
              </a:lnSpc>
            </a:pPr>
            <a:r>
              <a:rPr lang="it-IT" altLang="it-IT" sz="2000" b="1">
                <a:solidFill>
                  <a:srgbClr val="FF0000"/>
                </a:solidFill>
              </a:rPr>
              <a:t>e binarizzazione</a:t>
            </a:r>
          </a:p>
        </p:txBody>
      </p:sp>
      <p:sp>
        <p:nvSpPr>
          <p:cNvPr id="52246" name="Text Box 43">
            <a:extLst>
              <a:ext uri="{FF2B5EF4-FFF2-40B4-BE49-F238E27FC236}">
                <a16:creationId xmlns:a16="http://schemas.microsoft.com/office/drawing/2014/main" id="{12D15411-AA8A-5195-AAEE-7BF54956D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9600"/>
            <a:ext cx="129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it-IT" altLang="it-IT" sz="2000" b="1">
                <a:solidFill>
                  <a:srgbClr val="FF0000"/>
                </a:solidFill>
              </a:rPr>
              <a:t>Contorni</a:t>
            </a:r>
          </a:p>
          <a:p>
            <a:pPr algn="ctr">
              <a:lnSpc>
                <a:spcPct val="75000"/>
              </a:lnSpc>
            </a:pPr>
            <a:r>
              <a:rPr lang="it-IT" altLang="it-IT" sz="2000" b="1">
                <a:solidFill>
                  <a:srgbClr val="FF0000"/>
                </a:solidFill>
              </a:rPr>
              <a:t>visibili</a:t>
            </a:r>
          </a:p>
        </p:txBody>
      </p:sp>
      <p:sp>
        <p:nvSpPr>
          <p:cNvPr id="52247" name="Text Box 44">
            <a:extLst>
              <a:ext uri="{FF2B5EF4-FFF2-40B4-BE49-F238E27FC236}">
                <a16:creationId xmlns:a16="http://schemas.microsoft.com/office/drawing/2014/main" id="{FC4CE948-3707-D179-78DF-659437EE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33400"/>
            <a:ext cx="1143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it-IT" altLang="it-IT" sz="2000" b="1">
                <a:solidFill>
                  <a:srgbClr val="FF0000"/>
                </a:solidFill>
              </a:rPr>
              <a:t>Sagome esterne</a:t>
            </a:r>
          </a:p>
          <a:p>
            <a:pPr algn="ctr">
              <a:lnSpc>
                <a:spcPct val="75000"/>
              </a:lnSpc>
            </a:pPr>
            <a:r>
              <a:rPr lang="it-IT" altLang="it-IT" sz="2000" b="1">
                <a:solidFill>
                  <a:srgbClr val="FF0000"/>
                </a:solidFill>
              </a:rPr>
              <a:t>visibili</a:t>
            </a:r>
          </a:p>
        </p:txBody>
      </p:sp>
      <p:sp>
        <p:nvSpPr>
          <p:cNvPr id="52248" name="Line 45">
            <a:extLst>
              <a:ext uri="{FF2B5EF4-FFF2-40B4-BE49-F238E27FC236}">
                <a16:creationId xmlns:a16="http://schemas.microsoft.com/office/drawing/2014/main" id="{412282A7-ECA6-5864-8066-ABAB6E70D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09600"/>
            <a:ext cx="0" cy="5867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49" name="Line 46">
            <a:extLst>
              <a:ext uri="{FF2B5EF4-FFF2-40B4-BE49-F238E27FC236}">
                <a16:creationId xmlns:a16="http://schemas.microsoft.com/office/drawing/2014/main" id="{A36024C6-4A3C-9603-7868-8388E27E6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33400"/>
            <a:ext cx="0" cy="6019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50" name="Line 47">
            <a:extLst>
              <a:ext uri="{FF2B5EF4-FFF2-40B4-BE49-F238E27FC236}">
                <a16:creationId xmlns:a16="http://schemas.microsoft.com/office/drawing/2014/main" id="{EF963CDB-6982-02F8-D7CC-91879EA94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33400"/>
            <a:ext cx="0" cy="6019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51" name="Line 48">
            <a:extLst>
              <a:ext uri="{FF2B5EF4-FFF2-40B4-BE49-F238E27FC236}">
                <a16:creationId xmlns:a16="http://schemas.microsoft.com/office/drawing/2014/main" id="{53D97953-B5E6-F984-C7C5-BED90F5C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362200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52" name="Line 49">
            <a:extLst>
              <a:ext uri="{FF2B5EF4-FFF2-40B4-BE49-F238E27FC236}">
                <a16:creationId xmlns:a16="http://schemas.microsoft.com/office/drawing/2014/main" id="{7B2A251C-5617-F7EB-A7FF-78927973A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733800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3">
            <a:extLst>
              <a:ext uri="{FF2B5EF4-FFF2-40B4-BE49-F238E27FC236}">
                <a16:creationId xmlns:a16="http://schemas.microsoft.com/office/drawing/2014/main" id="{C269590E-52F0-EA71-B94C-CD88049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29CF3F-6202-4DE1-B1EA-126331655B4F}" type="slidenum">
              <a:rPr lang="it-IT" altLang="it-IT" sz="1400"/>
              <a:pPr/>
              <a:t>43</a:t>
            </a:fld>
            <a:endParaRPr lang="it-IT" altLang="it-IT" sz="1400"/>
          </a:p>
        </p:txBody>
      </p:sp>
      <p:grpSp>
        <p:nvGrpSpPr>
          <p:cNvPr id="53251" name="Group 2">
            <a:extLst>
              <a:ext uri="{FF2B5EF4-FFF2-40B4-BE49-F238E27FC236}">
                <a16:creationId xmlns:a16="http://schemas.microsoft.com/office/drawing/2014/main" id="{9600B1FD-6996-39FC-6A13-9E907D1F63E5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130675"/>
            <a:ext cx="1970088" cy="2509838"/>
            <a:chOff x="3024" y="2602"/>
            <a:chExt cx="1241" cy="1581"/>
          </a:xfrm>
        </p:grpSpPr>
        <p:pic>
          <p:nvPicPr>
            <p:cNvPr id="53452" name="Picture 3" descr="sagome tot">
              <a:extLst>
                <a:ext uri="{FF2B5EF4-FFF2-40B4-BE49-F238E27FC236}">
                  <a16:creationId xmlns:a16="http://schemas.microsoft.com/office/drawing/2014/main" id="{628FB33B-016F-32B7-8B48-FDE0255B9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30000" contras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602"/>
              <a:ext cx="1241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453" name="Group 4">
              <a:extLst>
                <a:ext uri="{FF2B5EF4-FFF2-40B4-BE49-F238E27FC236}">
                  <a16:creationId xmlns:a16="http://schemas.microsoft.com/office/drawing/2014/main" id="{F4584F02-20D8-FD06-0A7D-C7660989B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832"/>
              <a:ext cx="1152" cy="384"/>
              <a:chOff x="3600" y="2736"/>
              <a:chExt cx="1152" cy="384"/>
            </a:xfrm>
          </p:grpSpPr>
          <p:sp>
            <p:nvSpPr>
              <p:cNvPr id="53454" name="Oval 5">
                <a:extLst>
                  <a:ext uri="{FF2B5EF4-FFF2-40B4-BE49-F238E27FC236}">
                    <a16:creationId xmlns:a16="http://schemas.microsoft.com/office/drawing/2014/main" id="{AC04171E-126B-B2DE-31F0-775CA7E05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736"/>
                <a:ext cx="144" cy="384"/>
              </a:xfrm>
              <a:prstGeom prst="ellipse">
                <a:avLst/>
              </a:prstGeom>
              <a:solidFill>
                <a:srgbClr val="FFCC66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53455" name="Oval 6">
                <a:extLst>
                  <a:ext uri="{FF2B5EF4-FFF2-40B4-BE49-F238E27FC236}">
                    <a16:creationId xmlns:a16="http://schemas.microsoft.com/office/drawing/2014/main" id="{E31C17C0-81A7-1C1C-C5FD-D2248EE67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2736"/>
                <a:ext cx="144" cy="384"/>
              </a:xfrm>
              <a:prstGeom prst="ellipse">
                <a:avLst/>
              </a:prstGeom>
              <a:solidFill>
                <a:srgbClr val="FFCC66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53456" name="Oval 7">
                <a:extLst>
                  <a:ext uri="{FF2B5EF4-FFF2-40B4-BE49-F238E27FC236}">
                    <a16:creationId xmlns:a16="http://schemas.microsoft.com/office/drawing/2014/main" id="{D02BA30A-8056-5B0A-506D-20787AFB3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736"/>
                <a:ext cx="144" cy="384"/>
              </a:xfrm>
              <a:prstGeom prst="ellipse">
                <a:avLst/>
              </a:prstGeom>
              <a:solidFill>
                <a:srgbClr val="FFCC66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53457" name="Oval 8">
                <a:extLst>
                  <a:ext uri="{FF2B5EF4-FFF2-40B4-BE49-F238E27FC236}">
                    <a16:creationId xmlns:a16="http://schemas.microsoft.com/office/drawing/2014/main" id="{F805D7F5-E138-00C2-5449-6A93AEF20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36"/>
                <a:ext cx="144" cy="384"/>
              </a:xfrm>
              <a:prstGeom prst="ellipse">
                <a:avLst/>
              </a:prstGeom>
              <a:solidFill>
                <a:srgbClr val="FFCC66">
                  <a:alpha val="50195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pic>
        <p:nvPicPr>
          <p:cNvPr id="53252" name="Picture 9" descr="griglia 1">
            <a:extLst>
              <a:ext uri="{FF2B5EF4-FFF2-40B4-BE49-F238E27FC236}">
                <a16:creationId xmlns:a16="http://schemas.microsoft.com/office/drawing/2014/main" id="{0EBAA5E0-4716-4E4F-9AA1-FBEB1519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441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6" name="Text Box 10">
            <a:extLst>
              <a:ext uri="{FF2B5EF4-FFF2-40B4-BE49-F238E27FC236}">
                <a16:creationId xmlns:a16="http://schemas.microsoft.com/office/drawing/2014/main" id="{88BB5D8A-287B-48BB-9A65-286881F3E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RICOSTRUZIONE REGIONI CORPOREE</a:t>
            </a:r>
          </a:p>
        </p:txBody>
      </p:sp>
      <p:grpSp>
        <p:nvGrpSpPr>
          <p:cNvPr id="53254" name="Group 11">
            <a:extLst>
              <a:ext uri="{FF2B5EF4-FFF2-40B4-BE49-F238E27FC236}">
                <a16:creationId xmlns:a16="http://schemas.microsoft.com/office/drawing/2014/main" id="{1CDD96D9-0E66-34EE-AB27-74638794636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762000"/>
            <a:ext cx="2514600" cy="3962400"/>
            <a:chOff x="288" y="480"/>
            <a:chExt cx="1584" cy="2496"/>
          </a:xfrm>
        </p:grpSpPr>
        <p:grpSp>
          <p:nvGrpSpPr>
            <p:cNvPr id="53436" name="Group 12">
              <a:extLst>
                <a:ext uri="{FF2B5EF4-FFF2-40B4-BE49-F238E27FC236}">
                  <a16:creationId xmlns:a16="http://schemas.microsoft.com/office/drawing/2014/main" id="{23E56EFD-20A1-D0E7-5A39-8B18A8C8A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480"/>
              <a:ext cx="1017" cy="2496"/>
              <a:chOff x="288" y="480"/>
              <a:chExt cx="1017" cy="2496"/>
            </a:xfrm>
          </p:grpSpPr>
          <p:pic>
            <p:nvPicPr>
              <p:cNvPr id="53444" name="Picture 13">
                <a:extLst>
                  <a:ext uri="{FF2B5EF4-FFF2-40B4-BE49-F238E27FC236}">
                    <a16:creationId xmlns:a16="http://schemas.microsoft.com/office/drawing/2014/main" id="{FEB54759-72BD-0464-3D71-7EF623D67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480"/>
                <a:ext cx="1017" cy="24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445" name="Freeform 14">
                <a:extLst>
                  <a:ext uri="{FF2B5EF4-FFF2-40B4-BE49-F238E27FC236}">
                    <a16:creationId xmlns:a16="http://schemas.microsoft.com/office/drawing/2014/main" id="{D1AF0C4C-BBF8-A18C-5A95-A5B97502B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980"/>
                <a:ext cx="6" cy="368"/>
              </a:xfrm>
              <a:custGeom>
                <a:avLst/>
                <a:gdLst>
                  <a:gd name="T0" fmla="*/ 0 w 16"/>
                  <a:gd name="T1" fmla="*/ 0 h 976"/>
                  <a:gd name="T2" fmla="*/ 6 w 16"/>
                  <a:gd name="T3" fmla="*/ 368 h 97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976">
                    <a:moveTo>
                      <a:pt x="0" y="0"/>
                    </a:moveTo>
                    <a:lnTo>
                      <a:pt x="16" y="976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46" name="Freeform 15">
                <a:extLst>
                  <a:ext uri="{FF2B5EF4-FFF2-40B4-BE49-F238E27FC236}">
                    <a16:creationId xmlns:a16="http://schemas.microsoft.com/office/drawing/2014/main" id="{C9C3CB79-65A3-4B9B-858A-487903659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1348"/>
                <a:ext cx="202" cy="163"/>
              </a:xfrm>
              <a:custGeom>
                <a:avLst/>
                <a:gdLst>
                  <a:gd name="T0" fmla="*/ 202 w 576"/>
                  <a:gd name="T1" fmla="*/ 0 h 432"/>
                  <a:gd name="T2" fmla="*/ 0 w 576"/>
                  <a:gd name="T3" fmla="*/ 163 h 4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76" h="432">
                    <a:moveTo>
                      <a:pt x="576" y="0"/>
                    </a:moveTo>
                    <a:lnTo>
                      <a:pt x="0" y="432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47" name="Text Box 16">
                <a:extLst>
                  <a:ext uri="{FF2B5EF4-FFF2-40B4-BE49-F238E27FC236}">
                    <a16:creationId xmlns:a16="http://schemas.microsoft.com/office/drawing/2014/main" id="{D9E3F250-07FF-5C2A-ACE2-BEBEDEF6D2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912"/>
                <a:ext cx="248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FF00"/>
                    </a:solidFill>
                  </a:rPr>
                  <a:t>A</a:t>
                </a:r>
                <a:endParaRPr lang="it-IT" altLang="it-IT" sz="2000" b="1"/>
              </a:p>
            </p:txBody>
          </p:sp>
          <p:sp>
            <p:nvSpPr>
              <p:cNvPr id="53448" name="Text Box 17">
                <a:extLst>
                  <a:ext uri="{FF2B5EF4-FFF2-40B4-BE49-F238E27FC236}">
                    <a16:creationId xmlns:a16="http://schemas.microsoft.com/office/drawing/2014/main" id="{2C78B2EC-A634-2CBF-5F77-1A6A1459B5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" y="1288"/>
                <a:ext cx="249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/>
                  <a:t>B</a:t>
                </a:r>
              </a:p>
            </p:txBody>
          </p:sp>
          <p:sp>
            <p:nvSpPr>
              <p:cNvPr id="53449" name="Text Box 18">
                <a:extLst>
                  <a:ext uri="{FF2B5EF4-FFF2-40B4-BE49-F238E27FC236}">
                    <a16:creationId xmlns:a16="http://schemas.microsoft.com/office/drawing/2014/main" id="{A09F9100-88D0-E87E-E934-BB78DB684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1392"/>
                <a:ext cx="249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FF00"/>
                    </a:solidFill>
                  </a:rPr>
                  <a:t>C</a:t>
                </a:r>
                <a:endParaRPr lang="it-IT" altLang="it-IT" sz="2000" b="1"/>
              </a:p>
            </p:txBody>
          </p:sp>
          <p:sp>
            <p:nvSpPr>
              <p:cNvPr id="53450" name="Freeform 19">
                <a:extLst>
                  <a:ext uri="{FF2B5EF4-FFF2-40B4-BE49-F238E27FC236}">
                    <a16:creationId xmlns:a16="http://schemas.microsoft.com/office/drawing/2014/main" id="{AC0D7CDF-A5BC-A46E-EC21-F79DD64A7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916"/>
                <a:ext cx="155" cy="58"/>
              </a:xfrm>
              <a:custGeom>
                <a:avLst/>
                <a:gdLst>
                  <a:gd name="T0" fmla="*/ 155 w 444"/>
                  <a:gd name="T1" fmla="*/ 58 h 156"/>
                  <a:gd name="T2" fmla="*/ 0 w 444"/>
                  <a:gd name="T3" fmla="*/ 0 h 1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4" h="156">
                    <a:moveTo>
                      <a:pt x="444" y="156"/>
                    </a:move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51" name="Text Box 20">
                <a:extLst>
                  <a:ext uri="{FF2B5EF4-FFF2-40B4-BE49-F238E27FC236}">
                    <a16:creationId xmlns:a16="http://schemas.microsoft.com/office/drawing/2014/main" id="{FEACE664-60F0-9022-AFAF-9134427AA4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816"/>
                <a:ext cx="311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FF00"/>
                    </a:solidFill>
                  </a:rPr>
                  <a:t>D</a:t>
                </a:r>
                <a:endParaRPr lang="it-IT" altLang="it-IT" sz="2000" b="1"/>
              </a:p>
            </p:txBody>
          </p:sp>
        </p:grpSp>
        <p:grpSp>
          <p:nvGrpSpPr>
            <p:cNvPr id="53437" name="Group 21">
              <a:extLst>
                <a:ext uri="{FF2B5EF4-FFF2-40B4-BE49-F238E27FC236}">
                  <a16:creationId xmlns:a16="http://schemas.microsoft.com/office/drawing/2014/main" id="{A49FDDDB-AD5D-A513-65B0-D6CC2310C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80"/>
              <a:ext cx="1008" cy="1392"/>
              <a:chOff x="864" y="480"/>
              <a:chExt cx="1008" cy="1392"/>
            </a:xfrm>
          </p:grpSpPr>
          <p:sp>
            <p:nvSpPr>
              <p:cNvPr id="53438" name="Line 22">
                <a:extLst>
                  <a:ext uri="{FF2B5EF4-FFF2-40B4-BE49-F238E27FC236}">
                    <a16:creationId xmlns:a16="http://schemas.microsoft.com/office/drawing/2014/main" id="{6AB652FF-CA3D-07C7-5C69-B45410231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8" y="720"/>
                <a:ext cx="96" cy="24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39" name="Text Box 23">
                <a:extLst>
                  <a:ext uri="{FF2B5EF4-FFF2-40B4-BE49-F238E27FC236}">
                    <a16:creationId xmlns:a16="http://schemas.microsoft.com/office/drawing/2014/main" id="{3A083E42-74A1-57EC-09D0-C02D675C4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480"/>
                <a:ext cx="816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/>
                  <a:t>Akromion</a:t>
                </a:r>
              </a:p>
            </p:txBody>
          </p:sp>
          <p:sp>
            <p:nvSpPr>
              <p:cNvPr id="53440" name="Text Box 24">
                <a:extLst>
                  <a:ext uri="{FF2B5EF4-FFF2-40B4-BE49-F238E27FC236}">
                    <a16:creationId xmlns:a16="http://schemas.microsoft.com/office/drawing/2014/main" id="{CB484AEA-B8A3-39FC-401A-E7E1FEC36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864"/>
                <a:ext cx="576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it-IT" altLang="it-IT" sz="2000"/>
                  <a:t>Punto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it-IT" altLang="it-IT" sz="2000"/>
                  <a:t>radiale</a:t>
                </a:r>
              </a:p>
            </p:txBody>
          </p:sp>
          <p:sp>
            <p:nvSpPr>
              <p:cNvPr id="53441" name="Line 25">
                <a:extLst>
                  <a:ext uri="{FF2B5EF4-FFF2-40B4-BE49-F238E27FC236}">
                    <a16:creationId xmlns:a16="http://schemas.microsoft.com/office/drawing/2014/main" id="{E8A895C2-B13C-0654-1327-BABE4D502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8" y="1248"/>
                <a:ext cx="288" cy="9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42" name="Text Box 26">
                <a:extLst>
                  <a:ext uri="{FF2B5EF4-FFF2-40B4-BE49-F238E27FC236}">
                    <a16:creationId xmlns:a16="http://schemas.microsoft.com/office/drawing/2014/main" id="{64B17EF3-AB39-1888-0B78-2960A82617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632"/>
                <a:ext cx="624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/>
                  <a:t>Stylion</a:t>
                </a:r>
              </a:p>
            </p:txBody>
          </p:sp>
          <p:sp>
            <p:nvSpPr>
              <p:cNvPr id="53443" name="Line 27">
                <a:extLst>
                  <a:ext uri="{FF2B5EF4-FFF2-40B4-BE49-F238E27FC236}">
                    <a16:creationId xmlns:a16="http://schemas.microsoft.com/office/drawing/2014/main" id="{2BF88F5B-3009-F92F-6234-D12190AF7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4" y="1536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53255" name="Group 28">
            <a:extLst>
              <a:ext uri="{FF2B5EF4-FFF2-40B4-BE49-F238E27FC236}">
                <a16:creationId xmlns:a16="http://schemas.microsoft.com/office/drawing/2014/main" id="{05E4DD8F-4516-77E1-D574-8544C298EAFC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33400"/>
            <a:ext cx="5334000" cy="3581400"/>
            <a:chOff x="1584" y="336"/>
            <a:chExt cx="3360" cy="2256"/>
          </a:xfrm>
        </p:grpSpPr>
        <p:grpSp>
          <p:nvGrpSpPr>
            <p:cNvPr id="53335" name="Group 29">
              <a:extLst>
                <a:ext uri="{FF2B5EF4-FFF2-40B4-BE49-F238E27FC236}">
                  <a16:creationId xmlns:a16="http://schemas.microsoft.com/office/drawing/2014/main" id="{8ABD43D7-92F4-4F12-6659-70E77A482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336"/>
              <a:ext cx="1680" cy="2208"/>
              <a:chOff x="1584" y="336"/>
              <a:chExt cx="1680" cy="2208"/>
            </a:xfrm>
          </p:grpSpPr>
          <p:grpSp>
            <p:nvGrpSpPr>
              <p:cNvPr id="53384" name="Group 30">
                <a:extLst>
                  <a:ext uri="{FF2B5EF4-FFF2-40B4-BE49-F238E27FC236}">
                    <a16:creationId xmlns:a16="http://schemas.microsoft.com/office/drawing/2014/main" id="{5484B69E-1B8F-3BEC-0970-EB74807BD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336"/>
                <a:ext cx="1680" cy="2208"/>
                <a:chOff x="1584" y="336"/>
                <a:chExt cx="1680" cy="2208"/>
              </a:xfrm>
            </p:grpSpPr>
            <p:grpSp>
              <p:nvGrpSpPr>
                <p:cNvPr id="53386" name="Group 31">
                  <a:extLst>
                    <a:ext uri="{FF2B5EF4-FFF2-40B4-BE49-F238E27FC236}">
                      <a16:creationId xmlns:a16="http://schemas.microsoft.com/office/drawing/2014/main" id="{13D56FEA-2C61-C215-14E4-26463E738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336"/>
                  <a:ext cx="1680" cy="2208"/>
                  <a:chOff x="1584" y="336"/>
                  <a:chExt cx="1680" cy="2208"/>
                </a:xfrm>
              </p:grpSpPr>
              <p:grpSp>
                <p:nvGrpSpPr>
                  <p:cNvPr id="53388" name="Group 32">
                    <a:extLst>
                      <a:ext uri="{FF2B5EF4-FFF2-40B4-BE49-F238E27FC236}">
                        <a16:creationId xmlns:a16="http://schemas.microsoft.com/office/drawing/2014/main" id="{9177B530-6C2C-463A-1232-F673C41AE9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336"/>
                    <a:ext cx="1680" cy="2208"/>
                    <a:chOff x="1584" y="336"/>
                    <a:chExt cx="1680" cy="2208"/>
                  </a:xfrm>
                </p:grpSpPr>
                <p:sp>
                  <p:nvSpPr>
                    <p:cNvPr id="53394" name="Line 33">
                      <a:extLst>
                        <a:ext uri="{FF2B5EF4-FFF2-40B4-BE49-F238E27FC236}">
                          <a16:creationId xmlns:a16="http://schemas.microsoft.com/office/drawing/2014/main" id="{F4F3AFAC-411C-DBE0-004B-E305CF6473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5" y="614"/>
                      <a:ext cx="381" cy="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395" name="Oval 34">
                      <a:extLst>
                        <a:ext uri="{FF2B5EF4-FFF2-40B4-BE49-F238E27FC236}">
                          <a16:creationId xmlns:a16="http://schemas.microsoft.com/office/drawing/2014/main" id="{C4DC3D21-6B82-4DFD-7B1A-C7CC9961EE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2433" y="1191"/>
                      <a:ext cx="43" cy="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53396" name="Line 35">
                      <a:extLst>
                        <a:ext uri="{FF2B5EF4-FFF2-40B4-BE49-F238E27FC236}">
                          <a16:creationId xmlns:a16="http://schemas.microsoft.com/office/drawing/2014/main" id="{25BE8F5F-5D37-90C8-4221-D140B396BB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22" y="1235"/>
                      <a:ext cx="211" cy="26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397" name="Line 36">
                      <a:extLst>
                        <a:ext uri="{FF2B5EF4-FFF2-40B4-BE49-F238E27FC236}">
                          <a16:creationId xmlns:a16="http://schemas.microsoft.com/office/drawing/2014/main" id="{4C6DB8B1-5596-03D1-32CC-1EE27FD111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22" y="1280"/>
                      <a:ext cx="254" cy="22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398" name="Arc 37">
                      <a:extLst>
                        <a:ext uri="{FF2B5EF4-FFF2-40B4-BE49-F238E27FC236}">
                          <a16:creationId xmlns:a16="http://schemas.microsoft.com/office/drawing/2014/main" id="{3F29EF1B-372D-B388-37BF-99298BEF50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68" y="1102"/>
                      <a:ext cx="435" cy="444"/>
                    </a:xfrm>
                    <a:custGeom>
                      <a:avLst/>
                      <a:gdLst>
                        <a:gd name="T0" fmla="*/ 0 w 22178"/>
                        <a:gd name="T1" fmla="*/ 0 h 21773"/>
                        <a:gd name="T2" fmla="*/ 435 w 22178"/>
                        <a:gd name="T3" fmla="*/ 444 h 21773"/>
                        <a:gd name="T4" fmla="*/ 11 w 22178"/>
                        <a:gd name="T5" fmla="*/ 440 h 2177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178" h="21773" fill="none" extrusionOk="0">
                          <a:moveTo>
                            <a:pt x="-1" y="7"/>
                          </a:moveTo>
                          <a:cubicBezTo>
                            <a:pt x="192" y="2"/>
                            <a:pt x="385" y="0"/>
                            <a:pt x="578" y="0"/>
                          </a:cubicBezTo>
                          <a:cubicBezTo>
                            <a:pt x="12507" y="0"/>
                            <a:pt x="22178" y="9670"/>
                            <a:pt x="22178" y="21600"/>
                          </a:cubicBezTo>
                          <a:cubicBezTo>
                            <a:pt x="22178" y="21657"/>
                            <a:pt x="22177" y="21715"/>
                            <a:pt x="22177" y="21773"/>
                          </a:cubicBezTo>
                        </a:path>
                        <a:path w="22178" h="21773" stroke="0" extrusionOk="0">
                          <a:moveTo>
                            <a:pt x="-1" y="7"/>
                          </a:moveTo>
                          <a:cubicBezTo>
                            <a:pt x="192" y="2"/>
                            <a:pt x="385" y="0"/>
                            <a:pt x="578" y="0"/>
                          </a:cubicBezTo>
                          <a:cubicBezTo>
                            <a:pt x="12507" y="0"/>
                            <a:pt x="22178" y="9670"/>
                            <a:pt x="22178" y="21600"/>
                          </a:cubicBezTo>
                          <a:cubicBezTo>
                            <a:pt x="22178" y="21657"/>
                            <a:pt x="22177" y="21715"/>
                            <a:pt x="22177" y="21773"/>
                          </a:cubicBezTo>
                          <a:lnTo>
                            <a:pt x="578" y="21600"/>
                          </a:lnTo>
                          <a:lnTo>
                            <a:pt x="-1" y="7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3366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399" name="Text Box 38">
                      <a:extLst>
                        <a:ext uri="{FF2B5EF4-FFF2-40B4-BE49-F238E27FC236}">
                          <a16:creationId xmlns:a16="http://schemas.microsoft.com/office/drawing/2014/main" id="{4D85E0F0-D425-97E2-2755-6F111F377DD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0" y="1392"/>
                      <a:ext cx="288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sz="2000" b="1"/>
                        <a:t>C</a:t>
                      </a:r>
                    </a:p>
                  </p:txBody>
                </p:sp>
                <p:sp>
                  <p:nvSpPr>
                    <p:cNvPr id="53400" name="Text Box 39">
                      <a:extLst>
                        <a:ext uri="{FF2B5EF4-FFF2-40B4-BE49-F238E27FC236}">
                          <a16:creationId xmlns:a16="http://schemas.microsoft.com/office/drawing/2014/main" id="{9A59362A-3843-4E6F-7946-478711B70D0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56" y="1056"/>
                      <a:ext cx="211" cy="1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sz="2000" b="1"/>
                        <a:t>B</a:t>
                      </a:r>
                    </a:p>
                  </p:txBody>
                </p:sp>
                <p:sp>
                  <p:nvSpPr>
                    <p:cNvPr id="53401" name="Text Box 40">
                      <a:extLst>
                        <a:ext uri="{FF2B5EF4-FFF2-40B4-BE49-F238E27FC236}">
                          <a16:creationId xmlns:a16="http://schemas.microsoft.com/office/drawing/2014/main" id="{3D73B903-A506-0708-C023-6939AF32135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4" y="1632"/>
                      <a:ext cx="1680" cy="9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lnSpc>
                          <a:spcPct val="75000"/>
                        </a:lnSpc>
                      </a:pPr>
                      <a:r>
                        <a:rPr lang="it-IT" altLang="it-IT" sz="2000"/>
                        <a:t>AB = braccio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it-IT" altLang="it-IT" sz="2000"/>
                        <a:t>BC = avambraccio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it-IT" altLang="it-IT" sz="2000"/>
                        <a:t>SS’ = 4 </a:t>
                      </a:r>
                      <a:r>
                        <a:rPr lang="it-IT" altLang="it-IT" sz="200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it-IT" altLang="it-IT" sz="2000"/>
                        <a:t> 0,5 cm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it-IT" altLang="it-IT" sz="2000"/>
                        <a:t>A = coppia a camma</a:t>
                      </a:r>
                    </a:p>
                    <a:p>
                      <a:pPr algn="just">
                        <a:lnSpc>
                          <a:spcPct val="75000"/>
                        </a:lnSpc>
                      </a:pPr>
                      <a:r>
                        <a:rPr lang="it-IT" altLang="it-IT" sz="2000"/>
                        <a:t>B e C= coppia rotoidale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it-IT" altLang="it-IT" sz="2000" u="sng">
                          <a:solidFill>
                            <a:srgbClr val="0000FF"/>
                          </a:solidFill>
                        </a:rPr>
                        <a:t>Incertezza su </a:t>
                      </a:r>
                      <a:r>
                        <a:rPr lang="it-IT" altLang="it-IT" sz="2000" u="sng">
                          <a:solidFill>
                            <a:srgbClr val="0000FF"/>
                          </a:solidFill>
                          <a:sym typeface="Symbol" panose="05050102010706020507" pitchFamily="18" charset="2"/>
                        </a:rPr>
                        <a:t></a:t>
                      </a:r>
                      <a:endParaRPr lang="it-IT" altLang="it-IT" sz="2000" u="sng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lnSpc>
                          <a:spcPct val="75000"/>
                        </a:lnSpc>
                      </a:pPr>
                      <a:endParaRPr lang="it-IT" altLang="it-IT" sz="1000"/>
                    </a:p>
                  </p:txBody>
                </p:sp>
                <p:sp>
                  <p:nvSpPr>
                    <p:cNvPr id="53402" name="Line 41">
                      <a:extLst>
                        <a:ext uri="{FF2B5EF4-FFF2-40B4-BE49-F238E27FC236}">
                          <a16:creationId xmlns:a16="http://schemas.microsoft.com/office/drawing/2014/main" id="{59903514-A6D1-3DC4-CD76-89512BCC86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2" y="1502"/>
                      <a:ext cx="63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lg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03" name="Arc 42">
                      <a:extLst>
                        <a:ext uri="{FF2B5EF4-FFF2-40B4-BE49-F238E27FC236}">
                          <a16:creationId xmlns:a16="http://schemas.microsoft.com/office/drawing/2014/main" id="{019D2C67-B53B-F26D-181A-C7D04AF9C9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49" y="1413"/>
                      <a:ext cx="42" cy="89"/>
                    </a:xfrm>
                    <a:custGeom>
                      <a:avLst/>
                      <a:gdLst>
                        <a:gd name="T0" fmla="*/ 0 w 21600"/>
                        <a:gd name="T1" fmla="*/ 0 h 39829"/>
                        <a:gd name="T2" fmla="*/ 23 w 21600"/>
                        <a:gd name="T3" fmla="*/ 89 h 39829"/>
                        <a:gd name="T4" fmla="*/ 0 w 21600"/>
                        <a:gd name="T5" fmla="*/ 48 h 3982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39829" fill="none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8988"/>
                            <a:pt x="17823" y="35864"/>
                            <a:pt x="11587" y="39828"/>
                          </a:cubicBezTo>
                        </a:path>
                        <a:path w="21600" h="39829" stroke="0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8988"/>
                            <a:pt x="17823" y="35864"/>
                            <a:pt x="11587" y="39828"/>
                          </a:cubicBez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04" name="Arc 43">
                      <a:extLst>
                        <a:ext uri="{FF2B5EF4-FFF2-40B4-BE49-F238E27FC236}">
                          <a16:creationId xmlns:a16="http://schemas.microsoft.com/office/drawing/2014/main" id="{798C2805-EDA6-2AB9-935A-DFA5C688F1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-3806096">
                      <a:off x="2492" y="1111"/>
                      <a:ext cx="109" cy="142"/>
                    </a:xfrm>
                    <a:custGeom>
                      <a:avLst/>
                      <a:gdLst>
                        <a:gd name="T0" fmla="*/ 91 w 23623"/>
                        <a:gd name="T1" fmla="*/ 0 h 34062"/>
                        <a:gd name="T2" fmla="*/ 0 w 23623"/>
                        <a:gd name="T3" fmla="*/ 142 h 34062"/>
                        <a:gd name="T4" fmla="*/ 9 w 23623"/>
                        <a:gd name="T5" fmla="*/ 52 h 3406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3623" h="34062" fill="none" extrusionOk="0">
                          <a:moveTo>
                            <a:pt x="19665" y="-1"/>
                          </a:moveTo>
                          <a:cubicBezTo>
                            <a:pt x="22240" y="3645"/>
                            <a:pt x="23623" y="7998"/>
                            <a:pt x="23623" y="12462"/>
                          </a:cubicBezTo>
                          <a:cubicBezTo>
                            <a:pt x="23623" y="24391"/>
                            <a:pt x="13952" y="34062"/>
                            <a:pt x="2023" y="34062"/>
                          </a:cubicBezTo>
                          <a:cubicBezTo>
                            <a:pt x="1347" y="34061"/>
                            <a:pt x="672" y="34030"/>
                            <a:pt x="-1" y="33967"/>
                          </a:cubicBezTo>
                        </a:path>
                        <a:path w="23623" h="34062" stroke="0" extrusionOk="0">
                          <a:moveTo>
                            <a:pt x="19665" y="-1"/>
                          </a:moveTo>
                          <a:cubicBezTo>
                            <a:pt x="22240" y="3645"/>
                            <a:pt x="23623" y="7998"/>
                            <a:pt x="23623" y="12462"/>
                          </a:cubicBezTo>
                          <a:cubicBezTo>
                            <a:pt x="23623" y="24391"/>
                            <a:pt x="13952" y="34062"/>
                            <a:pt x="2023" y="34062"/>
                          </a:cubicBezTo>
                          <a:cubicBezTo>
                            <a:pt x="1347" y="34061"/>
                            <a:pt x="672" y="34030"/>
                            <a:pt x="-1" y="33967"/>
                          </a:cubicBezTo>
                          <a:lnTo>
                            <a:pt x="2023" y="12462"/>
                          </a:lnTo>
                          <a:lnTo>
                            <a:pt x="19665" y="-1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05" name="Text Box 44">
                      <a:extLst>
                        <a:ext uri="{FF2B5EF4-FFF2-40B4-BE49-F238E27FC236}">
                          <a16:creationId xmlns:a16="http://schemas.microsoft.com/office/drawing/2014/main" id="{BD51E11A-CCF7-E6C8-083B-C624E86A48B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49" y="1368"/>
                      <a:ext cx="169" cy="2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sz="1000" b="1"/>
                        <a:t>q</a:t>
                      </a:r>
                    </a:p>
                  </p:txBody>
                </p:sp>
                <p:sp>
                  <p:nvSpPr>
                    <p:cNvPr id="53406" name="Text Box 45">
                      <a:extLst>
                        <a:ext uri="{FF2B5EF4-FFF2-40B4-BE49-F238E27FC236}">
                          <a16:creationId xmlns:a16="http://schemas.microsoft.com/office/drawing/2014/main" id="{4CC1075F-7AF3-9AFC-DA53-D03BD911D23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18" y="1013"/>
                      <a:ext cx="211" cy="2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sz="1000" b="1"/>
                        <a:t>q’</a:t>
                      </a:r>
                    </a:p>
                  </p:txBody>
                </p:sp>
                <p:sp>
                  <p:nvSpPr>
                    <p:cNvPr id="53407" name="Line 46">
                      <a:extLst>
                        <a:ext uri="{FF2B5EF4-FFF2-40B4-BE49-F238E27FC236}">
                          <a16:creationId xmlns:a16="http://schemas.microsoft.com/office/drawing/2014/main" id="{D28D9767-2021-EC27-1D26-55C043A36B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69078">
                      <a:off x="2095" y="658"/>
                      <a:ext cx="381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08" name="Oval 47">
                      <a:extLst>
                        <a:ext uri="{FF2B5EF4-FFF2-40B4-BE49-F238E27FC236}">
                          <a16:creationId xmlns:a16="http://schemas.microsoft.com/office/drawing/2014/main" id="{DC851C3D-3890-B6B5-B376-D7C0C6B8C3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6" y="658"/>
                      <a:ext cx="42" cy="4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53409" name="Oval 48">
                      <a:extLst>
                        <a:ext uri="{FF2B5EF4-FFF2-40B4-BE49-F238E27FC236}">
                          <a16:creationId xmlns:a16="http://schemas.microsoft.com/office/drawing/2014/main" id="{A4A666EF-C0BD-139B-AA48-1CF8E9645F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3" y="703"/>
                      <a:ext cx="43" cy="4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53410" name="Rectangle 49">
                      <a:extLst>
                        <a:ext uri="{FF2B5EF4-FFF2-40B4-BE49-F238E27FC236}">
                          <a16:creationId xmlns:a16="http://schemas.microsoft.com/office/drawing/2014/main" id="{5237767A-108E-F1E3-8E46-6EFBA6BAAA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347950">
                      <a:off x="2476" y="614"/>
                      <a:ext cx="42" cy="13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53411" name="Rectangle 50">
                      <a:extLst>
                        <a:ext uri="{FF2B5EF4-FFF2-40B4-BE49-F238E27FC236}">
                          <a16:creationId xmlns:a16="http://schemas.microsoft.com/office/drawing/2014/main" id="{A910553A-D927-9500-12B6-BA0A2BF596C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347950">
                      <a:off x="2433" y="658"/>
                      <a:ext cx="43" cy="13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53412" name="Line 51">
                      <a:extLst>
                        <a:ext uri="{FF2B5EF4-FFF2-40B4-BE49-F238E27FC236}">
                          <a16:creationId xmlns:a16="http://schemas.microsoft.com/office/drawing/2014/main" id="{AC42C348-8FA2-F6CC-7640-C3733D4D17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9" y="569"/>
                      <a:ext cx="253" cy="26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prstDash val="lg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13" name="Line 52">
                      <a:extLst>
                        <a:ext uri="{FF2B5EF4-FFF2-40B4-BE49-F238E27FC236}">
                          <a16:creationId xmlns:a16="http://schemas.microsoft.com/office/drawing/2014/main" id="{84C92ECB-E2C7-42E3-192C-9C48056D23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280943">
                      <a:off x="2433" y="703"/>
                      <a:ext cx="85" cy="53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14" name="Line 53">
                      <a:extLst>
                        <a:ext uri="{FF2B5EF4-FFF2-40B4-BE49-F238E27FC236}">
                          <a16:creationId xmlns:a16="http://schemas.microsoft.com/office/drawing/2014/main" id="{26A85AA6-1A13-8476-A59E-CE3A4AE6DF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21319252" flipH="1">
                      <a:off x="2433" y="703"/>
                      <a:ext cx="85" cy="4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15" name="Arc 54">
                      <a:extLst>
                        <a:ext uri="{FF2B5EF4-FFF2-40B4-BE49-F238E27FC236}">
                          <a16:creationId xmlns:a16="http://schemas.microsoft.com/office/drawing/2014/main" id="{B0C6352F-9203-45DF-C933-7B9331D01B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6239039">
                      <a:off x="2153" y="633"/>
                      <a:ext cx="151" cy="42"/>
                    </a:xfrm>
                    <a:custGeom>
                      <a:avLst/>
                      <a:gdLst>
                        <a:gd name="T0" fmla="*/ 0 w 27550"/>
                        <a:gd name="T1" fmla="*/ 10 h 21600"/>
                        <a:gd name="T2" fmla="*/ 151 w 27550"/>
                        <a:gd name="T3" fmla="*/ 9 h 21600"/>
                        <a:gd name="T4" fmla="*/ 77 w 27550"/>
                        <a:gd name="T5" fmla="*/ 42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7550" h="21600" fill="none" extrusionOk="0">
                          <a:moveTo>
                            <a:pt x="-1" y="5124"/>
                          </a:moveTo>
                          <a:cubicBezTo>
                            <a:pt x="3902" y="1816"/>
                            <a:pt x="8852" y="0"/>
                            <a:pt x="13969" y="0"/>
                          </a:cubicBezTo>
                          <a:cubicBezTo>
                            <a:pt x="18912" y="0"/>
                            <a:pt x="23706" y="1695"/>
                            <a:pt x="27550" y="4803"/>
                          </a:cubicBezTo>
                        </a:path>
                        <a:path w="27550" h="21600" stroke="0" extrusionOk="0">
                          <a:moveTo>
                            <a:pt x="-1" y="5124"/>
                          </a:moveTo>
                          <a:cubicBezTo>
                            <a:pt x="3902" y="1816"/>
                            <a:pt x="8852" y="0"/>
                            <a:pt x="13969" y="0"/>
                          </a:cubicBezTo>
                          <a:cubicBezTo>
                            <a:pt x="18912" y="0"/>
                            <a:pt x="23706" y="1695"/>
                            <a:pt x="27550" y="4803"/>
                          </a:cubicBezTo>
                          <a:lnTo>
                            <a:pt x="13969" y="21600"/>
                          </a:lnTo>
                          <a:lnTo>
                            <a:pt x="-1" y="512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16" name="Text Box 55">
                      <a:extLst>
                        <a:ext uri="{FF2B5EF4-FFF2-40B4-BE49-F238E27FC236}">
                          <a16:creationId xmlns:a16="http://schemas.microsoft.com/office/drawing/2014/main" id="{74C54F87-A58E-692A-7504-D7836215D21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52" y="480"/>
                      <a:ext cx="288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sz="2000" b="1"/>
                        <a:t>S</a:t>
                      </a:r>
                    </a:p>
                  </p:txBody>
                </p:sp>
                <p:sp>
                  <p:nvSpPr>
                    <p:cNvPr id="53417" name="Text Box 56">
                      <a:extLst>
                        <a:ext uri="{FF2B5EF4-FFF2-40B4-BE49-F238E27FC236}">
                          <a16:creationId xmlns:a16="http://schemas.microsoft.com/office/drawing/2014/main" id="{2907BD67-572E-21E8-6A0C-C961193392F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0" y="480"/>
                      <a:ext cx="169" cy="1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sz="2000" b="1"/>
                        <a:t>D</a:t>
                      </a:r>
                    </a:p>
                  </p:txBody>
                </p:sp>
                <p:sp>
                  <p:nvSpPr>
                    <p:cNvPr id="53418" name="AutoShape 57">
                      <a:extLst>
                        <a:ext uri="{FF2B5EF4-FFF2-40B4-BE49-F238E27FC236}">
                          <a16:creationId xmlns:a16="http://schemas.microsoft.com/office/drawing/2014/main" id="{B88EBB4F-9E3C-23D3-9387-1A4E0F4735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9" y="1502"/>
                      <a:ext cx="43" cy="44"/>
                    </a:xfrm>
                    <a:prstGeom prst="flowChartOr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53419" name="Line 58">
                      <a:extLst>
                        <a:ext uri="{FF2B5EF4-FFF2-40B4-BE49-F238E27FC236}">
                          <a16:creationId xmlns:a16="http://schemas.microsoft.com/office/drawing/2014/main" id="{B5CD57E6-898A-8DCF-6154-3470A643FF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5" y="481"/>
                      <a:ext cx="0" cy="26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20" name="Line 59">
                      <a:extLst>
                        <a:ext uri="{FF2B5EF4-FFF2-40B4-BE49-F238E27FC236}">
                          <a16:creationId xmlns:a16="http://schemas.microsoft.com/office/drawing/2014/main" id="{016F1C0D-0D80-D97E-EFBB-216FE4BD75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658"/>
                      <a:ext cx="42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21" name="Line 60">
                      <a:extLst>
                        <a:ext uri="{FF2B5EF4-FFF2-40B4-BE49-F238E27FC236}">
                          <a16:creationId xmlns:a16="http://schemas.microsoft.com/office/drawing/2014/main" id="{6676FC72-E42B-DA68-A656-C777CCEF0C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569"/>
                      <a:ext cx="42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22" name="Line 61">
                      <a:extLst>
                        <a:ext uri="{FF2B5EF4-FFF2-40B4-BE49-F238E27FC236}">
                          <a16:creationId xmlns:a16="http://schemas.microsoft.com/office/drawing/2014/main" id="{6254FEC6-763E-0238-DF68-BA0BE3BE89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525"/>
                      <a:ext cx="42" cy="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23" name="Line 62">
                      <a:extLst>
                        <a:ext uri="{FF2B5EF4-FFF2-40B4-BE49-F238E27FC236}">
                          <a16:creationId xmlns:a16="http://schemas.microsoft.com/office/drawing/2014/main" id="{EFE4FA2A-3E81-88EC-9354-222C4A88FC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3" y="614"/>
                      <a:ext cx="42" cy="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24" name="Oval 63">
                      <a:extLst>
                        <a:ext uri="{FF2B5EF4-FFF2-40B4-BE49-F238E27FC236}">
                          <a16:creationId xmlns:a16="http://schemas.microsoft.com/office/drawing/2014/main" id="{F8C75196-1717-4057-0F2D-FD0556BE0F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9" y="1502"/>
                      <a:ext cx="43" cy="44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0000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  <p:sp>
                  <p:nvSpPr>
                    <p:cNvPr id="53425" name="Line 64">
                      <a:extLst>
                        <a:ext uri="{FF2B5EF4-FFF2-40B4-BE49-F238E27FC236}">
                          <a16:creationId xmlns:a16="http://schemas.microsoft.com/office/drawing/2014/main" id="{8671B004-0D1C-B759-97B8-94524D45F1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5" y="1413"/>
                      <a:ext cx="211" cy="2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26" name="Line 65">
                      <a:extLst>
                        <a:ext uri="{FF2B5EF4-FFF2-40B4-BE49-F238E27FC236}">
                          <a16:creationId xmlns:a16="http://schemas.microsoft.com/office/drawing/2014/main" id="{FE43FFDA-0C6E-FFD4-1CC1-E8A44383DC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95" y="1457"/>
                      <a:ext cx="42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27" name="Line 66">
                      <a:extLst>
                        <a:ext uri="{FF2B5EF4-FFF2-40B4-BE49-F238E27FC236}">
                          <a16:creationId xmlns:a16="http://schemas.microsoft.com/office/drawing/2014/main" id="{6040D44B-AADC-DE6D-FEEB-ED0E53AD80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37" y="1502"/>
                      <a:ext cx="42" cy="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28" name="Line 67">
                      <a:extLst>
                        <a:ext uri="{FF2B5EF4-FFF2-40B4-BE49-F238E27FC236}">
                          <a16:creationId xmlns:a16="http://schemas.microsoft.com/office/drawing/2014/main" id="{56319066-1CA3-F769-76DF-0926A57AFE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79" y="1546"/>
                      <a:ext cx="43" cy="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29" name="Line 68">
                      <a:extLst>
                        <a:ext uri="{FF2B5EF4-FFF2-40B4-BE49-F238E27FC236}">
                          <a16:creationId xmlns:a16="http://schemas.microsoft.com/office/drawing/2014/main" id="{7F7A1F51-9CB4-1768-236D-64F83538C6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22" y="1590"/>
                      <a:ext cx="42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30" name="Line 69">
                      <a:extLst>
                        <a:ext uri="{FF2B5EF4-FFF2-40B4-BE49-F238E27FC236}">
                          <a16:creationId xmlns:a16="http://schemas.microsoft.com/office/drawing/2014/main" id="{85C74C78-5ABF-D9DC-4B99-969459F2F7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95" y="384"/>
                      <a:ext cx="17" cy="24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31" name="Line 70">
                      <a:extLst>
                        <a:ext uri="{FF2B5EF4-FFF2-40B4-BE49-F238E27FC236}">
                          <a16:creationId xmlns:a16="http://schemas.microsoft.com/office/drawing/2014/main" id="{7DE50E65-FD26-573D-687B-ECC58D1AE1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8" y="384"/>
                      <a:ext cx="26" cy="2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32" name="Line 71">
                      <a:extLst>
                        <a:ext uri="{FF2B5EF4-FFF2-40B4-BE49-F238E27FC236}">
                          <a16:creationId xmlns:a16="http://schemas.microsoft.com/office/drawing/2014/main" id="{F1FF214C-1CF5-B654-0F84-76BFBC6F74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480"/>
                      <a:ext cx="423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433" name="Text Box 72">
                      <a:extLst>
                        <a:ext uri="{FF2B5EF4-FFF2-40B4-BE49-F238E27FC236}">
                          <a16:creationId xmlns:a16="http://schemas.microsoft.com/office/drawing/2014/main" id="{D0946A97-6193-0556-4951-8EB8B8777CB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60" y="336"/>
                      <a:ext cx="370" cy="1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sz="1000"/>
                        <a:t>18 cm</a:t>
                      </a:r>
                    </a:p>
                  </p:txBody>
                </p:sp>
                <p:sp>
                  <p:nvSpPr>
                    <p:cNvPr id="53434" name="Text Box 73">
                      <a:extLst>
                        <a:ext uri="{FF2B5EF4-FFF2-40B4-BE49-F238E27FC236}">
                          <a16:creationId xmlns:a16="http://schemas.microsoft.com/office/drawing/2014/main" id="{C3E6A88B-9748-BCEF-0B0D-2BEADA9EE3A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60" y="720"/>
                      <a:ext cx="310" cy="2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sz="2000" b="1">
                          <a:solidFill>
                            <a:srgbClr val="FF0000"/>
                          </a:solidFill>
                        </a:rPr>
                        <a:t>S’</a:t>
                      </a:r>
                      <a:endParaRPr lang="it-IT" altLang="it-IT" sz="2000" b="1">
                        <a:solidFill>
                          <a:srgbClr val="C0C0C0"/>
                        </a:solidFill>
                      </a:endParaRPr>
                    </a:p>
                  </p:txBody>
                </p:sp>
                <p:sp>
                  <p:nvSpPr>
                    <p:cNvPr id="53435" name="Line 74">
                      <a:extLst>
                        <a:ext uri="{FF2B5EF4-FFF2-40B4-BE49-F238E27FC236}">
                          <a16:creationId xmlns:a16="http://schemas.microsoft.com/office/drawing/2014/main" id="{9626E1B6-5446-6F8F-F25C-5BBBF702B7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6" y="1260"/>
                      <a:ext cx="63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lg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53389" name="Oval 75">
                    <a:extLst>
                      <a:ext uri="{FF2B5EF4-FFF2-40B4-BE49-F238E27FC236}">
                        <a16:creationId xmlns:a16="http://schemas.microsoft.com/office/drawing/2014/main" id="{32767613-8984-7C28-E612-B2FA37BB3B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1235"/>
                    <a:ext cx="42" cy="4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53390" name="Line 76">
                    <a:extLst>
                      <a:ext uri="{FF2B5EF4-FFF2-40B4-BE49-F238E27FC236}">
                        <a16:creationId xmlns:a16="http://schemas.microsoft.com/office/drawing/2014/main" id="{FD067570-63E7-7A86-9D3D-636E7B11C9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2" y="1279"/>
                    <a:ext cx="0" cy="222"/>
                  </a:xfrm>
                  <a:prstGeom prst="line">
                    <a:avLst/>
                  </a:prstGeom>
                  <a:noFill/>
                  <a:ln w="9525">
                    <a:solidFill>
                      <a:srgbClr val="333399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91" name="Line 77">
                    <a:extLst>
                      <a:ext uri="{FF2B5EF4-FFF2-40B4-BE49-F238E27FC236}">
                        <a16:creationId xmlns:a16="http://schemas.microsoft.com/office/drawing/2014/main" id="{97D48B8E-F877-9FDB-8ABE-819358B81C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22" y="1501"/>
                    <a:ext cx="21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99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92" name="Text Box 78">
                    <a:extLst>
                      <a:ext uri="{FF2B5EF4-FFF2-40B4-BE49-F238E27FC236}">
                        <a16:creationId xmlns:a16="http://schemas.microsoft.com/office/drawing/2014/main" id="{899C4E61-7824-C266-424A-DFC051B2DD4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5" y="1235"/>
                    <a:ext cx="127" cy="1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1000"/>
                      <a:t>y</a:t>
                    </a:r>
                  </a:p>
                </p:txBody>
              </p:sp>
              <p:sp>
                <p:nvSpPr>
                  <p:cNvPr id="53393" name="Text Box 79">
                    <a:extLst>
                      <a:ext uri="{FF2B5EF4-FFF2-40B4-BE49-F238E27FC236}">
                        <a16:creationId xmlns:a16="http://schemas.microsoft.com/office/drawing/2014/main" id="{94D930EF-2503-1D12-4A9B-5D9DA59706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9" y="1501"/>
                    <a:ext cx="211" cy="1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1000"/>
                      <a:t>x</a:t>
                    </a:r>
                  </a:p>
                </p:txBody>
              </p:sp>
            </p:grpSp>
            <p:sp>
              <p:nvSpPr>
                <p:cNvPr id="53387" name="Text Box 80">
                  <a:extLst>
                    <a:ext uri="{FF2B5EF4-FFF2-40B4-BE49-F238E27FC236}">
                      <a16:creationId xmlns:a16="http://schemas.microsoft.com/office/drawing/2014/main" id="{87D26FEF-7C08-D460-ABDA-D63F50C27C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0" y="536"/>
                  <a:ext cx="224" cy="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it-IT" altLang="it-IT" sz="1600"/>
                    <a:t>s</a:t>
                  </a:r>
                </a:p>
              </p:txBody>
            </p:sp>
          </p:grpSp>
          <p:sp>
            <p:nvSpPr>
              <p:cNvPr id="53385" name="Text Box 81">
                <a:extLst>
                  <a:ext uri="{FF2B5EF4-FFF2-40B4-BE49-F238E27FC236}">
                    <a16:creationId xmlns:a16="http://schemas.microsoft.com/office/drawing/2014/main" id="{092D9637-C1F1-585B-B8D2-9AD9BA966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672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it-IT" altLang="it-IT" sz="2000" b="1"/>
                  <a:t>A</a:t>
                </a:r>
              </a:p>
            </p:txBody>
          </p:sp>
        </p:grpSp>
        <p:grpSp>
          <p:nvGrpSpPr>
            <p:cNvPr id="53336" name="Group 82">
              <a:extLst>
                <a:ext uri="{FF2B5EF4-FFF2-40B4-BE49-F238E27FC236}">
                  <a16:creationId xmlns:a16="http://schemas.microsoft.com/office/drawing/2014/main" id="{DFFCF9D2-751E-E322-0DFE-F8DD26ED05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480"/>
              <a:ext cx="1776" cy="2112"/>
              <a:chOff x="3168" y="480"/>
              <a:chExt cx="1776" cy="2112"/>
            </a:xfrm>
          </p:grpSpPr>
          <p:grpSp>
            <p:nvGrpSpPr>
              <p:cNvPr id="53337" name="Group 83">
                <a:extLst>
                  <a:ext uri="{FF2B5EF4-FFF2-40B4-BE49-F238E27FC236}">
                    <a16:creationId xmlns:a16="http://schemas.microsoft.com/office/drawing/2014/main" id="{51898F73-0DA5-FB35-61EB-1472B2C97F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480"/>
                <a:ext cx="1776" cy="2112"/>
                <a:chOff x="3168" y="480"/>
                <a:chExt cx="1776" cy="2112"/>
              </a:xfrm>
            </p:grpSpPr>
            <p:sp>
              <p:nvSpPr>
                <p:cNvPr id="53339" name="Line 84">
                  <a:extLst>
                    <a:ext uri="{FF2B5EF4-FFF2-40B4-BE49-F238E27FC236}">
                      <a16:creationId xmlns:a16="http://schemas.microsoft.com/office/drawing/2014/main" id="{4D773747-DBF9-01B7-5F6B-3BCBE92BB8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0" y="1283"/>
                  <a:ext cx="6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53340" name="Group 85">
                  <a:extLst>
                    <a:ext uri="{FF2B5EF4-FFF2-40B4-BE49-F238E27FC236}">
                      <a16:creationId xmlns:a16="http://schemas.microsoft.com/office/drawing/2014/main" id="{5CED1F5A-C3F6-1F7A-7D74-B07E0598A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480"/>
                  <a:ext cx="1776" cy="2112"/>
                  <a:chOff x="3168" y="480"/>
                  <a:chExt cx="1776" cy="2112"/>
                </a:xfrm>
              </p:grpSpPr>
              <p:sp>
                <p:nvSpPr>
                  <p:cNvPr id="53341" name="Oval 86">
                    <a:extLst>
                      <a:ext uri="{FF2B5EF4-FFF2-40B4-BE49-F238E27FC236}">
                        <a16:creationId xmlns:a16="http://schemas.microsoft.com/office/drawing/2014/main" id="{E51EDD9B-850B-6A4C-9CAC-B5DC558900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29" y="1257"/>
                    <a:ext cx="43" cy="4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53342" name="Oval 87">
                    <a:extLst>
                      <a:ext uri="{FF2B5EF4-FFF2-40B4-BE49-F238E27FC236}">
                        <a16:creationId xmlns:a16="http://schemas.microsoft.com/office/drawing/2014/main" id="{14BC3AFE-D531-2FC3-E4FB-856F3CDE3E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787" y="1213"/>
                    <a:ext cx="42" cy="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53343" name="Line 88">
                    <a:extLst>
                      <a:ext uri="{FF2B5EF4-FFF2-40B4-BE49-F238E27FC236}">
                        <a16:creationId xmlns:a16="http://schemas.microsoft.com/office/drawing/2014/main" id="{A570E50B-F9E5-95E1-7B4C-3487578CB5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6" y="1257"/>
                    <a:ext cx="211" cy="26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44" name="Line 89">
                    <a:extLst>
                      <a:ext uri="{FF2B5EF4-FFF2-40B4-BE49-F238E27FC236}">
                        <a16:creationId xmlns:a16="http://schemas.microsoft.com/office/drawing/2014/main" id="{A7A145F4-3DC7-50EE-0826-2B049BC67B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6" y="1302"/>
                    <a:ext cx="253" cy="22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45" name="Arc 90">
                    <a:extLst>
                      <a:ext uri="{FF2B5EF4-FFF2-40B4-BE49-F238E27FC236}">
                        <a16:creationId xmlns:a16="http://schemas.microsoft.com/office/drawing/2014/main" id="{8A3F407F-9C97-12C9-CF80-6B21B9B1B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2" y="1124"/>
                    <a:ext cx="435" cy="444"/>
                  </a:xfrm>
                  <a:custGeom>
                    <a:avLst/>
                    <a:gdLst>
                      <a:gd name="T0" fmla="*/ 0 w 22178"/>
                      <a:gd name="T1" fmla="*/ 0 h 21773"/>
                      <a:gd name="T2" fmla="*/ 435 w 22178"/>
                      <a:gd name="T3" fmla="*/ 444 h 21773"/>
                      <a:gd name="T4" fmla="*/ 11 w 22178"/>
                      <a:gd name="T5" fmla="*/ 440 h 2177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178" h="21773" fill="none" extrusionOk="0">
                        <a:moveTo>
                          <a:pt x="-1" y="7"/>
                        </a:moveTo>
                        <a:cubicBezTo>
                          <a:pt x="192" y="2"/>
                          <a:pt x="385" y="0"/>
                          <a:pt x="578" y="0"/>
                        </a:cubicBezTo>
                        <a:cubicBezTo>
                          <a:pt x="12507" y="0"/>
                          <a:pt x="22178" y="9670"/>
                          <a:pt x="22178" y="21600"/>
                        </a:cubicBezTo>
                        <a:cubicBezTo>
                          <a:pt x="22178" y="21657"/>
                          <a:pt x="22177" y="21715"/>
                          <a:pt x="22177" y="21773"/>
                        </a:cubicBezTo>
                      </a:path>
                      <a:path w="22178" h="21773" stroke="0" extrusionOk="0">
                        <a:moveTo>
                          <a:pt x="-1" y="7"/>
                        </a:moveTo>
                        <a:cubicBezTo>
                          <a:pt x="192" y="2"/>
                          <a:pt x="385" y="0"/>
                          <a:pt x="578" y="0"/>
                        </a:cubicBezTo>
                        <a:cubicBezTo>
                          <a:pt x="12507" y="0"/>
                          <a:pt x="22178" y="9670"/>
                          <a:pt x="22178" y="21600"/>
                        </a:cubicBezTo>
                        <a:cubicBezTo>
                          <a:pt x="22178" y="21657"/>
                          <a:pt x="22177" y="21715"/>
                          <a:pt x="22177" y="21773"/>
                        </a:cubicBezTo>
                        <a:lnTo>
                          <a:pt x="578" y="21600"/>
                        </a:lnTo>
                        <a:lnTo>
                          <a:pt x="-1" y="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46" name="Text Box 91">
                    <a:extLst>
                      <a:ext uri="{FF2B5EF4-FFF2-40B4-BE49-F238E27FC236}">
                        <a16:creationId xmlns:a16="http://schemas.microsoft.com/office/drawing/2014/main" id="{1B957612-AB19-4070-4E29-4C476162CBE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0" y="1440"/>
                    <a:ext cx="169" cy="1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2000" b="1"/>
                      <a:t>C</a:t>
                    </a:r>
                  </a:p>
                </p:txBody>
              </p:sp>
              <p:sp>
                <p:nvSpPr>
                  <p:cNvPr id="53347" name="Text Box 92">
                    <a:extLst>
                      <a:ext uri="{FF2B5EF4-FFF2-40B4-BE49-F238E27FC236}">
                        <a16:creationId xmlns:a16="http://schemas.microsoft.com/office/drawing/2014/main" id="{A1209B86-6291-2CCB-0CD0-F501C87E7C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1104"/>
                    <a:ext cx="211" cy="1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2000" b="1"/>
                      <a:t>B</a:t>
                    </a:r>
                  </a:p>
                </p:txBody>
              </p:sp>
              <p:sp>
                <p:nvSpPr>
                  <p:cNvPr id="53348" name="Text Box 93">
                    <a:extLst>
                      <a:ext uri="{FF2B5EF4-FFF2-40B4-BE49-F238E27FC236}">
                        <a16:creationId xmlns:a16="http://schemas.microsoft.com/office/drawing/2014/main" id="{8B2C4D00-6677-FB5A-BB69-1F16B04E39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8" y="1680"/>
                    <a:ext cx="1776" cy="9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lnSpc>
                        <a:spcPct val="75000"/>
                      </a:lnSpc>
                    </a:pPr>
                    <a:r>
                      <a:rPr lang="it-IT" altLang="it-IT" sz="2000"/>
                      <a:t>AB = braccio</a:t>
                    </a:r>
                  </a:p>
                  <a:p>
                    <a:pPr>
                      <a:lnSpc>
                        <a:spcPct val="75000"/>
                      </a:lnSpc>
                    </a:pPr>
                    <a:r>
                      <a:rPr lang="it-IT" altLang="it-IT" sz="2000"/>
                      <a:t>BC = avambraccio</a:t>
                    </a:r>
                  </a:p>
                  <a:p>
                    <a:pPr>
                      <a:lnSpc>
                        <a:spcPct val="75000"/>
                      </a:lnSpc>
                    </a:pPr>
                    <a:r>
                      <a:rPr lang="it-IT" altLang="it-IT" sz="2000"/>
                      <a:t>NN’ = 3 </a:t>
                    </a:r>
                    <a:r>
                      <a:rPr lang="it-IT" altLang="it-IT" sz="2000">
                        <a:sym typeface="Symbol" panose="05050102010706020507" pitchFamily="18" charset="2"/>
                      </a:rPr>
                      <a:t></a:t>
                    </a:r>
                    <a:r>
                      <a:rPr lang="it-IT" altLang="it-IT" sz="2000"/>
                      <a:t> 0,5 cm</a:t>
                    </a:r>
                  </a:p>
                  <a:p>
                    <a:pPr>
                      <a:lnSpc>
                        <a:spcPct val="75000"/>
                      </a:lnSpc>
                    </a:pPr>
                    <a:r>
                      <a:rPr lang="it-IT" altLang="it-IT" sz="2000"/>
                      <a:t>N = coppia a camma</a:t>
                    </a:r>
                  </a:p>
                  <a:p>
                    <a:pPr algn="just">
                      <a:lnSpc>
                        <a:spcPct val="75000"/>
                      </a:lnSpc>
                    </a:pPr>
                    <a:r>
                      <a:rPr lang="it-IT" altLang="it-IT" sz="2000"/>
                      <a:t>B e C = coppia rotoidale</a:t>
                    </a:r>
                  </a:p>
                  <a:p>
                    <a:pPr>
                      <a:lnSpc>
                        <a:spcPct val="75000"/>
                      </a:lnSpc>
                    </a:pPr>
                    <a:r>
                      <a:rPr lang="it-IT" altLang="it-IT" sz="2000" u="sng">
                        <a:solidFill>
                          <a:srgbClr val="0000FF"/>
                        </a:solidFill>
                      </a:rPr>
                      <a:t>Incertezza su AD</a:t>
                    </a:r>
                  </a:p>
                  <a:p>
                    <a:pPr>
                      <a:lnSpc>
                        <a:spcPct val="75000"/>
                      </a:lnSpc>
                    </a:pPr>
                    <a:endParaRPr lang="it-IT" altLang="it-IT" sz="2000"/>
                  </a:p>
                </p:txBody>
              </p:sp>
              <p:sp>
                <p:nvSpPr>
                  <p:cNvPr id="53349" name="Line 94">
                    <a:extLst>
                      <a:ext uri="{FF2B5EF4-FFF2-40B4-BE49-F238E27FC236}">
                        <a16:creationId xmlns:a16="http://schemas.microsoft.com/office/drawing/2014/main" id="{C5F1888E-70D9-94E2-4929-B6CEEABA7B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76" y="1524"/>
                    <a:ext cx="6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50" name="Arc 95">
                    <a:extLst>
                      <a:ext uri="{FF2B5EF4-FFF2-40B4-BE49-F238E27FC236}">
                        <a16:creationId xmlns:a16="http://schemas.microsoft.com/office/drawing/2014/main" id="{ED04A18F-512A-4FD1-B4D3-9CA9DC783D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03" y="1435"/>
                    <a:ext cx="42" cy="89"/>
                  </a:xfrm>
                  <a:custGeom>
                    <a:avLst/>
                    <a:gdLst>
                      <a:gd name="T0" fmla="*/ 0 w 21600"/>
                      <a:gd name="T1" fmla="*/ 0 h 39829"/>
                      <a:gd name="T2" fmla="*/ 23 w 21600"/>
                      <a:gd name="T3" fmla="*/ 89 h 39829"/>
                      <a:gd name="T4" fmla="*/ 0 w 21600"/>
                      <a:gd name="T5" fmla="*/ 48 h 398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39829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8988"/>
                          <a:pt x="17823" y="35864"/>
                          <a:pt x="11587" y="39828"/>
                        </a:cubicBezTo>
                      </a:path>
                      <a:path w="21600" h="39829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8988"/>
                          <a:pt x="17823" y="35864"/>
                          <a:pt x="11587" y="39828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51" name="Arc 96">
                    <a:extLst>
                      <a:ext uri="{FF2B5EF4-FFF2-40B4-BE49-F238E27FC236}">
                        <a16:creationId xmlns:a16="http://schemas.microsoft.com/office/drawing/2014/main" id="{C749F573-44F7-2209-AA20-239F78F6F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3806096">
                    <a:off x="3858" y="1134"/>
                    <a:ext cx="108" cy="143"/>
                  </a:xfrm>
                  <a:custGeom>
                    <a:avLst/>
                    <a:gdLst>
                      <a:gd name="T0" fmla="*/ 90 w 23623"/>
                      <a:gd name="T1" fmla="*/ 0 h 34062"/>
                      <a:gd name="T2" fmla="*/ 0 w 23623"/>
                      <a:gd name="T3" fmla="*/ 143 h 34062"/>
                      <a:gd name="T4" fmla="*/ 9 w 23623"/>
                      <a:gd name="T5" fmla="*/ 52 h 3406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3623" h="34062" fill="none" extrusionOk="0">
                        <a:moveTo>
                          <a:pt x="19665" y="-1"/>
                        </a:moveTo>
                        <a:cubicBezTo>
                          <a:pt x="22240" y="3645"/>
                          <a:pt x="23623" y="7998"/>
                          <a:pt x="23623" y="12462"/>
                        </a:cubicBezTo>
                        <a:cubicBezTo>
                          <a:pt x="23623" y="24391"/>
                          <a:pt x="13952" y="34062"/>
                          <a:pt x="2023" y="34062"/>
                        </a:cubicBezTo>
                        <a:cubicBezTo>
                          <a:pt x="1347" y="34061"/>
                          <a:pt x="672" y="34030"/>
                          <a:pt x="-1" y="33967"/>
                        </a:cubicBezTo>
                      </a:path>
                      <a:path w="23623" h="34062" stroke="0" extrusionOk="0">
                        <a:moveTo>
                          <a:pt x="19665" y="-1"/>
                        </a:moveTo>
                        <a:cubicBezTo>
                          <a:pt x="22240" y="3645"/>
                          <a:pt x="23623" y="7998"/>
                          <a:pt x="23623" y="12462"/>
                        </a:cubicBezTo>
                        <a:cubicBezTo>
                          <a:pt x="23623" y="24391"/>
                          <a:pt x="13952" y="34062"/>
                          <a:pt x="2023" y="34062"/>
                        </a:cubicBezTo>
                        <a:cubicBezTo>
                          <a:pt x="1347" y="34061"/>
                          <a:pt x="672" y="34030"/>
                          <a:pt x="-1" y="33967"/>
                        </a:cubicBezTo>
                        <a:lnTo>
                          <a:pt x="2023" y="12462"/>
                        </a:lnTo>
                        <a:lnTo>
                          <a:pt x="19665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52" name="Text Box 97">
                    <a:extLst>
                      <a:ext uri="{FF2B5EF4-FFF2-40B4-BE49-F238E27FC236}">
                        <a16:creationId xmlns:a16="http://schemas.microsoft.com/office/drawing/2014/main" id="{E61B3A14-0FBA-93E7-A66C-3B9194C20D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3" y="1391"/>
                    <a:ext cx="169" cy="22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1000" b="1"/>
                      <a:t>q</a:t>
                    </a:r>
                  </a:p>
                </p:txBody>
              </p:sp>
              <p:sp>
                <p:nvSpPr>
                  <p:cNvPr id="53353" name="Text Box 98">
                    <a:extLst>
                      <a:ext uri="{FF2B5EF4-FFF2-40B4-BE49-F238E27FC236}">
                        <a16:creationId xmlns:a16="http://schemas.microsoft.com/office/drawing/2014/main" id="{5C1AC1E0-1E6F-0708-DFD8-70131C76E12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2" y="1036"/>
                    <a:ext cx="211" cy="22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1000" b="1"/>
                      <a:t>q’</a:t>
                    </a:r>
                  </a:p>
                </p:txBody>
              </p:sp>
              <p:sp>
                <p:nvSpPr>
                  <p:cNvPr id="53354" name="Oval 99">
                    <a:extLst>
                      <a:ext uri="{FF2B5EF4-FFF2-40B4-BE49-F238E27FC236}">
                        <a16:creationId xmlns:a16="http://schemas.microsoft.com/office/drawing/2014/main" id="{5075DE55-760F-6F5E-17CB-4CD28B7DE9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684"/>
                    <a:ext cx="42" cy="4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53355" name="Oval 100">
                    <a:extLst>
                      <a:ext uri="{FF2B5EF4-FFF2-40B4-BE49-F238E27FC236}">
                        <a16:creationId xmlns:a16="http://schemas.microsoft.com/office/drawing/2014/main" id="{F34F405C-9EF5-FBD7-78BF-046F05CB24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4" y="729"/>
                    <a:ext cx="42" cy="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53356" name="Rectangle 101">
                    <a:extLst>
                      <a:ext uri="{FF2B5EF4-FFF2-40B4-BE49-F238E27FC236}">
                        <a16:creationId xmlns:a16="http://schemas.microsoft.com/office/drawing/2014/main" id="{F6A4C7CA-5995-75DB-83A3-9814CFC765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835851">
                    <a:off x="3800" y="643"/>
                    <a:ext cx="45" cy="127"/>
                  </a:xfrm>
                  <a:prstGeom prst="rect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53357" name="Rectangle 102">
                    <a:extLst>
                      <a:ext uri="{FF2B5EF4-FFF2-40B4-BE49-F238E27FC236}">
                        <a16:creationId xmlns:a16="http://schemas.microsoft.com/office/drawing/2014/main" id="{20CBD36D-1182-AD61-026B-6131FDC85A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835851">
                    <a:off x="3843" y="687"/>
                    <a:ext cx="44" cy="127"/>
                  </a:xfrm>
                  <a:prstGeom prst="rect">
                    <a:avLst/>
                  </a:prstGeom>
                  <a:noFill/>
                  <a:ln w="1905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53358" name="Line 103">
                    <a:extLst>
                      <a:ext uri="{FF2B5EF4-FFF2-40B4-BE49-F238E27FC236}">
                        <a16:creationId xmlns:a16="http://schemas.microsoft.com/office/drawing/2014/main" id="{3040399E-2131-9125-EB35-7D3C2E2E45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023987" flipH="1">
                    <a:off x="3710" y="602"/>
                    <a:ext cx="267" cy="25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59" name="Line 104">
                    <a:extLst>
                      <a:ext uri="{FF2B5EF4-FFF2-40B4-BE49-F238E27FC236}">
                        <a16:creationId xmlns:a16="http://schemas.microsoft.com/office/drawing/2014/main" id="{5FE52101-3B24-A3FC-105E-0A7EA32DA4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80943">
                    <a:off x="3845" y="773"/>
                    <a:ext cx="25" cy="487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60" name="Line 105">
                    <a:extLst>
                      <a:ext uri="{FF2B5EF4-FFF2-40B4-BE49-F238E27FC236}">
                        <a16:creationId xmlns:a16="http://schemas.microsoft.com/office/drawing/2014/main" id="{5DC7B223-2E5E-2BF2-0130-740927C00D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1319252" flipH="1">
                    <a:off x="3787" y="730"/>
                    <a:ext cx="57" cy="48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61" name="Arc 106">
                    <a:extLst>
                      <a:ext uri="{FF2B5EF4-FFF2-40B4-BE49-F238E27FC236}">
                        <a16:creationId xmlns:a16="http://schemas.microsoft.com/office/drawing/2014/main" id="{E2120FCD-90CE-E8C8-0D57-D6D6DEE790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6239039">
                    <a:off x="3508" y="655"/>
                    <a:ext cx="150" cy="42"/>
                  </a:xfrm>
                  <a:custGeom>
                    <a:avLst/>
                    <a:gdLst>
                      <a:gd name="T0" fmla="*/ 0 w 27550"/>
                      <a:gd name="T1" fmla="*/ 10 h 21600"/>
                      <a:gd name="T2" fmla="*/ 150 w 27550"/>
                      <a:gd name="T3" fmla="*/ 9 h 21600"/>
                      <a:gd name="T4" fmla="*/ 76 w 27550"/>
                      <a:gd name="T5" fmla="*/ 42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7550" h="21600" fill="none" extrusionOk="0">
                        <a:moveTo>
                          <a:pt x="-1" y="5124"/>
                        </a:moveTo>
                        <a:cubicBezTo>
                          <a:pt x="3902" y="1816"/>
                          <a:pt x="8852" y="0"/>
                          <a:pt x="13969" y="0"/>
                        </a:cubicBezTo>
                        <a:cubicBezTo>
                          <a:pt x="18912" y="0"/>
                          <a:pt x="23706" y="1695"/>
                          <a:pt x="27550" y="4803"/>
                        </a:cubicBezTo>
                      </a:path>
                      <a:path w="27550" h="21600" stroke="0" extrusionOk="0">
                        <a:moveTo>
                          <a:pt x="-1" y="5124"/>
                        </a:moveTo>
                        <a:cubicBezTo>
                          <a:pt x="3902" y="1816"/>
                          <a:pt x="8852" y="0"/>
                          <a:pt x="13969" y="0"/>
                        </a:cubicBezTo>
                        <a:cubicBezTo>
                          <a:pt x="18912" y="0"/>
                          <a:pt x="23706" y="1695"/>
                          <a:pt x="27550" y="4803"/>
                        </a:cubicBezTo>
                        <a:lnTo>
                          <a:pt x="13969" y="21600"/>
                        </a:lnTo>
                        <a:lnTo>
                          <a:pt x="-1" y="5124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62" name="Text Box 107">
                    <a:extLst>
                      <a:ext uri="{FF2B5EF4-FFF2-40B4-BE49-F238E27FC236}">
                        <a16:creationId xmlns:a16="http://schemas.microsoft.com/office/drawing/2014/main" id="{F42263A7-7A86-8843-8F9B-37EB6FE9C89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480"/>
                    <a:ext cx="317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2000" b="1"/>
                      <a:t>N</a:t>
                    </a:r>
                  </a:p>
                </p:txBody>
              </p:sp>
              <p:sp>
                <p:nvSpPr>
                  <p:cNvPr id="53363" name="Text Box 108">
                    <a:extLst>
                      <a:ext uri="{FF2B5EF4-FFF2-40B4-BE49-F238E27FC236}">
                        <a16:creationId xmlns:a16="http://schemas.microsoft.com/office/drawing/2014/main" id="{BB66B652-DC49-8656-A496-1BB3EC3B898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6" y="528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2000" b="1"/>
                      <a:t>D</a:t>
                    </a:r>
                  </a:p>
                </p:txBody>
              </p:sp>
              <p:sp>
                <p:nvSpPr>
                  <p:cNvPr id="53364" name="AutoShape 109">
                    <a:extLst>
                      <a:ext uri="{FF2B5EF4-FFF2-40B4-BE49-F238E27FC236}">
                        <a16:creationId xmlns:a16="http://schemas.microsoft.com/office/drawing/2014/main" id="{5F162FC2-8DCA-8F6F-994C-23FD5D00AB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33" y="1524"/>
                    <a:ext cx="43" cy="44"/>
                  </a:xfrm>
                  <a:prstGeom prst="flowChartOr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53365" name="Line 110">
                    <a:extLst>
                      <a:ext uri="{FF2B5EF4-FFF2-40B4-BE49-F238E27FC236}">
                        <a16:creationId xmlns:a16="http://schemas.microsoft.com/office/drawing/2014/main" id="{316D8E1E-667C-FFE1-6DBA-F3794225E9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49" y="503"/>
                    <a:ext cx="0" cy="26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66" name="Line 111">
                    <a:extLst>
                      <a:ext uri="{FF2B5EF4-FFF2-40B4-BE49-F238E27FC236}">
                        <a16:creationId xmlns:a16="http://schemas.microsoft.com/office/drawing/2014/main" id="{B8C6DF34-A5EB-7367-0E73-CD426BB08E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07" y="681"/>
                    <a:ext cx="42" cy="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67" name="Line 112">
                    <a:extLst>
                      <a:ext uri="{FF2B5EF4-FFF2-40B4-BE49-F238E27FC236}">
                        <a16:creationId xmlns:a16="http://schemas.microsoft.com/office/drawing/2014/main" id="{FE7D1E78-9E9F-77A1-2B54-3542CF8B87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07" y="592"/>
                    <a:ext cx="42" cy="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68" name="Line 113">
                    <a:extLst>
                      <a:ext uri="{FF2B5EF4-FFF2-40B4-BE49-F238E27FC236}">
                        <a16:creationId xmlns:a16="http://schemas.microsoft.com/office/drawing/2014/main" id="{8190062C-2A1D-E36C-B6A4-FF076AD57C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07" y="547"/>
                    <a:ext cx="42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69" name="Line 114">
                    <a:extLst>
                      <a:ext uri="{FF2B5EF4-FFF2-40B4-BE49-F238E27FC236}">
                        <a16:creationId xmlns:a16="http://schemas.microsoft.com/office/drawing/2014/main" id="{C4A1560B-3F04-C6A4-ADA2-434A591404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08" y="624"/>
                    <a:ext cx="42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70" name="Oval 115">
                    <a:extLst>
                      <a:ext uri="{FF2B5EF4-FFF2-40B4-BE49-F238E27FC236}">
                        <a16:creationId xmlns:a16="http://schemas.microsoft.com/office/drawing/2014/main" id="{CEFE7100-9C73-459E-0597-817A04335B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33" y="1524"/>
                    <a:ext cx="43" cy="44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it-IT" altLang="it-IT"/>
                  </a:p>
                </p:txBody>
              </p:sp>
              <p:sp>
                <p:nvSpPr>
                  <p:cNvPr id="53371" name="Line 116">
                    <a:extLst>
                      <a:ext uri="{FF2B5EF4-FFF2-40B4-BE49-F238E27FC236}">
                        <a16:creationId xmlns:a16="http://schemas.microsoft.com/office/drawing/2014/main" id="{992AF6DB-9EE8-B4F5-842A-0A4D4A21C2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49" y="1435"/>
                    <a:ext cx="211" cy="22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72" name="Line 117">
                    <a:extLst>
                      <a:ext uri="{FF2B5EF4-FFF2-40B4-BE49-F238E27FC236}">
                        <a16:creationId xmlns:a16="http://schemas.microsoft.com/office/drawing/2014/main" id="{BD7CF59F-ADBC-1B8A-CE95-0F86AA742E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49" y="1479"/>
                    <a:ext cx="42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73" name="Line 118">
                    <a:extLst>
                      <a:ext uri="{FF2B5EF4-FFF2-40B4-BE49-F238E27FC236}">
                        <a16:creationId xmlns:a16="http://schemas.microsoft.com/office/drawing/2014/main" id="{A03FBC6F-C9EA-752F-7D58-73048E5090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91" y="1524"/>
                    <a:ext cx="42" cy="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74" name="Line 119">
                    <a:extLst>
                      <a:ext uri="{FF2B5EF4-FFF2-40B4-BE49-F238E27FC236}">
                        <a16:creationId xmlns:a16="http://schemas.microsoft.com/office/drawing/2014/main" id="{6563DE43-5CED-BD12-7AF7-77989C816F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33" y="1568"/>
                    <a:ext cx="43" cy="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75" name="Line 120">
                    <a:extLst>
                      <a:ext uri="{FF2B5EF4-FFF2-40B4-BE49-F238E27FC236}">
                        <a16:creationId xmlns:a16="http://schemas.microsoft.com/office/drawing/2014/main" id="{B1D74C31-3E36-6134-0F38-EA887D9543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6" y="1612"/>
                    <a:ext cx="42" cy="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76" name="Text Box 121">
                    <a:extLst>
                      <a:ext uri="{FF2B5EF4-FFF2-40B4-BE49-F238E27FC236}">
                        <a16:creationId xmlns:a16="http://schemas.microsoft.com/office/drawing/2014/main" id="{F7BA697B-59AF-E624-CA5B-98DE001507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4" y="640"/>
                    <a:ext cx="332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2000" b="1">
                        <a:solidFill>
                          <a:srgbClr val="FF0000"/>
                        </a:solidFill>
                      </a:rPr>
                      <a:t>N’</a:t>
                    </a:r>
                    <a:endParaRPr lang="it-IT" altLang="it-IT" sz="2000" b="1">
                      <a:solidFill>
                        <a:srgbClr val="C0C0C0"/>
                      </a:solidFill>
                    </a:endParaRPr>
                  </a:p>
                </p:txBody>
              </p:sp>
              <p:sp>
                <p:nvSpPr>
                  <p:cNvPr id="53377" name="Line 122">
                    <a:extLst>
                      <a:ext uri="{FF2B5EF4-FFF2-40B4-BE49-F238E27FC236}">
                        <a16:creationId xmlns:a16="http://schemas.microsoft.com/office/drawing/2014/main" id="{FFEC2914-137D-FF25-BAC2-B68BCD80E9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6" y="1302"/>
                    <a:ext cx="0" cy="221"/>
                  </a:xfrm>
                  <a:prstGeom prst="line">
                    <a:avLst/>
                  </a:prstGeom>
                  <a:noFill/>
                  <a:ln w="9525">
                    <a:solidFill>
                      <a:srgbClr val="333399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78" name="Line 123">
                    <a:extLst>
                      <a:ext uri="{FF2B5EF4-FFF2-40B4-BE49-F238E27FC236}">
                        <a16:creationId xmlns:a16="http://schemas.microsoft.com/office/drawing/2014/main" id="{8ABBF8C0-1263-B2E2-9211-567B1D8A88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76" y="1523"/>
                    <a:ext cx="21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99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79" name="Text Box 124">
                    <a:extLst>
                      <a:ext uri="{FF2B5EF4-FFF2-40B4-BE49-F238E27FC236}">
                        <a16:creationId xmlns:a16="http://schemas.microsoft.com/office/drawing/2014/main" id="{54D9B781-E3BD-98F1-E9D0-82B4F2C64B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9" y="1257"/>
                    <a:ext cx="127" cy="1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1000"/>
                      <a:t>y</a:t>
                    </a:r>
                  </a:p>
                </p:txBody>
              </p:sp>
              <p:sp>
                <p:nvSpPr>
                  <p:cNvPr id="53380" name="Text Box 125">
                    <a:extLst>
                      <a:ext uri="{FF2B5EF4-FFF2-40B4-BE49-F238E27FC236}">
                        <a16:creationId xmlns:a16="http://schemas.microsoft.com/office/drawing/2014/main" id="{33AF125A-5524-C300-D59E-341576A6B1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3" y="1523"/>
                    <a:ext cx="211" cy="1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1000"/>
                      <a:t>x</a:t>
                    </a:r>
                  </a:p>
                </p:txBody>
              </p:sp>
              <p:sp>
                <p:nvSpPr>
                  <p:cNvPr id="53381" name="Text Box 126">
                    <a:extLst>
                      <a:ext uri="{FF2B5EF4-FFF2-40B4-BE49-F238E27FC236}">
                        <a16:creationId xmlns:a16="http://schemas.microsoft.com/office/drawing/2014/main" id="{AD940E73-59E6-23AE-606C-BF9C8924A4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8" y="817"/>
                    <a:ext cx="200" cy="2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sz="1600"/>
                      <a:t>n</a:t>
                    </a:r>
                  </a:p>
                </p:txBody>
              </p:sp>
              <p:sp>
                <p:nvSpPr>
                  <p:cNvPr id="53382" name="Line 127">
                    <a:extLst>
                      <a:ext uri="{FF2B5EF4-FFF2-40B4-BE49-F238E27FC236}">
                        <a16:creationId xmlns:a16="http://schemas.microsoft.com/office/drawing/2014/main" id="{6BDEF3F9-2E5B-59ED-F42C-81080AE8FF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294044" flipH="1" flipV="1">
                    <a:off x="3421" y="640"/>
                    <a:ext cx="380" cy="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3383" name="Line 128">
                    <a:extLst>
                      <a:ext uri="{FF2B5EF4-FFF2-40B4-BE49-F238E27FC236}">
                        <a16:creationId xmlns:a16="http://schemas.microsoft.com/office/drawing/2014/main" id="{97267F09-AC80-5CB8-6BD7-F3C784961C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3" y="640"/>
                    <a:ext cx="423" cy="13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53338" name="Text Box 129">
                <a:extLst>
                  <a:ext uri="{FF2B5EF4-FFF2-40B4-BE49-F238E27FC236}">
                    <a16:creationId xmlns:a16="http://schemas.microsoft.com/office/drawing/2014/main" id="{B137B53B-7E55-CF40-4F8C-16EF352634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725"/>
                <a:ext cx="272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/>
                  <a:t>A</a:t>
                </a:r>
              </a:p>
            </p:txBody>
          </p:sp>
        </p:grpSp>
      </p:grpSp>
      <p:grpSp>
        <p:nvGrpSpPr>
          <p:cNvPr id="53256" name="Group 130">
            <a:extLst>
              <a:ext uri="{FF2B5EF4-FFF2-40B4-BE49-F238E27FC236}">
                <a16:creationId xmlns:a16="http://schemas.microsoft.com/office/drawing/2014/main" id="{5FC634AE-6DDA-B9BD-1F47-6B5F0A4D1EE4}"/>
              </a:ext>
            </a:extLst>
          </p:cNvPr>
          <p:cNvGrpSpPr>
            <a:grpSpLocks/>
          </p:cNvGrpSpPr>
          <p:nvPr/>
        </p:nvGrpSpPr>
        <p:grpSpPr bwMode="auto">
          <a:xfrm>
            <a:off x="6996113" y="533400"/>
            <a:ext cx="2147887" cy="2378075"/>
            <a:chOff x="4272" y="624"/>
            <a:chExt cx="1353" cy="1498"/>
          </a:xfrm>
        </p:grpSpPr>
        <p:sp>
          <p:nvSpPr>
            <p:cNvPr id="53322" name="Text Box 131">
              <a:extLst>
                <a:ext uri="{FF2B5EF4-FFF2-40B4-BE49-F238E27FC236}">
                  <a16:creationId xmlns:a16="http://schemas.microsoft.com/office/drawing/2014/main" id="{6BB6B5DA-7518-69F4-1161-A0AD7DA3B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776"/>
              <a:ext cx="1344" cy="3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it-IT" altLang="it-IT" sz="2000"/>
                <a:t>Superficie a cui può appartenere A</a:t>
              </a:r>
            </a:p>
          </p:txBody>
        </p:sp>
        <p:sp>
          <p:nvSpPr>
            <p:cNvPr id="53323" name="Line 132">
              <a:extLst>
                <a:ext uri="{FF2B5EF4-FFF2-40B4-BE49-F238E27FC236}">
                  <a16:creationId xmlns:a16="http://schemas.microsoft.com/office/drawing/2014/main" id="{6E9BD47E-B6A3-1F84-889F-D744DCBB4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1109"/>
              <a:ext cx="359" cy="2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24" name="Line 133">
              <a:extLst>
                <a:ext uri="{FF2B5EF4-FFF2-40B4-BE49-F238E27FC236}">
                  <a16:creationId xmlns:a16="http://schemas.microsoft.com/office/drawing/2014/main" id="{82A207EF-0A16-A698-F784-D4B91B7079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519757">
              <a:off x="4762" y="1050"/>
              <a:ext cx="438" cy="3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25" name="Oval 134" descr="10%">
              <a:extLst>
                <a:ext uri="{FF2B5EF4-FFF2-40B4-BE49-F238E27FC236}">
                  <a16:creationId xmlns:a16="http://schemas.microsoft.com/office/drawing/2014/main" id="{60FD4B6C-DFAA-2999-2DC8-2E7197C215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0034">
              <a:off x="4749" y="944"/>
              <a:ext cx="462" cy="559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53326" name="Line 135">
              <a:extLst>
                <a:ext uri="{FF2B5EF4-FFF2-40B4-BE49-F238E27FC236}">
                  <a16:creationId xmlns:a16="http://schemas.microsoft.com/office/drawing/2014/main" id="{CB7A8C79-8BCF-502F-03B0-1E19C47D41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252" flipH="1">
              <a:off x="4656" y="768"/>
              <a:ext cx="661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27" name="Line 136">
              <a:extLst>
                <a:ext uri="{FF2B5EF4-FFF2-40B4-BE49-F238E27FC236}">
                  <a16:creationId xmlns:a16="http://schemas.microsoft.com/office/drawing/2014/main" id="{66C8760E-ACD4-CE95-98DD-F3B3F5C165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455">
              <a:off x="4443" y="914"/>
              <a:ext cx="1079" cy="6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28" name="Text Box 137">
              <a:extLst>
                <a:ext uri="{FF2B5EF4-FFF2-40B4-BE49-F238E27FC236}">
                  <a16:creationId xmlns:a16="http://schemas.microsoft.com/office/drawing/2014/main" id="{6B30FFC2-4AFB-5367-B3FC-93D10BF72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960"/>
              <a:ext cx="56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/>
                <a:t>N</a:t>
              </a:r>
            </a:p>
          </p:txBody>
        </p:sp>
        <p:sp>
          <p:nvSpPr>
            <p:cNvPr id="53329" name="Text Box 138">
              <a:extLst>
                <a:ext uri="{FF2B5EF4-FFF2-40B4-BE49-F238E27FC236}">
                  <a16:creationId xmlns:a16="http://schemas.microsoft.com/office/drawing/2014/main" id="{EFC95721-18B7-D08C-0CE0-774949E25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" y="1353"/>
              <a:ext cx="46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/>
                <a:t>N’</a:t>
              </a:r>
            </a:p>
          </p:txBody>
        </p:sp>
        <p:sp>
          <p:nvSpPr>
            <p:cNvPr id="53330" name="Text Box 139">
              <a:extLst>
                <a:ext uri="{FF2B5EF4-FFF2-40B4-BE49-F238E27FC236}">
                  <a16:creationId xmlns:a16="http://schemas.microsoft.com/office/drawing/2014/main" id="{A62B51A5-F852-3D2F-F11A-12DE43820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2" y="914"/>
              <a:ext cx="463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/>
                <a:t>S</a:t>
              </a:r>
            </a:p>
          </p:txBody>
        </p:sp>
        <p:sp>
          <p:nvSpPr>
            <p:cNvPr id="53331" name="Text Box 140">
              <a:extLst>
                <a:ext uri="{FF2B5EF4-FFF2-40B4-BE49-F238E27FC236}">
                  <a16:creationId xmlns:a16="http://schemas.microsoft.com/office/drawing/2014/main" id="{AC95D2EF-A5B5-51EE-BDAA-050F2F0F8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" y="1402"/>
              <a:ext cx="412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/>
                <a:t>S’</a:t>
              </a:r>
            </a:p>
          </p:txBody>
        </p:sp>
        <p:sp>
          <p:nvSpPr>
            <p:cNvPr id="53332" name="Text Box 141">
              <a:extLst>
                <a:ext uri="{FF2B5EF4-FFF2-40B4-BE49-F238E27FC236}">
                  <a16:creationId xmlns:a16="http://schemas.microsoft.com/office/drawing/2014/main" id="{57EBEEF0-3EF5-0A36-0AD2-1C283D594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720"/>
              <a:ext cx="411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/>
                <a:t>n</a:t>
              </a:r>
            </a:p>
          </p:txBody>
        </p:sp>
        <p:sp>
          <p:nvSpPr>
            <p:cNvPr id="53333" name="Text Box 142">
              <a:extLst>
                <a:ext uri="{FF2B5EF4-FFF2-40B4-BE49-F238E27FC236}">
                  <a16:creationId xmlns:a16="http://schemas.microsoft.com/office/drawing/2014/main" id="{50E7C258-EE09-947B-992E-F798CEA5F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624"/>
              <a:ext cx="411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/>
                <a:t>s</a:t>
              </a:r>
            </a:p>
          </p:txBody>
        </p:sp>
        <p:sp>
          <p:nvSpPr>
            <p:cNvPr id="53334" name="Line 143">
              <a:extLst>
                <a:ext uri="{FF2B5EF4-FFF2-40B4-BE49-F238E27FC236}">
                  <a16:creationId xmlns:a16="http://schemas.microsoft.com/office/drawing/2014/main" id="{3C0E0F9B-BD05-0397-D8CA-F25A4B2CC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7" y="1304"/>
              <a:ext cx="35" cy="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3257" name="Group 144">
            <a:extLst>
              <a:ext uri="{FF2B5EF4-FFF2-40B4-BE49-F238E27FC236}">
                <a16:creationId xmlns:a16="http://schemas.microsoft.com/office/drawing/2014/main" id="{6F6338AA-656D-20A2-5F3F-2169F29CB19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817563"/>
            <a:ext cx="3810000" cy="6040437"/>
            <a:chOff x="2064" y="515"/>
            <a:chExt cx="2400" cy="3805"/>
          </a:xfrm>
        </p:grpSpPr>
        <p:sp>
          <p:nvSpPr>
            <p:cNvPr id="53307" name="Text Box 145">
              <a:extLst>
                <a:ext uri="{FF2B5EF4-FFF2-40B4-BE49-F238E27FC236}">
                  <a16:creationId xmlns:a16="http://schemas.microsoft.com/office/drawing/2014/main" id="{F1B98308-FB0D-8A96-3E18-56C9A8BDF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984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53308" name="Text Box 146">
              <a:extLst>
                <a:ext uri="{FF2B5EF4-FFF2-40B4-BE49-F238E27FC236}">
                  <a16:creationId xmlns:a16="http://schemas.microsoft.com/office/drawing/2014/main" id="{FE9AD66E-7B14-9BEE-3BF9-19389FEE0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7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53309" name="Text Box 147">
              <a:extLst>
                <a:ext uri="{FF2B5EF4-FFF2-40B4-BE49-F238E27FC236}">
                  <a16:creationId xmlns:a16="http://schemas.microsoft.com/office/drawing/2014/main" id="{EEDEB258-AFAA-56DC-BE9A-A02639740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024"/>
              <a:ext cx="29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>
                  <a:solidFill>
                    <a:schemeClr val="accent2"/>
                  </a:solidFill>
                </a:rPr>
                <a:t>E</a:t>
              </a:r>
            </a:p>
          </p:txBody>
        </p:sp>
        <p:sp>
          <p:nvSpPr>
            <p:cNvPr id="53310" name="Text Box 148">
              <a:extLst>
                <a:ext uri="{FF2B5EF4-FFF2-40B4-BE49-F238E27FC236}">
                  <a16:creationId xmlns:a16="http://schemas.microsoft.com/office/drawing/2014/main" id="{67491B57-A157-E362-49F2-A6761C2C8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3024"/>
              <a:ext cx="29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>
                  <a:solidFill>
                    <a:schemeClr val="accent2"/>
                  </a:solidFill>
                </a:rPr>
                <a:t>F</a:t>
              </a:r>
            </a:p>
          </p:txBody>
        </p:sp>
        <p:sp>
          <p:nvSpPr>
            <p:cNvPr id="53311" name="Text Box 149">
              <a:extLst>
                <a:ext uri="{FF2B5EF4-FFF2-40B4-BE49-F238E27FC236}">
                  <a16:creationId xmlns:a16="http://schemas.microsoft.com/office/drawing/2014/main" id="{4C001415-4228-9956-7EDE-D872B1647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216"/>
              <a:ext cx="19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>
                  <a:solidFill>
                    <a:schemeClr val="accent2"/>
                  </a:solidFill>
                </a:rPr>
                <a:t>G</a:t>
              </a:r>
            </a:p>
          </p:txBody>
        </p:sp>
        <p:sp>
          <p:nvSpPr>
            <p:cNvPr id="53312" name="Text Box 150">
              <a:extLst>
                <a:ext uri="{FF2B5EF4-FFF2-40B4-BE49-F238E27FC236}">
                  <a16:creationId xmlns:a16="http://schemas.microsoft.com/office/drawing/2014/main" id="{2424C1BA-AB46-5389-06B4-C659A26E3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3313" name="Text Box 151">
              <a:extLst>
                <a:ext uri="{FF2B5EF4-FFF2-40B4-BE49-F238E27FC236}">
                  <a16:creationId xmlns:a16="http://schemas.microsoft.com/office/drawing/2014/main" id="{77023164-1F0C-3247-B6D3-4A5462F91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566"/>
              <a:ext cx="14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53314" name="Text Box 152">
              <a:extLst>
                <a:ext uri="{FF2B5EF4-FFF2-40B4-BE49-F238E27FC236}">
                  <a16:creationId xmlns:a16="http://schemas.microsoft.com/office/drawing/2014/main" id="{C17B2083-37E6-CE25-2F4C-1561FBEBD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5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>
                  <a:solidFill>
                    <a:schemeClr val="accent2"/>
                  </a:solidFill>
                </a:rPr>
                <a:t>L</a:t>
              </a:r>
            </a:p>
          </p:txBody>
        </p:sp>
        <p:sp>
          <p:nvSpPr>
            <p:cNvPr id="53315" name="Text Box 153">
              <a:extLst>
                <a:ext uri="{FF2B5EF4-FFF2-40B4-BE49-F238E27FC236}">
                  <a16:creationId xmlns:a16="http://schemas.microsoft.com/office/drawing/2014/main" id="{78251B5D-9D08-E7D8-E447-7B364BCDF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850"/>
              <a:ext cx="2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>
                  <a:solidFill>
                    <a:schemeClr val="accent2"/>
                  </a:solidFill>
                </a:rPr>
                <a:t>M</a:t>
              </a:r>
            </a:p>
          </p:txBody>
        </p:sp>
        <p:sp>
          <p:nvSpPr>
            <p:cNvPr id="53316" name="Text Box 154">
              <a:extLst>
                <a:ext uri="{FF2B5EF4-FFF2-40B4-BE49-F238E27FC236}">
                  <a16:creationId xmlns:a16="http://schemas.microsoft.com/office/drawing/2014/main" id="{B16FC4F0-0657-4823-445F-1899BCB1B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0" y="3870"/>
              <a:ext cx="27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>
                  <a:solidFill>
                    <a:schemeClr val="accent2"/>
                  </a:solidFill>
                </a:rPr>
                <a:t>N</a:t>
              </a:r>
            </a:p>
          </p:txBody>
        </p:sp>
        <p:sp>
          <p:nvSpPr>
            <p:cNvPr id="53317" name="Text Box 155">
              <a:extLst>
                <a:ext uri="{FF2B5EF4-FFF2-40B4-BE49-F238E27FC236}">
                  <a16:creationId xmlns:a16="http://schemas.microsoft.com/office/drawing/2014/main" id="{A5224FCA-E300-49D3-2571-40CFE4239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666"/>
              <a:ext cx="242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200" b="1">
                  <a:sym typeface="Symbol" panose="05050102010706020507" pitchFamily="18" charset="2"/>
                </a:rPr>
                <a:t></a:t>
              </a:r>
              <a:endParaRPr lang="it-IT" altLang="it-IT" b="1"/>
            </a:p>
          </p:txBody>
        </p:sp>
        <p:sp>
          <p:nvSpPr>
            <p:cNvPr id="53318" name="Freeform 156">
              <a:extLst>
                <a:ext uri="{FF2B5EF4-FFF2-40B4-BE49-F238E27FC236}">
                  <a16:creationId xmlns:a16="http://schemas.microsoft.com/office/drawing/2014/main" id="{4FBD6002-EC96-C237-AEED-8B0C581FC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515"/>
              <a:ext cx="149" cy="151"/>
            </a:xfrm>
            <a:custGeom>
              <a:avLst/>
              <a:gdLst>
                <a:gd name="T0" fmla="*/ 0 w 506"/>
                <a:gd name="T1" fmla="*/ 151 h 495"/>
                <a:gd name="T2" fmla="*/ 149 w 506"/>
                <a:gd name="T3" fmla="*/ 0 h 4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495">
                  <a:moveTo>
                    <a:pt x="0" y="495"/>
                  </a:moveTo>
                  <a:lnTo>
                    <a:pt x="506" y="0"/>
                  </a:lnTo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19" name="Freeform 157">
              <a:extLst>
                <a:ext uri="{FF2B5EF4-FFF2-40B4-BE49-F238E27FC236}">
                  <a16:creationId xmlns:a16="http://schemas.microsoft.com/office/drawing/2014/main" id="{0C2B221A-5C18-E188-AE20-388C2632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577"/>
              <a:ext cx="159" cy="162"/>
            </a:xfrm>
            <a:custGeom>
              <a:avLst/>
              <a:gdLst>
                <a:gd name="T0" fmla="*/ 0 w 543"/>
                <a:gd name="T1" fmla="*/ 162 h 532"/>
                <a:gd name="T2" fmla="*/ 159 w 543"/>
                <a:gd name="T3" fmla="*/ 0 h 5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3" h="532">
                  <a:moveTo>
                    <a:pt x="0" y="532"/>
                  </a:moveTo>
                  <a:lnTo>
                    <a:pt x="543" y="0"/>
                  </a:lnTo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320" name="Text Box 158">
              <a:extLst>
                <a:ext uri="{FF2B5EF4-FFF2-40B4-BE49-F238E27FC236}">
                  <a16:creationId xmlns:a16="http://schemas.microsoft.com/office/drawing/2014/main" id="{129E05EF-3634-866E-7EFD-C73E47DD3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528"/>
              <a:ext cx="38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100" b="1">
                  <a:sym typeface="Symbol" panose="05050102010706020507" pitchFamily="18" charset="2"/>
                </a:rPr>
                <a:t></a:t>
              </a:r>
              <a:r>
                <a:rPr lang="it-IT" altLang="it-IT" sz="1100" b="1"/>
                <a:t> (</a:t>
              </a:r>
              <a:r>
                <a:rPr lang="it-IT" altLang="it-IT" sz="900" b="1"/>
                <a:t>DA)</a:t>
              </a:r>
              <a:endParaRPr lang="it-IT" altLang="it-IT" sz="1100" b="1"/>
            </a:p>
          </p:txBody>
        </p:sp>
        <p:sp>
          <p:nvSpPr>
            <p:cNvPr id="53321" name="Text Box 159">
              <a:extLst>
                <a:ext uri="{FF2B5EF4-FFF2-40B4-BE49-F238E27FC236}">
                  <a16:creationId xmlns:a16="http://schemas.microsoft.com/office/drawing/2014/main" id="{4B5363AF-7B2A-0548-9CBF-F0A6363C9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736"/>
              <a:ext cx="2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53258" name="Text Box 160">
            <a:extLst>
              <a:ext uri="{FF2B5EF4-FFF2-40B4-BE49-F238E27FC236}">
                <a16:creationId xmlns:a16="http://schemas.microsoft.com/office/drawing/2014/main" id="{183F7B89-5CA3-9063-5CCE-E0FD58A6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0"/>
            <a:ext cx="381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b="1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53259" name="Group 161">
            <a:extLst>
              <a:ext uri="{FF2B5EF4-FFF2-40B4-BE49-F238E27FC236}">
                <a16:creationId xmlns:a16="http://schemas.microsoft.com/office/drawing/2014/main" id="{DF3B2EF9-1123-B9C9-9AD5-764BD9846255}"/>
              </a:ext>
            </a:extLst>
          </p:cNvPr>
          <p:cNvGrpSpPr>
            <a:grpSpLocks/>
          </p:cNvGrpSpPr>
          <p:nvPr/>
        </p:nvGrpSpPr>
        <p:grpSpPr bwMode="auto">
          <a:xfrm>
            <a:off x="4865688" y="4211638"/>
            <a:ext cx="1714500" cy="2286000"/>
            <a:chOff x="3065" y="2653"/>
            <a:chExt cx="1080" cy="1440"/>
          </a:xfrm>
        </p:grpSpPr>
        <p:grpSp>
          <p:nvGrpSpPr>
            <p:cNvPr id="53282" name="Group 162">
              <a:extLst>
                <a:ext uri="{FF2B5EF4-FFF2-40B4-BE49-F238E27FC236}">
                  <a16:creationId xmlns:a16="http://schemas.microsoft.com/office/drawing/2014/main" id="{17C14134-45CC-0482-B479-E1D7F5AF6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5" y="2653"/>
              <a:ext cx="442" cy="1400"/>
              <a:chOff x="3065" y="2653"/>
              <a:chExt cx="442" cy="1400"/>
            </a:xfrm>
          </p:grpSpPr>
          <p:sp>
            <p:nvSpPr>
              <p:cNvPr id="53295" name="Line 163">
                <a:extLst>
                  <a:ext uri="{FF2B5EF4-FFF2-40B4-BE49-F238E27FC236}">
                    <a16:creationId xmlns:a16="http://schemas.microsoft.com/office/drawing/2014/main" id="{4FC6048D-ECE3-C10F-E5A5-C88F049CA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2" y="2653"/>
                <a:ext cx="0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96" name="Line 164">
                <a:extLst>
                  <a:ext uri="{FF2B5EF4-FFF2-40B4-BE49-F238E27FC236}">
                    <a16:creationId xmlns:a16="http://schemas.microsoft.com/office/drawing/2014/main" id="{A6A89A23-22EB-650B-E2D8-ACC9171AE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65" y="2900"/>
                <a:ext cx="42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97" name="Line 165">
                <a:extLst>
                  <a:ext uri="{FF2B5EF4-FFF2-40B4-BE49-F238E27FC236}">
                    <a16:creationId xmlns:a16="http://schemas.microsoft.com/office/drawing/2014/main" id="{67A2E55B-8C1A-FA25-9E5A-3E4061328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5" y="2881"/>
                <a:ext cx="42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98" name="Line 166">
                <a:extLst>
                  <a:ext uri="{FF2B5EF4-FFF2-40B4-BE49-F238E27FC236}">
                    <a16:creationId xmlns:a16="http://schemas.microsoft.com/office/drawing/2014/main" id="{E61CA2BA-C3B1-3FB7-22DC-A63BD8ED5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3155"/>
                <a:ext cx="48" cy="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99" name="Line 167">
                <a:extLst>
                  <a:ext uri="{FF2B5EF4-FFF2-40B4-BE49-F238E27FC236}">
                    <a16:creationId xmlns:a16="http://schemas.microsoft.com/office/drawing/2014/main" id="{54270EAD-85F8-7B1F-B6BE-4D2530167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5" y="3164"/>
                <a:ext cx="42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300" name="Line 168">
                <a:extLst>
                  <a:ext uri="{FF2B5EF4-FFF2-40B4-BE49-F238E27FC236}">
                    <a16:creationId xmlns:a16="http://schemas.microsoft.com/office/drawing/2014/main" id="{9DD13CE3-DD35-1CC4-182F-467D197B3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81" y="3258"/>
                <a:ext cx="58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301" name="Line 169">
                <a:extLst>
                  <a:ext uri="{FF2B5EF4-FFF2-40B4-BE49-F238E27FC236}">
                    <a16:creationId xmlns:a16="http://schemas.microsoft.com/office/drawing/2014/main" id="{3C0E9DF9-5C6F-4CB3-450E-0144D4645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8" y="3258"/>
                <a:ext cx="64" cy="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302" name="Line 170">
                <a:extLst>
                  <a:ext uri="{FF2B5EF4-FFF2-40B4-BE49-F238E27FC236}">
                    <a16:creationId xmlns:a16="http://schemas.microsoft.com/office/drawing/2014/main" id="{5C3D8E13-6301-3C7D-7B5D-FBCA6078E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627"/>
                <a:ext cx="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303" name="Line 171">
                <a:extLst>
                  <a:ext uri="{FF2B5EF4-FFF2-40B4-BE49-F238E27FC236}">
                    <a16:creationId xmlns:a16="http://schemas.microsoft.com/office/drawing/2014/main" id="{D04619F2-FFDA-3128-E1F7-97E7E334D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8" y="3606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304" name="Line 172">
                <a:extLst>
                  <a:ext uri="{FF2B5EF4-FFF2-40B4-BE49-F238E27FC236}">
                    <a16:creationId xmlns:a16="http://schemas.microsoft.com/office/drawing/2014/main" id="{CFBA9A77-C782-91D5-36CA-D0E5BA7DB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9" y="3881"/>
                <a:ext cx="54" cy="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305" name="Line 173">
                <a:extLst>
                  <a:ext uri="{FF2B5EF4-FFF2-40B4-BE49-F238E27FC236}">
                    <a16:creationId xmlns:a16="http://schemas.microsoft.com/office/drawing/2014/main" id="{7C0A82BC-148F-E234-E621-060CC2784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3" y="3881"/>
                <a:ext cx="64" cy="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306" name="Line 174">
                <a:extLst>
                  <a:ext uri="{FF2B5EF4-FFF2-40B4-BE49-F238E27FC236}">
                    <a16:creationId xmlns:a16="http://schemas.microsoft.com/office/drawing/2014/main" id="{312365B6-49EB-2A4F-3189-583797861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5" y="4012"/>
                <a:ext cx="0" cy="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3283" name="Line 175">
              <a:extLst>
                <a:ext uri="{FF2B5EF4-FFF2-40B4-BE49-F238E27FC236}">
                  <a16:creationId xmlns:a16="http://schemas.microsoft.com/office/drawing/2014/main" id="{684DF2BA-1119-0A1B-2351-556DEC808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0" y="4053"/>
              <a:ext cx="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4" name="Line 176">
              <a:extLst>
                <a:ext uri="{FF2B5EF4-FFF2-40B4-BE49-F238E27FC236}">
                  <a16:creationId xmlns:a16="http://schemas.microsoft.com/office/drawing/2014/main" id="{785EC95C-E64F-FC63-4EA6-2F753BA76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0" y="3919"/>
              <a:ext cx="6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5" name="Line 177">
              <a:extLst>
                <a:ext uri="{FF2B5EF4-FFF2-40B4-BE49-F238E27FC236}">
                  <a16:creationId xmlns:a16="http://schemas.microsoft.com/office/drawing/2014/main" id="{DDF6EFD8-C598-11F4-6817-FE2532EA0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9" y="3911"/>
              <a:ext cx="45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6" name="Line 178">
              <a:extLst>
                <a:ext uri="{FF2B5EF4-FFF2-40B4-BE49-F238E27FC236}">
                  <a16:creationId xmlns:a16="http://schemas.microsoft.com/office/drawing/2014/main" id="{9C81C6BB-A5C1-8022-D97E-D19303702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606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7" name="Line 179">
              <a:extLst>
                <a:ext uri="{FF2B5EF4-FFF2-40B4-BE49-F238E27FC236}">
                  <a16:creationId xmlns:a16="http://schemas.microsoft.com/office/drawing/2014/main" id="{28654516-61DA-C004-F99E-FE42598AB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3606"/>
              <a:ext cx="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8" name="Line 180">
              <a:extLst>
                <a:ext uri="{FF2B5EF4-FFF2-40B4-BE49-F238E27FC236}">
                  <a16:creationId xmlns:a16="http://schemas.microsoft.com/office/drawing/2014/main" id="{9955261E-5602-BF55-727A-5D6C1FC1F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8" y="3261"/>
              <a:ext cx="45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89" name="Line 181">
              <a:extLst>
                <a:ext uri="{FF2B5EF4-FFF2-40B4-BE49-F238E27FC236}">
                  <a16:creationId xmlns:a16="http://schemas.microsoft.com/office/drawing/2014/main" id="{EDB54025-0858-BB66-D08F-404869674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1" y="3277"/>
              <a:ext cx="63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0" name="Line 182">
              <a:extLst>
                <a:ext uri="{FF2B5EF4-FFF2-40B4-BE49-F238E27FC236}">
                  <a16:creationId xmlns:a16="http://schemas.microsoft.com/office/drawing/2014/main" id="{C14DDFE2-78AD-D110-A5FD-93639332A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3164"/>
              <a:ext cx="49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1" name="Line 183">
              <a:extLst>
                <a:ext uri="{FF2B5EF4-FFF2-40B4-BE49-F238E27FC236}">
                  <a16:creationId xmlns:a16="http://schemas.microsoft.com/office/drawing/2014/main" id="{6D7AEDE0-2E0C-469D-6D09-C45A5D4E7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7" y="3180"/>
              <a:ext cx="68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2" name="Line 184">
              <a:extLst>
                <a:ext uri="{FF2B5EF4-FFF2-40B4-BE49-F238E27FC236}">
                  <a16:creationId xmlns:a16="http://schemas.microsoft.com/office/drawing/2014/main" id="{0C791957-D5B3-88C9-14E0-CEA9FDFC2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2876"/>
              <a:ext cx="46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3" name="Line 185">
              <a:extLst>
                <a:ext uri="{FF2B5EF4-FFF2-40B4-BE49-F238E27FC236}">
                  <a16:creationId xmlns:a16="http://schemas.microsoft.com/office/drawing/2014/main" id="{F5506C62-CCA9-655F-E49B-02DFCC205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7" y="2876"/>
              <a:ext cx="45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94" name="Line 186">
              <a:extLst>
                <a:ext uri="{FF2B5EF4-FFF2-40B4-BE49-F238E27FC236}">
                  <a16:creationId xmlns:a16="http://schemas.microsoft.com/office/drawing/2014/main" id="{0850A920-DE23-3EB1-498E-DBABCDA81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7" y="2653"/>
              <a:ext cx="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3260" name="Text Box 187">
            <a:extLst>
              <a:ext uri="{FF2B5EF4-FFF2-40B4-BE49-F238E27FC236}">
                <a16:creationId xmlns:a16="http://schemas.microsoft.com/office/drawing/2014/main" id="{FB4F34EE-92BF-40F9-61DF-A19BA15A2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2286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it-IT" altLang="it-IT"/>
              <a:t>Punti appartenenti al telo virtuale per la costruzione del profilo delle impronte</a:t>
            </a:r>
            <a:r>
              <a:rPr lang="it-IT" altLang="it-IT" b="1"/>
              <a:t> </a:t>
            </a:r>
            <a:r>
              <a:rPr lang="it-IT" altLang="it-IT" b="1">
                <a:solidFill>
                  <a:srgbClr val="0000CC"/>
                </a:solidFill>
              </a:rPr>
              <a:t>frontali</a:t>
            </a:r>
            <a:r>
              <a:rPr lang="it-IT" altLang="it-IT">
                <a:solidFill>
                  <a:srgbClr val="0000CC"/>
                </a:solidFill>
              </a:rPr>
              <a:t> </a:t>
            </a:r>
            <a:r>
              <a:rPr lang="it-IT" altLang="it-IT">
                <a:solidFill>
                  <a:schemeClr val="tx2"/>
                </a:solidFill>
              </a:rPr>
              <a:t>e </a:t>
            </a:r>
            <a:r>
              <a:rPr lang="it-IT" altLang="it-IT" b="1">
                <a:solidFill>
                  <a:srgbClr val="FF0000"/>
                </a:solidFill>
              </a:rPr>
              <a:t>dorsali</a:t>
            </a:r>
            <a:endParaRPr lang="it-IT" altLang="it-IT"/>
          </a:p>
        </p:txBody>
      </p:sp>
      <p:sp>
        <p:nvSpPr>
          <p:cNvPr id="53261" name="Line 188">
            <a:extLst>
              <a:ext uri="{FF2B5EF4-FFF2-40B4-BE49-F238E27FC236}">
                <a16:creationId xmlns:a16="http://schemas.microsoft.com/office/drawing/2014/main" id="{6D00A552-F1FC-3965-4451-B1525AC173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5638800"/>
            <a:ext cx="838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262" name="Line 189">
            <a:extLst>
              <a:ext uri="{FF2B5EF4-FFF2-40B4-BE49-F238E27FC236}">
                <a16:creationId xmlns:a16="http://schemas.microsoft.com/office/drawing/2014/main" id="{D12541F9-EA44-35A0-24DB-53B7794CA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5791200"/>
            <a:ext cx="3048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3263" name="Group 190">
            <a:extLst>
              <a:ext uri="{FF2B5EF4-FFF2-40B4-BE49-F238E27FC236}">
                <a16:creationId xmlns:a16="http://schemas.microsoft.com/office/drawing/2014/main" id="{5159F004-4A58-7A09-A098-4B70B415ACED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4114800"/>
            <a:ext cx="1905000" cy="2743200"/>
            <a:chOff x="3168" y="2592"/>
            <a:chExt cx="1200" cy="1728"/>
          </a:xfrm>
        </p:grpSpPr>
        <p:sp>
          <p:nvSpPr>
            <p:cNvPr id="53267" name="Text Box 191">
              <a:extLst>
                <a:ext uri="{FF2B5EF4-FFF2-40B4-BE49-F238E27FC236}">
                  <a16:creationId xmlns:a16="http://schemas.microsoft.com/office/drawing/2014/main" id="{804CB00D-E8A5-A7D0-AAB0-64F729CDC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2" y="2592"/>
              <a:ext cx="2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ts val="3600"/>
                </a:spcBef>
                <a:spcAft>
                  <a:spcPts val="2400"/>
                </a:spcAft>
              </a:pPr>
              <a:r>
                <a:rPr lang="it-IT" altLang="it-IT" sz="2000" b="1">
                  <a:solidFill>
                    <a:srgbClr val="FF0000"/>
                  </a:solidFill>
                </a:rPr>
                <a:t>A</a:t>
              </a:r>
            </a:p>
          </p:txBody>
        </p:sp>
        <p:grpSp>
          <p:nvGrpSpPr>
            <p:cNvPr id="53268" name="Group 192">
              <a:extLst>
                <a:ext uri="{FF2B5EF4-FFF2-40B4-BE49-F238E27FC236}">
                  <a16:creationId xmlns:a16="http://schemas.microsoft.com/office/drawing/2014/main" id="{DAB793B0-29BA-892A-22D3-15F7E625F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592"/>
              <a:ext cx="528" cy="408"/>
              <a:chOff x="3168" y="2592"/>
              <a:chExt cx="528" cy="408"/>
            </a:xfrm>
          </p:grpSpPr>
          <p:sp>
            <p:nvSpPr>
              <p:cNvPr id="53280" name="Text Box 193">
                <a:extLst>
                  <a:ext uri="{FF2B5EF4-FFF2-40B4-BE49-F238E27FC236}">
                    <a16:creationId xmlns:a16="http://schemas.microsoft.com/office/drawing/2014/main" id="{713BD6BD-8DF0-2BC7-66F5-58ED7A1C6D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736"/>
                <a:ext cx="240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chemeClr val="accent2"/>
                    </a:solidFill>
                  </a:rPr>
                  <a:t>D</a:t>
                </a:r>
              </a:p>
            </p:txBody>
          </p:sp>
          <p:sp>
            <p:nvSpPr>
              <p:cNvPr id="53281" name="Text Box 194">
                <a:extLst>
                  <a:ext uri="{FF2B5EF4-FFF2-40B4-BE49-F238E27FC236}">
                    <a16:creationId xmlns:a16="http://schemas.microsoft.com/office/drawing/2014/main" id="{60F5BB31-00F5-660B-D12F-741BBD1E59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592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chemeClr val="accent2"/>
                    </a:solidFill>
                  </a:rPr>
                  <a:t>A</a:t>
                </a:r>
              </a:p>
            </p:txBody>
          </p:sp>
        </p:grpSp>
        <p:grpSp>
          <p:nvGrpSpPr>
            <p:cNvPr id="53269" name="Group 195">
              <a:extLst>
                <a:ext uri="{FF2B5EF4-FFF2-40B4-BE49-F238E27FC236}">
                  <a16:creationId xmlns:a16="http://schemas.microsoft.com/office/drawing/2014/main" id="{711DCE28-4B5A-733A-3B0D-DC5CBFA76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836"/>
              <a:ext cx="864" cy="1484"/>
              <a:chOff x="3504" y="2836"/>
              <a:chExt cx="864" cy="1484"/>
            </a:xfrm>
          </p:grpSpPr>
          <p:sp>
            <p:nvSpPr>
              <p:cNvPr id="53270" name="Text Box 196">
                <a:extLst>
                  <a:ext uri="{FF2B5EF4-FFF2-40B4-BE49-F238E27FC236}">
                    <a16:creationId xmlns:a16="http://schemas.microsoft.com/office/drawing/2014/main" id="{D6DCDB48-C1D4-5AAB-5580-B72D143303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0" y="2836"/>
                <a:ext cx="268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53271" name="Text Box 197">
                <a:extLst>
                  <a:ext uri="{FF2B5EF4-FFF2-40B4-BE49-F238E27FC236}">
                    <a16:creationId xmlns:a16="http://schemas.microsoft.com/office/drawing/2014/main" id="{D0975E37-1923-8284-B09C-05BB47161D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3120"/>
                <a:ext cx="28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53272" name="Text Box 198">
                <a:extLst>
                  <a:ext uri="{FF2B5EF4-FFF2-40B4-BE49-F238E27FC236}">
                    <a16:creationId xmlns:a16="http://schemas.microsoft.com/office/drawing/2014/main" id="{ADAB1E00-7096-D692-291B-EB3DDA9FDB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3072"/>
                <a:ext cx="19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0000"/>
                    </a:solidFill>
                  </a:rPr>
                  <a:t>F</a:t>
                </a:r>
              </a:p>
            </p:txBody>
          </p:sp>
          <p:sp>
            <p:nvSpPr>
              <p:cNvPr id="53273" name="Text Box 199">
                <a:extLst>
                  <a:ext uri="{FF2B5EF4-FFF2-40B4-BE49-F238E27FC236}">
                    <a16:creationId xmlns:a16="http://schemas.microsoft.com/office/drawing/2014/main" id="{A5FBEA0D-AC7F-DAAC-EA79-520010BE2E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3264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0000"/>
                    </a:solidFill>
                  </a:rPr>
                  <a:t>G</a:t>
                </a:r>
              </a:p>
            </p:txBody>
          </p:sp>
          <p:sp>
            <p:nvSpPr>
              <p:cNvPr id="53274" name="Text Box 200">
                <a:extLst>
                  <a:ext uri="{FF2B5EF4-FFF2-40B4-BE49-F238E27FC236}">
                    <a16:creationId xmlns:a16="http://schemas.microsoft.com/office/drawing/2014/main" id="{FF7F18F3-7D91-F13D-9FDD-16036B54ED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16"/>
                <a:ext cx="24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53275" name="Text Box 201">
                <a:extLst>
                  <a:ext uri="{FF2B5EF4-FFF2-40B4-BE49-F238E27FC236}">
                    <a16:creationId xmlns:a16="http://schemas.microsoft.com/office/drawing/2014/main" id="{153ADB09-34A6-96D0-D001-94E8F48B35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3566"/>
                <a:ext cx="17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53276" name="Text Box 202">
                <a:extLst>
                  <a:ext uri="{FF2B5EF4-FFF2-40B4-BE49-F238E27FC236}">
                    <a16:creationId xmlns:a16="http://schemas.microsoft.com/office/drawing/2014/main" id="{71B9B82A-540F-6043-1EB2-131FE5D05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6" y="3566"/>
                <a:ext cx="238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0000"/>
                    </a:solidFill>
                  </a:rPr>
                  <a:t>L</a:t>
                </a:r>
              </a:p>
            </p:txBody>
          </p:sp>
          <p:sp>
            <p:nvSpPr>
              <p:cNvPr id="53277" name="Text Box 203">
                <a:extLst>
                  <a:ext uri="{FF2B5EF4-FFF2-40B4-BE49-F238E27FC236}">
                    <a16:creationId xmlns:a16="http://schemas.microsoft.com/office/drawing/2014/main" id="{A929E93F-55D4-99A8-AACE-E05B56EC6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8" y="3890"/>
                <a:ext cx="31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53278" name="Text Box 204">
                <a:extLst>
                  <a:ext uri="{FF2B5EF4-FFF2-40B4-BE49-F238E27FC236}">
                    <a16:creationId xmlns:a16="http://schemas.microsoft.com/office/drawing/2014/main" id="{5AECB3BE-5992-37D2-7C6A-8B1D479A4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403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sz="20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53279" name="Line 205">
                <a:extLst>
                  <a:ext uri="{FF2B5EF4-FFF2-40B4-BE49-F238E27FC236}">
                    <a16:creationId xmlns:a16="http://schemas.microsoft.com/office/drawing/2014/main" id="{DE6F817E-9FE0-51F3-CEA9-83EF3AFCC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2" y="3408"/>
                <a:ext cx="768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53264" name="Line 206">
            <a:extLst>
              <a:ext uri="{FF2B5EF4-FFF2-40B4-BE49-F238E27FC236}">
                <a16:creationId xmlns:a16="http://schemas.microsoft.com/office/drawing/2014/main" id="{47771755-3D53-A96C-CFBB-DE9392464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838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5" name="Line 207">
            <a:extLst>
              <a:ext uri="{FF2B5EF4-FFF2-40B4-BE49-F238E27FC236}">
                <a16:creationId xmlns:a16="http://schemas.microsoft.com/office/drawing/2014/main" id="{D09A722F-54DC-BFA3-E9BC-0DAF1C700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609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6" name="Line 208">
            <a:extLst>
              <a:ext uri="{FF2B5EF4-FFF2-40B4-BE49-F238E27FC236}">
                <a16:creationId xmlns:a16="http://schemas.microsoft.com/office/drawing/2014/main" id="{E3EB0B18-4B79-3AB2-D053-447F58243B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0800" y="914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3">
            <a:extLst>
              <a:ext uri="{FF2B5EF4-FFF2-40B4-BE49-F238E27FC236}">
                <a16:creationId xmlns:a16="http://schemas.microsoft.com/office/drawing/2014/main" id="{7989E0AE-7E46-4079-1AD5-810E7968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EA97BE-E194-4D2D-8562-00C84EEB1652}" type="slidenum">
              <a:rPr lang="it-IT" altLang="it-IT" sz="1400"/>
              <a:pPr/>
              <a:t>44</a:t>
            </a:fld>
            <a:endParaRPr lang="it-IT" altLang="it-IT" sz="1400"/>
          </a:p>
        </p:txBody>
      </p:sp>
      <p:sp>
        <p:nvSpPr>
          <p:cNvPr id="102402" name="Text Box 2">
            <a:extLst>
              <a:ext uri="{FF2B5EF4-FFF2-40B4-BE49-F238E27FC236}">
                <a16:creationId xmlns:a16="http://schemas.microsoft.com/office/drawing/2014/main" id="{0747ECC3-FBFD-43E2-A51A-2FEC7BDA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Assegnazione dei l.g. alle regioni ricostruite</a:t>
            </a:r>
          </a:p>
        </p:txBody>
      </p:sp>
      <p:sp>
        <p:nvSpPr>
          <p:cNvPr id="54276" name="Freeform 3">
            <a:extLst>
              <a:ext uri="{FF2B5EF4-FFF2-40B4-BE49-F238E27FC236}">
                <a16:creationId xmlns:a16="http://schemas.microsoft.com/office/drawing/2014/main" id="{AE7E513D-1F8A-C495-62A1-163DF3D4228E}"/>
              </a:ext>
            </a:extLst>
          </p:cNvPr>
          <p:cNvSpPr>
            <a:spLocks/>
          </p:cNvSpPr>
          <p:nvPr/>
        </p:nvSpPr>
        <p:spPr bwMode="auto">
          <a:xfrm>
            <a:off x="1500188" y="2681288"/>
            <a:ext cx="252412" cy="719137"/>
          </a:xfrm>
          <a:custGeom>
            <a:avLst/>
            <a:gdLst>
              <a:gd name="T0" fmla="*/ 252412 w 159"/>
              <a:gd name="T1" fmla="*/ 0 h 453"/>
              <a:gd name="T2" fmla="*/ 180975 w 159"/>
              <a:gd name="T3" fmla="*/ 133350 h 453"/>
              <a:gd name="T4" fmla="*/ 85725 w 159"/>
              <a:gd name="T5" fmla="*/ 276225 h 453"/>
              <a:gd name="T6" fmla="*/ 52387 w 159"/>
              <a:gd name="T7" fmla="*/ 323850 h 453"/>
              <a:gd name="T8" fmla="*/ 14287 w 159"/>
              <a:gd name="T9" fmla="*/ 428625 h 453"/>
              <a:gd name="T10" fmla="*/ 4762 w 159"/>
              <a:gd name="T11" fmla="*/ 466725 h 453"/>
              <a:gd name="T12" fmla="*/ 28575 w 159"/>
              <a:gd name="T13" fmla="*/ 619125 h 453"/>
              <a:gd name="T14" fmla="*/ 28575 w 159"/>
              <a:gd name="T15" fmla="*/ 719137 h 4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9" h="453">
                <a:moveTo>
                  <a:pt x="159" y="0"/>
                </a:moveTo>
                <a:cubicBezTo>
                  <a:pt x="136" y="35"/>
                  <a:pt x="159" y="54"/>
                  <a:pt x="114" y="84"/>
                </a:cubicBezTo>
                <a:cubicBezTo>
                  <a:pt x="102" y="119"/>
                  <a:pt x="80" y="148"/>
                  <a:pt x="54" y="174"/>
                </a:cubicBezTo>
                <a:cubicBezTo>
                  <a:pt x="46" y="182"/>
                  <a:pt x="42" y="195"/>
                  <a:pt x="33" y="204"/>
                </a:cubicBezTo>
                <a:cubicBezTo>
                  <a:pt x="26" y="226"/>
                  <a:pt x="16" y="248"/>
                  <a:pt x="9" y="270"/>
                </a:cubicBezTo>
                <a:cubicBezTo>
                  <a:pt x="7" y="278"/>
                  <a:pt x="3" y="294"/>
                  <a:pt x="3" y="294"/>
                </a:cubicBezTo>
                <a:cubicBezTo>
                  <a:pt x="0" y="332"/>
                  <a:pt x="9" y="354"/>
                  <a:pt x="18" y="390"/>
                </a:cubicBezTo>
                <a:cubicBezTo>
                  <a:pt x="23" y="410"/>
                  <a:pt x="18" y="432"/>
                  <a:pt x="18" y="453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67415D86-1968-D155-FBB6-E8078B8F5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609600"/>
            <a:ext cx="0" cy="586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8" name="Text Box 5">
            <a:extLst>
              <a:ext uri="{FF2B5EF4-FFF2-40B4-BE49-F238E27FC236}">
                <a16:creationId xmlns:a16="http://schemas.microsoft.com/office/drawing/2014/main" id="{6FBB20F2-0186-C72B-B7B7-BB436870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2362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t-IT" altLang="it-IT" sz="2000" b="1"/>
              <a:t>Impronta pulita </a:t>
            </a:r>
          </a:p>
          <a:p>
            <a:pPr algn="ctr">
              <a:lnSpc>
                <a:spcPct val="85000"/>
              </a:lnSpc>
            </a:pPr>
            <a:r>
              <a:rPr lang="it-IT" altLang="it-IT" sz="2000" b="1"/>
              <a:t>+ </a:t>
            </a:r>
            <a:r>
              <a:rPr lang="it-IT" altLang="it-IT" sz="2000" b="1">
                <a:solidFill>
                  <a:srgbClr val="0000FF"/>
                </a:solidFill>
              </a:rPr>
              <a:t>profilo esterno ricostruito</a:t>
            </a:r>
            <a:endParaRPr lang="it-IT" altLang="it-IT" sz="2000" b="1"/>
          </a:p>
        </p:txBody>
      </p:sp>
      <p:grpSp>
        <p:nvGrpSpPr>
          <p:cNvPr id="54279" name="Group 6">
            <a:extLst>
              <a:ext uri="{FF2B5EF4-FFF2-40B4-BE49-F238E27FC236}">
                <a16:creationId xmlns:a16="http://schemas.microsoft.com/office/drawing/2014/main" id="{2469456C-27D4-5DA2-6926-6C69D090FDEC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609600"/>
            <a:ext cx="2133600" cy="5638800"/>
            <a:chOff x="4272" y="288"/>
            <a:chExt cx="1344" cy="3552"/>
          </a:xfrm>
        </p:grpSpPr>
        <p:pic>
          <p:nvPicPr>
            <p:cNvPr id="54300" name="Picture 7" descr="6 dietro">
              <a:extLst>
                <a:ext uri="{FF2B5EF4-FFF2-40B4-BE49-F238E27FC236}">
                  <a16:creationId xmlns:a16="http://schemas.microsoft.com/office/drawing/2014/main" id="{AD267CFF-28E5-A955-4E27-E18E90479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" y="960"/>
              <a:ext cx="88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1" name="Text Box 8">
              <a:extLst>
                <a:ext uri="{FF2B5EF4-FFF2-40B4-BE49-F238E27FC236}">
                  <a16:creationId xmlns:a16="http://schemas.microsoft.com/office/drawing/2014/main" id="{C7F03B37-CD9D-5B69-583A-C2C5B24CA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88"/>
              <a:ext cx="1344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it-IT" altLang="it-IT" sz="2000" b="1"/>
                <a:t>Stessa procedura applicata all’impronta dorsale</a:t>
              </a:r>
            </a:p>
          </p:txBody>
        </p:sp>
      </p:grpSp>
      <p:pic>
        <p:nvPicPr>
          <p:cNvPr id="54280" name="Picture 9" descr="5 davanti">
            <a:extLst>
              <a:ext uri="{FF2B5EF4-FFF2-40B4-BE49-F238E27FC236}">
                <a16:creationId xmlns:a16="http://schemas.microsoft.com/office/drawing/2014/main" id="{62E69AB1-343F-97E2-AD02-8C17BCA0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17399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0" descr="4 parti nuove">
            <a:extLst>
              <a:ext uri="{FF2B5EF4-FFF2-40B4-BE49-F238E27FC236}">
                <a16:creationId xmlns:a16="http://schemas.microsoft.com/office/drawing/2014/main" id="{A91E8B6C-E98E-674B-FE7E-A3548CC2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30480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 Box 11">
            <a:extLst>
              <a:ext uri="{FF2B5EF4-FFF2-40B4-BE49-F238E27FC236}">
                <a16:creationId xmlns:a16="http://schemas.microsoft.com/office/drawing/2014/main" id="{BB02F470-F4E7-1AC1-3327-C795F492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0"/>
            <a:ext cx="33528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it-IT" altLang="it-IT" sz="2000" b="1"/>
              <a:t>Assegnazione dei L.G.</a:t>
            </a:r>
          </a:p>
          <a:p>
            <a:pPr algn="ctr">
              <a:lnSpc>
                <a:spcPct val="75000"/>
              </a:lnSpc>
            </a:pPr>
            <a:r>
              <a:rPr lang="it-IT" altLang="it-IT" sz="2000" b="1"/>
              <a:t>ricavati,  alle</a:t>
            </a:r>
          </a:p>
          <a:p>
            <a:pPr algn="ctr">
              <a:lnSpc>
                <a:spcPct val="75000"/>
              </a:lnSpc>
            </a:pPr>
            <a:r>
              <a:rPr lang="it-IT" altLang="it-IT" sz="2000" b="1"/>
              <a:t>    regioni  interne</a:t>
            </a:r>
          </a:p>
          <a:p>
            <a:pPr algn="ctr">
              <a:lnSpc>
                <a:spcPct val="75000"/>
              </a:lnSpc>
            </a:pPr>
            <a:r>
              <a:rPr lang="it-IT" altLang="it-IT" sz="2000" b="1"/>
              <a:t>delle  parti </a:t>
            </a:r>
          </a:p>
          <a:p>
            <a:pPr algn="ctr">
              <a:lnSpc>
                <a:spcPct val="75000"/>
              </a:lnSpc>
            </a:pPr>
            <a:r>
              <a:rPr lang="it-IT" altLang="it-IT" sz="2000" b="1"/>
              <a:t>ricostruite</a:t>
            </a:r>
          </a:p>
        </p:txBody>
      </p: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61FD203F-741F-7276-5326-71111B10CC2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57200"/>
            <a:ext cx="4572000" cy="2987675"/>
            <a:chOff x="960" y="288"/>
            <a:chExt cx="2880" cy="1882"/>
          </a:xfrm>
        </p:grpSpPr>
        <p:pic>
          <p:nvPicPr>
            <p:cNvPr id="54297" name="Picture 13" descr="3 conttati fr">
              <a:extLst>
                <a:ext uri="{FF2B5EF4-FFF2-40B4-BE49-F238E27FC236}">
                  <a16:creationId xmlns:a16="http://schemas.microsoft.com/office/drawing/2014/main" id="{D983DE85-4C3D-EB98-AA7F-1BBBC1BA7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480"/>
              <a:ext cx="1920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Text Box 14">
              <a:extLst>
                <a:ext uri="{FF2B5EF4-FFF2-40B4-BE49-F238E27FC236}">
                  <a16:creationId xmlns:a16="http://schemas.microsoft.com/office/drawing/2014/main" id="{3F71CF1D-CEB3-6262-3E5E-076EADA9E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88"/>
              <a:ext cx="25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2000" b="1"/>
                <a:t>   2 cm  4 cm  6 cm  Sovrapp.</a:t>
              </a:r>
            </a:p>
          </p:txBody>
        </p:sp>
        <p:sp>
          <p:nvSpPr>
            <p:cNvPr id="54299" name="Text Box 15">
              <a:extLst>
                <a:ext uri="{FF2B5EF4-FFF2-40B4-BE49-F238E27FC236}">
                  <a16:creationId xmlns:a16="http://schemas.microsoft.com/office/drawing/2014/main" id="{BE838B98-2508-96E2-CFB6-5B506AFC3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680"/>
              <a:ext cx="244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it-IT" altLang="it-IT" sz="2000" b="1"/>
                <a:t>Ricostruzione relazione l.g. Sindone \ distanze manichino numerico-telo virtuale </a:t>
              </a:r>
            </a:p>
          </p:txBody>
        </p:sp>
      </p:grpSp>
      <p:sp>
        <p:nvSpPr>
          <p:cNvPr id="102416" name="AutoShape 16">
            <a:extLst>
              <a:ext uri="{FF2B5EF4-FFF2-40B4-BE49-F238E27FC236}">
                <a16:creationId xmlns:a16="http://schemas.microsoft.com/office/drawing/2014/main" id="{2E1F30EB-DCC4-480E-8519-4A538AF3E02D}"/>
              </a:ext>
            </a:extLst>
          </p:cNvPr>
          <p:cNvSpPr>
            <a:spLocks noChangeArrowheads="1"/>
          </p:cNvSpPr>
          <p:nvPr/>
        </p:nvSpPr>
        <p:spPr bwMode="auto">
          <a:xfrm rot="5379829">
            <a:off x="3078162" y="3475038"/>
            <a:ext cx="473075" cy="381000"/>
          </a:xfrm>
          <a:prstGeom prst="rightArrow">
            <a:avLst>
              <a:gd name="adj1" fmla="val 50000"/>
              <a:gd name="adj2" fmla="val 31042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it-IT" altLang="it-IT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54285" name="Group 17">
            <a:extLst>
              <a:ext uri="{FF2B5EF4-FFF2-40B4-BE49-F238E27FC236}">
                <a16:creationId xmlns:a16="http://schemas.microsoft.com/office/drawing/2014/main" id="{F25D47B9-C213-1F27-43C8-69E4F9903B06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"/>
            <a:ext cx="1674813" cy="5416550"/>
            <a:chOff x="0" y="288"/>
            <a:chExt cx="1055" cy="3412"/>
          </a:xfrm>
        </p:grpSpPr>
        <p:pic>
          <p:nvPicPr>
            <p:cNvPr id="54293" name="Picture 18" descr="1)profilo da riemp">
              <a:extLst>
                <a:ext uri="{FF2B5EF4-FFF2-40B4-BE49-F238E27FC236}">
                  <a16:creationId xmlns:a16="http://schemas.microsoft.com/office/drawing/2014/main" id="{F434A766-A897-CE7A-C94F-695588F0D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88"/>
              <a:ext cx="912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4" name="Freeform 19">
              <a:extLst>
                <a:ext uri="{FF2B5EF4-FFF2-40B4-BE49-F238E27FC236}">
                  <a16:creationId xmlns:a16="http://schemas.microsoft.com/office/drawing/2014/main" id="{76A45AF5-28ED-E944-73A0-54283E5251EA}"/>
                </a:ext>
              </a:extLst>
            </p:cNvPr>
            <p:cNvSpPr>
              <a:spLocks/>
            </p:cNvSpPr>
            <p:nvPr/>
          </p:nvSpPr>
          <p:spPr bwMode="auto">
            <a:xfrm rot="112345">
              <a:off x="154" y="1727"/>
              <a:ext cx="720" cy="1973"/>
            </a:xfrm>
            <a:custGeom>
              <a:avLst/>
              <a:gdLst>
                <a:gd name="T0" fmla="*/ 0 w 648"/>
                <a:gd name="T1" fmla="*/ 6 h 1917"/>
                <a:gd name="T2" fmla="*/ 53 w 648"/>
                <a:gd name="T3" fmla="*/ 49 h 1917"/>
                <a:gd name="T4" fmla="*/ 60 w 648"/>
                <a:gd name="T5" fmla="*/ 93 h 1917"/>
                <a:gd name="T6" fmla="*/ 67 w 648"/>
                <a:gd name="T7" fmla="*/ 241 h 1917"/>
                <a:gd name="T8" fmla="*/ 80 w 648"/>
                <a:gd name="T9" fmla="*/ 278 h 1917"/>
                <a:gd name="T10" fmla="*/ 87 w 648"/>
                <a:gd name="T11" fmla="*/ 482 h 1917"/>
                <a:gd name="T12" fmla="*/ 113 w 648"/>
                <a:gd name="T13" fmla="*/ 562 h 1917"/>
                <a:gd name="T14" fmla="*/ 140 w 648"/>
                <a:gd name="T15" fmla="*/ 661 h 1917"/>
                <a:gd name="T16" fmla="*/ 160 w 648"/>
                <a:gd name="T17" fmla="*/ 704 h 1917"/>
                <a:gd name="T18" fmla="*/ 173 w 648"/>
                <a:gd name="T19" fmla="*/ 760 h 1917"/>
                <a:gd name="T20" fmla="*/ 187 w 648"/>
                <a:gd name="T21" fmla="*/ 778 h 1917"/>
                <a:gd name="T22" fmla="*/ 213 w 648"/>
                <a:gd name="T23" fmla="*/ 858 h 1917"/>
                <a:gd name="T24" fmla="*/ 180 w 648"/>
                <a:gd name="T25" fmla="*/ 1044 h 1917"/>
                <a:gd name="T26" fmla="*/ 220 w 648"/>
                <a:gd name="T27" fmla="*/ 1346 h 1917"/>
                <a:gd name="T28" fmla="*/ 233 w 648"/>
                <a:gd name="T29" fmla="*/ 1365 h 1917"/>
                <a:gd name="T30" fmla="*/ 240 w 648"/>
                <a:gd name="T31" fmla="*/ 1383 h 1917"/>
                <a:gd name="T32" fmla="*/ 287 w 648"/>
                <a:gd name="T33" fmla="*/ 1501 h 1917"/>
                <a:gd name="T34" fmla="*/ 320 w 648"/>
                <a:gd name="T35" fmla="*/ 1556 h 1917"/>
                <a:gd name="T36" fmla="*/ 327 w 648"/>
                <a:gd name="T37" fmla="*/ 1599 h 1917"/>
                <a:gd name="T38" fmla="*/ 333 w 648"/>
                <a:gd name="T39" fmla="*/ 1871 h 1917"/>
                <a:gd name="T40" fmla="*/ 407 w 648"/>
                <a:gd name="T41" fmla="*/ 1958 h 1917"/>
                <a:gd name="T42" fmla="*/ 447 w 648"/>
                <a:gd name="T43" fmla="*/ 1970 h 1917"/>
                <a:gd name="T44" fmla="*/ 500 w 648"/>
                <a:gd name="T45" fmla="*/ 1964 h 1917"/>
                <a:gd name="T46" fmla="*/ 513 w 648"/>
                <a:gd name="T47" fmla="*/ 1927 h 1917"/>
                <a:gd name="T48" fmla="*/ 547 w 648"/>
                <a:gd name="T49" fmla="*/ 1760 h 1917"/>
                <a:gd name="T50" fmla="*/ 553 w 648"/>
                <a:gd name="T51" fmla="*/ 1587 h 1917"/>
                <a:gd name="T52" fmla="*/ 580 w 648"/>
                <a:gd name="T53" fmla="*/ 1513 h 1917"/>
                <a:gd name="T54" fmla="*/ 660 w 648"/>
                <a:gd name="T55" fmla="*/ 1266 h 1917"/>
                <a:gd name="T56" fmla="*/ 633 w 648"/>
                <a:gd name="T57" fmla="*/ 1099 h 1917"/>
                <a:gd name="T58" fmla="*/ 593 w 648"/>
                <a:gd name="T59" fmla="*/ 963 h 1917"/>
                <a:gd name="T60" fmla="*/ 633 w 648"/>
                <a:gd name="T61" fmla="*/ 778 h 1917"/>
                <a:gd name="T62" fmla="*/ 640 w 648"/>
                <a:gd name="T63" fmla="*/ 753 h 1917"/>
                <a:gd name="T64" fmla="*/ 647 w 648"/>
                <a:gd name="T65" fmla="*/ 698 h 1917"/>
                <a:gd name="T66" fmla="*/ 667 w 648"/>
                <a:gd name="T67" fmla="*/ 655 h 1917"/>
                <a:gd name="T68" fmla="*/ 680 w 648"/>
                <a:gd name="T69" fmla="*/ 247 h 1917"/>
                <a:gd name="T70" fmla="*/ 667 w 648"/>
                <a:gd name="T71" fmla="*/ 198 h 1917"/>
                <a:gd name="T72" fmla="*/ 680 w 648"/>
                <a:gd name="T73" fmla="*/ 62 h 1917"/>
                <a:gd name="T74" fmla="*/ 720 w 648"/>
                <a:gd name="T75" fmla="*/ 0 h 19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8" h="1917">
                  <a:moveTo>
                    <a:pt x="0" y="6"/>
                  </a:moveTo>
                  <a:cubicBezTo>
                    <a:pt x="24" y="14"/>
                    <a:pt x="34" y="27"/>
                    <a:pt x="48" y="48"/>
                  </a:cubicBezTo>
                  <a:cubicBezTo>
                    <a:pt x="50" y="62"/>
                    <a:pt x="53" y="76"/>
                    <a:pt x="54" y="90"/>
                  </a:cubicBezTo>
                  <a:cubicBezTo>
                    <a:pt x="57" y="138"/>
                    <a:pt x="55" y="186"/>
                    <a:pt x="60" y="234"/>
                  </a:cubicBezTo>
                  <a:cubicBezTo>
                    <a:pt x="61" y="247"/>
                    <a:pt x="72" y="270"/>
                    <a:pt x="72" y="270"/>
                  </a:cubicBezTo>
                  <a:cubicBezTo>
                    <a:pt x="74" y="336"/>
                    <a:pt x="73" y="402"/>
                    <a:pt x="78" y="468"/>
                  </a:cubicBezTo>
                  <a:cubicBezTo>
                    <a:pt x="80" y="490"/>
                    <a:pt x="99" y="522"/>
                    <a:pt x="102" y="546"/>
                  </a:cubicBezTo>
                  <a:cubicBezTo>
                    <a:pt x="108" y="593"/>
                    <a:pt x="103" y="608"/>
                    <a:pt x="126" y="642"/>
                  </a:cubicBezTo>
                  <a:cubicBezTo>
                    <a:pt x="138" y="692"/>
                    <a:pt x="123" y="643"/>
                    <a:pt x="144" y="684"/>
                  </a:cubicBezTo>
                  <a:cubicBezTo>
                    <a:pt x="155" y="706"/>
                    <a:pt x="147" y="710"/>
                    <a:pt x="156" y="738"/>
                  </a:cubicBezTo>
                  <a:cubicBezTo>
                    <a:pt x="158" y="745"/>
                    <a:pt x="165" y="749"/>
                    <a:pt x="168" y="756"/>
                  </a:cubicBezTo>
                  <a:cubicBezTo>
                    <a:pt x="179" y="781"/>
                    <a:pt x="183" y="808"/>
                    <a:pt x="192" y="834"/>
                  </a:cubicBezTo>
                  <a:cubicBezTo>
                    <a:pt x="188" y="918"/>
                    <a:pt x="185" y="946"/>
                    <a:pt x="162" y="1014"/>
                  </a:cubicBezTo>
                  <a:cubicBezTo>
                    <a:pt x="171" y="1095"/>
                    <a:pt x="171" y="1228"/>
                    <a:pt x="198" y="1308"/>
                  </a:cubicBezTo>
                  <a:cubicBezTo>
                    <a:pt x="200" y="1315"/>
                    <a:pt x="207" y="1320"/>
                    <a:pt x="210" y="1326"/>
                  </a:cubicBezTo>
                  <a:cubicBezTo>
                    <a:pt x="213" y="1332"/>
                    <a:pt x="214" y="1338"/>
                    <a:pt x="216" y="1344"/>
                  </a:cubicBezTo>
                  <a:cubicBezTo>
                    <a:pt x="228" y="1386"/>
                    <a:pt x="243" y="1417"/>
                    <a:pt x="258" y="1458"/>
                  </a:cubicBezTo>
                  <a:cubicBezTo>
                    <a:pt x="265" y="1477"/>
                    <a:pt x="288" y="1512"/>
                    <a:pt x="288" y="1512"/>
                  </a:cubicBezTo>
                  <a:cubicBezTo>
                    <a:pt x="290" y="1526"/>
                    <a:pt x="293" y="1540"/>
                    <a:pt x="294" y="1554"/>
                  </a:cubicBezTo>
                  <a:cubicBezTo>
                    <a:pt x="297" y="1642"/>
                    <a:pt x="294" y="1730"/>
                    <a:pt x="300" y="1818"/>
                  </a:cubicBezTo>
                  <a:cubicBezTo>
                    <a:pt x="301" y="1841"/>
                    <a:pt x="345" y="1893"/>
                    <a:pt x="366" y="1902"/>
                  </a:cubicBezTo>
                  <a:cubicBezTo>
                    <a:pt x="378" y="1907"/>
                    <a:pt x="402" y="1914"/>
                    <a:pt x="402" y="1914"/>
                  </a:cubicBezTo>
                  <a:cubicBezTo>
                    <a:pt x="418" y="1912"/>
                    <a:pt x="437" y="1917"/>
                    <a:pt x="450" y="1908"/>
                  </a:cubicBezTo>
                  <a:cubicBezTo>
                    <a:pt x="460" y="1901"/>
                    <a:pt x="462" y="1872"/>
                    <a:pt x="462" y="1872"/>
                  </a:cubicBezTo>
                  <a:cubicBezTo>
                    <a:pt x="470" y="1817"/>
                    <a:pt x="486" y="1766"/>
                    <a:pt x="492" y="1710"/>
                  </a:cubicBezTo>
                  <a:cubicBezTo>
                    <a:pt x="494" y="1654"/>
                    <a:pt x="494" y="1598"/>
                    <a:pt x="498" y="1542"/>
                  </a:cubicBezTo>
                  <a:cubicBezTo>
                    <a:pt x="500" y="1518"/>
                    <a:pt x="515" y="1492"/>
                    <a:pt x="522" y="1470"/>
                  </a:cubicBezTo>
                  <a:cubicBezTo>
                    <a:pt x="546" y="1390"/>
                    <a:pt x="568" y="1309"/>
                    <a:pt x="594" y="1230"/>
                  </a:cubicBezTo>
                  <a:cubicBezTo>
                    <a:pt x="591" y="1169"/>
                    <a:pt x="603" y="1117"/>
                    <a:pt x="570" y="1068"/>
                  </a:cubicBezTo>
                  <a:cubicBezTo>
                    <a:pt x="559" y="1024"/>
                    <a:pt x="543" y="981"/>
                    <a:pt x="534" y="936"/>
                  </a:cubicBezTo>
                  <a:cubicBezTo>
                    <a:pt x="540" y="879"/>
                    <a:pt x="536" y="807"/>
                    <a:pt x="570" y="756"/>
                  </a:cubicBezTo>
                  <a:cubicBezTo>
                    <a:pt x="572" y="748"/>
                    <a:pt x="575" y="740"/>
                    <a:pt x="576" y="732"/>
                  </a:cubicBezTo>
                  <a:cubicBezTo>
                    <a:pt x="579" y="714"/>
                    <a:pt x="578" y="696"/>
                    <a:pt x="582" y="678"/>
                  </a:cubicBezTo>
                  <a:cubicBezTo>
                    <a:pt x="585" y="663"/>
                    <a:pt x="595" y="650"/>
                    <a:pt x="600" y="636"/>
                  </a:cubicBezTo>
                  <a:cubicBezTo>
                    <a:pt x="612" y="484"/>
                    <a:pt x="616" y="454"/>
                    <a:pt x="612" y="240"/>
                  </a:cubicBezTo>
                  <a:cubicBezTo>
                    <a:pt x="612" y="224"/>
                    <a:pt x="600" y="192"/>
                    <a:pt x="600" y="192"/>
                  </a:cubicBezTo>
                  <a:cubicBezTo>
                    <a:pt x="602" y="154"/>
                    <a:pt x="595" y="100"/>
                    <a:pt x="612" y="60"/>
                  </a:cubicBezTo>
                  <a:cubicBezTo>
                    <a:pt x="621" y="39"/>
                    <a:pt x="648" y="0"/>
                    <a:pt x="648" y="0"/>
                  </a:cubicBezTo>
                </a:path>
              </a:pathLst>
            </a:custGeom>
            <a:noFill/>
            <a:ln w="38100" cap="flat" cmpd="sng">
              <a:solidFill>
                <a:srgbClr val="3333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5" name="Freeform 20">
              <a:extLst>
                <a:ext uri="{FF2B5EF4-FFF2-40B4-BE49-F238E27FC236}">
                  <a16:creationId xmlns:a16="http://schemas.microsoft.com/office/drawing/2014/main" id="{5ADB1C57-7F62-6053-7037-E249D254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08"/>
              <a:ext cx="303" cy="948"/>
            </a:xfrm>
            <a:custGeom>
              <a:avLst/>
              <a:gdLst>
                <a:gd name="T0" fmla="*/ 219 w 303"/>
                <a:gd name="T1" fmla="*/ 948 h 948"/>
                <a:gd name="T2" fmla="*/ 171 w 303"/>
                <a:gd name="T3" fmla="*/ 892 h 948"/>
                <a:gd name="T4" fmla="*/ 139 w 303"/>
                <a:gd name="T5" fmla="*/ 856 h 948"/>
                <a:gd name="T6" fmla="*/ 123 w 303"/>
                <a:gd name="T7" fmla="*/ 840 h 948"/>
                <a:gd name="T8" fmla="*/ 71 w 303"/>
                <a:gd name="T9" fmla="*/ 768 h 948"/>
                <a:gd name="T10" fmla="*/ 63 w 303"/>
                <a:gd name="T11" fmla="*/ 120 h 948"/>
                <a:gd name="T12" fmla="*/ 207 w 303"/>
                <a:gd name="T13" fmla="*/ 56 h 948"/>
                <a:gd name="T14" fmla="*/ 251 w 303"/>
                <a:gd name="T15" fmla="*/ 36 h 948"/>
                <a:gd name="T16" fmla="*/ 291 w 303"/>
                <a:gd name="T17" fmla="*/ 8 h 948"/>
                <a:gd name="T18" fmla="*/ 303 w 303"/>
                <a:gd name="T19" fmla="*/ 0 h 9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3" h="948">
                  <a:moveTo>
                    <a:pt x="219" y="948"/>
                  </a:moveTo>
                  <a:cubicBezTo>
                    <a:pt x="210" y="922"/>
                    <a:pt x="187" y="912"/>
                    <a:pt x="171" y="892"/>
                  </a:cubicBezTo>
                  <a:cubicBezTo>
                    <a:pt x="161" y="880"/>
                    <a:pt x="139" y="856"/>
                    <a:pt x="139" y="856"/>
                  </a:cubicBezTo>
                  <a:cubicBezTo>
                    <a:pt x="128" y="824"/>
                    <a:pt x="144" y="861"/>
                    <a:pt x="123" y="840"/>
                  </a:cubicBezTo>
                  <a:cubicBezTo>
                    <a:pt x="102" y="819"/>
                    <a:pt x="92" y="789"/>
                    <a:pt x="71" y="768"/>
                  </a:cubicBezTo>
                  <a:cubicBezTo>
                    <a:pt x="0" y="555"/>
                    <a:pt x="63" y="748"/>
                    <a:pt x="63" y="120"/>
                  </a:cubicBezTo>
                  <a:cubicBezTo>
                    <a:pt x="63" y="88"/>
                    <a:pt x="185" y="59"/>
                    <a:pt x="207" y="56"/>
                  </a:cubicBezTo>
                  <a:cubicBezTo>
                    <a:pt x="221" y="51"/>
                    <a:pt x="242" y="45"/>
                    <a:pt x="251" y="36"/>
                  </a:cubicBezTo>
                  <a:cubicBezTo>
                    <a:pt x="279" y="8"/>
                    <a:pt x="264" y="15"/>
                    <a:pt x="291" y="8"/>
                  </a:cubicBezTo>
                  <a:cubicBezTo>
                    <a:pt x="295" y="5"/>
                    <a:pt x="303" y="0"/>
                    <a:pt x="303" y="0"/>
                  </a:cubicBezTo>
                </a:path>
              </a:pathLst>
            </a:custGeom>
            <a:noFill/>
            <a:ln w="38100" cap="flat" cmpd="sng">
              <a:solidFill>
                <a:srgbClr val="3333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96" name="Freeform 21">
              <a:extLst>
                <a:ext uri="{FF2B5EF4-FFF2-40B4-BE49-F238E27FC236}">
                  <a16:creationId xmlns:a16="http://schemas.microsoft.com/office/drawing/2014/main" id="{E5D12972-6974-60EB-82A7-4ABB91A2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00"/>
              <a:ext cx="752" cy="1516"/>
            </a:xfrm>
            <a:custGeom>
              <a:avLst/>
              <a:gdLst>
                <a:gd name="T0" fmla="*/ 0 w 752"/>
                <a:gd name="T1" fmla="*/ 512 h 1516"/>
                <a:gd name="T2" fmla="*/ 12 w 752"/>
                <a:gd name="T3" fmla="*/ 500 h 1516"/>
                <a:gd name="T4" fmla="*/ 24 w 752"/>
                <a:gd name="T5" fmla="*/ 496 h 1516"/>
                <a:gd name="T6" fmla="*/ 40 w 752"/>
                <a:gd name="T7" fmla="*/ 480 h 1516"/>
                <a:gd name="T8" fmla="*/ 76 w 752"/>
                <a:gd name="T9" fmla="*/ 448 h 1516"/>
                <a:gd name="T10" fmla="*/ 88 w 752"/>
                <a:gd name="T11" fmla="*/ 424 h 1516"/>
                <a:gd name="T12" fmla="*/ 104 w 752"/>
                <a:gd name="T13" fmla="*/ 344 h 1516"/>
                <a:gd name="T14" fmla="*/ 108 w 752"/>
                <a:gd name="T15" fmla="*/ 244 h 1516"/>
                <a:gd name="T16" fmla="*/ 136 w 752"/>
                <a:gd name="T17" fmla="*/ 160 h 1516"/>
                <a:gd name="T18" fmla="*/ 144 w 752"/>
                <a:gd name="T19" fmla="*/ 132 h 1516"/>
                <a:gd name="T20" fmla="*/ 232 w 752"/>
                <a:gd name="T21" fmla="*/ 36 h 1516"/>
                <a:gd name="T22" fmla="*/ 280 w 752"/>
                <a:gd name="T23" fmla="*/ 8 h 1516"/>
                <a:gd name="T24" fmla="*/ 304 w 752"/>
                <a:gd name="T25" fmla="*/ 0 h 1516"/>
                <a:gd name="T26" fmla="*/ 380 w 752"/>
                <a:gd name="T27" fmla="*/ 4 h 1516"/>
                <a:gd name="T28" fmla="*/ 428 w 752"/>
                <a:gd name="T29" fmla="*/ 60 h 1516"/>
                <a:gd name="T30" fmla="*/ 456 w 752"/>
                <a:gd name="T31" fmla="*/ 124 h 1516"/>
                <a:gd name="T32" fmla="*/ 476 w 752"/>
                <a:gd name="T33" fmla="*/ 180 h 1516"/>
                <a:gd name="T34" fmla="*/ 488 w 752"/>
                <a:gd name="T35" fmla="*/ 228 h 1516"/>
                <a:gd name="T36" fmla="*/ 520 w 752"/>
                <a:gd name="T37" fmla="*/ 380 h 1516"/>
                <a:gd name="T38" fmla="*/ 552 w 752"/>
                <a:gd name="T39" fmla="*/ 468 h 1516"/>
                <a:gd name="T40" fmla="*/ 576 w 752"/>
                <a:gd name="T41" fmla="*/ 504 h 1516"/>
                <a:gd name="T42" fmla="*/ 612 w 752"/>
                <a:gd name="T43" fmla="*/ 520 h 1516"/>
                <a:gd name="T44" fmla="*/ 680 w 752"/>
                <a:gd name="T45" fmla="*/ 560 h 1516"/>
                <a:gd name="T46" fmla="*/ 732 w 752"/>
                <a:gd name="T47" fmla="*/ 620 h 1516"/>
                <a:gd name="T48" fmla="*/ 748 w 752"/>
                <a:gd name="T49" fmla="*/ 660 h 1516"/>
                <a:gd name="T50" fmla="*/ 752 w 752"/>
                <a:gd name="T51" fmla="*/ 672 h 1516"/>
                <a:gd name="T52" fmla="*/ 748 w 752"/>
                <a:gd name="T53" fmla="*/ 1140 h 1516"/>
                <a:gd name="T54" fmla="*/ 704 w 752"/>
                <a:gd name="T55" fmla="*/ 1256 h 1516"/>
                <a:gd name="T56" fmla="*/ 684 w 752"/>
                <a:gd name="T57" fmla="*/ 1332 h 1516"/>
                <a:gd name="T58" fmla="*/ 596 w 752"/>
                <a:gd name="T59" fmla="*/ 1460 h 1516"/>
                <a:gd name="T60" fmla="*/ 556 w 752"/>
                <a:gd name="T61" fmla="*/ 1516 h 15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52" h="1516">
                  <a:moveTo>
                    <a:pt x="0" y="512"/>
                  </a:moveTo>
                  <a:cubicBezTo>
                    <a:pt x="4" y="508"/>
                    <a:pt x="7" y="503"/>
                    <a:pt x="12" y="500"/>
                  </a:cubicBezTo>
                  <a:cubicBezTo>
                    <a:pt x="16" y="498"/>
                    <a:pt x="21" y="499"/>
                    <a:pt x="24" y="496"/>
                  </a:cubicBezTo>
                  <a:cubicBezTo>
                    <a:pt x="45" y="475"/>
                    <a:pt x="8" y="491"/>
                    <a:pt x="40" y="480"/>
                  </a:cubicBezTo>
                  <a:cubicBezTo>
                    <a:pt x="54" y="469"/>
                    <a:pt x="62" y="458"/>
                    <a:pt x="76" y="448"/>
                  </a:cubicBezTo>
                  <a:cubicBezTo>
                    <a:pt x="93" y="397"/>
                    <a:pt x="65" y="478"/>
                    <a:pt x="88" y="424"/>
                  </a:cubicBezTo>
                  <a:cubicBezTo>
                    <a:pt x="99" y="399"/>
                    <a:pt x="95" y="370"/>
                    <a:pt x="104" y="344"/>
                  </a:cubicBezTo>
                  <a:cubicBezTo>
                    <a:pt x="105" y="311"/>
                    <a:pt x="106" y="277"/>
                    <a:pt x="108" y="244"/>
                  </a:cubicBezTo>
                  <a:cubicBezTo>
                    <a:pt x="110" y="215"/>
                    <a:pt x="123" y="185"/>
                    <a:pt x="136" y="160"/>
                  </a:cubicBezTo>
                  <a:cubicBezTo>
                    <a:pt x="140" y="151"/>
                    <a:pt x="140" y="141"/>
                    <a:pt x="144" y="132"/>
                  </a:cubicBezTo>
                  <a:cubicBezTo>
                    <a:pt x="163" y="95"/>
                    <a:pt x="192" y="49"/>
                    <a:pt x="232" y="36"/>
                  </a:cubicBezTo>
                  <a:cubicBezTo>
                    <a:pt x="248" y="20"/>
                    <a:pt x="257" y="16"/>
                    <a:pt x="280" y="8"/>
                  </a:cubicBezTo>
                  <a:cubicBezTo>
                    <a:pt x="288" y="5"/>
                    <a:pt x="304" y="0"/>
                    <a:pt x="304" y="0"/>
                  </a:cubicBezTo>
                  <a:cubicBezTo>
                    <a:pt x="329" y="1"/>
                    <a:pt x="355" y="1"/>
                    <a:pt x="380" y="4"/>
                  </a:cubicBezTo>
                  <a:cubicBezTo>
                    <a:pt x="399" y="7"/>
                    <a:pt x="414" y="46"/>
                    <a:pt x="428" y="60"/>
                  </a:cubicBezTo>
                  <a:cubicBezTo>
                    <a:pt x="435" y="80"/>
                    <a:pt x="444" y="106"/>
                    <a:pt x="456" y="124"/>
                  </a:cubicBezTo>
                  <a:cubicBezTo>
                    <a:pt x="461" y="144"/>
                    <a:pt x="465" y="163"/>
                    <a:pt x="476" y="180"/>
                  </a:cubicBezTo>
                  <a:cubicBezTo>
                    <a:pt x="479" y="196"/>
                    <a:pt x="484" y="212"/>
                    <a:pt x="488" y="228"/>
                  </a:cubicBezTo>
                  <a:cubicBezTo>
                    <a:pt x="491" y="272"/>
                    <a:pt x="494" y="340"/>
                    <a:pt x="520" y="380"/>
                  </a:cubicBezTo>
                  <a:cubicBezTo>
                    <a:pt x="527" y="409"/>
                    <a:pt x="525" y="450"/>
                    <a:pt x="552" y="468"/>
                  </a:cubicBezTo>
                  <a:cubicBezTo>
                    <a:pt x="560" y="480"/>
                    <a:pt x="568" y="492"/>
                    <a:pt x="576" y="504"/>
                  </a:cubicBezTo>
                  <a:cubicBezTo>
                    <a:pt x="580" y="510"/>
                    <a:pt x="605" y="516"/>
                    <a:pt x="612" y="520"/>
                  </a:cubicBezTo>
                  <a:cubicBezTo>
                    <a:pt x="636" y="532"/>
                    <a:pt x="656" y="548"/>
                    <a:pt x="680" y="560"/>
                  </a:cubicBezTo>
                  <a:cubicBezTo>
                    <a:pt x="695" y="582"/>
                    <a:pt x="717" y="596"/>
                    <a:pt x="732" y="620"/>
                  </a:cubicBezTo>
                  <a:cubicBezTo>
                    <a:pt x="740" y="633"/>
                    <a:pt x="743" y="645"/>
                    <a:pt x="748" y="660"/>
                  </a:cubicBezTo>
                  <a:cubicBezTo>
                    <a:pt x="749" y="664"/>
                    <a:pt x="752" y="672"/>
                    <a:pt x="752" y="672"/>
                  </a:cubicBezTo>
                  <a:cubicBezTo>
                    <a:pt x="751" y="828"/>
                    <a:pt x="752" y="984"/>
                    <a:pt x="748" y="1140"/>
                  </a:cubicBezTo>
                  <a:cubicBezTo>
                    <a:pt x="747" y="1162"/>
                    <a:pt x="715" y="1231"/>
                    <a:pt x="704" y="1256"/>
                  </a:cubicBezTo>
                  <a:cubicBezTo>
                    <a:pt x="694" y="1280"/>
                    <a:pt x="694" y="1308"/>
                    <a:pt x="684" y="1332"/>
                  </a:cubicBezTo>
                  <a:cubicBezTo>
                    <a:pt x="667" y="1372"/>
                    <a:pt x="633" y="1435"/>
                    <a:pt x="596" y="1460"/>
                  </a:cubicBezTo>
                  <a:cubicBezTo>
                    <a:pt x="588" y="1484"/>
                    <a:pt x="567" y="1494"/>
                    <a:pt x="556" y="1516"/>
                  </a:cubicBezTo>
                </a:path>
              </a:pathLst>
            </a:custGeom>
            <a:noFill/>
            <a:ln w="38100" cap="flat" cmpd="sng">
              <a:solidFill>
                <a:srgbClr val="3333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4286" name="Group 22">
            <a:extLst>
              <a:ext uri="{FF2B5EF4-FFF2-40B4-BE49-F238E27FC236}">
                <a16:creationId xmlns:a16="http://schemas.microsoft.com/office/drawing/2014/main" id="{BD07C9EC-0B31-6766-C2A6-211C1C90A84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852738"/>
            <a:ext cx="3649663" cy="1509712"/>
            <a:chOff x="960" y="1797"/>
            <a:chExt cx="2299" cy="951"/>
          </a:xfrm>
        </p:grpSpPr>
        <p:sp>
          <p:nvSpPr>
            <p:cNvPr id="102423" name="AutoShape 23">
              <a:extLst>
                <a:ext uri="{FF2B5EF4-FFF2-40B4-BE49-F238E27FC236}">
                  <a16:creationId xmlns:a16="http://schemas.microsoft.com/office/drawing/2014/main" id="{3BDE6383-EC4D-466C-BE78-C205A8BC6A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46750">
              <a:off x="742" y="2138"/>
              <a:ext cx="615" cy="17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>
                <a:defRPr/>
              </a:pPr>
              <a:endParaRPr lang="it-IT" altLang="it-IT" sz="12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2424" name="Text Box 24">
              <a:extLst>
                <a:ext uri="{FF2B5EF4-FFF2-40B4-BE49-F238E27FC236}">
                  <a16:creationId xmlns:a16="http://schemas.microsoft.com/office/drawing/2014/main" id="{1467D2E2-2A36-411D-9E9C-88D892AAD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160"/>
              <a:ext cx="1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it-IT" altLang="it-IT" sz="18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</a:p>
          </p:txBody>
        </p:sp>
        <p:grpSp>
          <p:nvGrpSpPr>
            <p:cNvPr id="54290" name="Group 25">
              <a:extLst>
                <a:ext uri="{FF2B5EF4-FFF2-40B4-BE49-F238E27FC236}">
                  <a16:creationId xmlns:a16="http://schemas.microsoft.com/office/drawing/2014/main" id="{18C53DBE-A99D-9006-BEB0-AACFF4F5A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797"/>
              <a:ext cx="235" cy="951"/>
              <a:chOff x="3024" y="1797"/>
              <a:chExt cx="235" cy="951"/>
            </a:xfrm>
          </p:grpSpPr>
          <p:sp>
            <p:nvSpPr>
              <p:cNvPr id="102426" name="AutoShape 26">
                <a:extLst>
                  <a:ext uri="{FF2B5EF4-FFF2-40B4-BE49-F238E27FC236}">
                    <a16:creationId xmlns:a16="http://schemas.microsoft.com/office/drawing/2014/main" id="{34C65D39-2D5A-4EA6-8C7C-5AE90C75F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921806">
                <a:off x="2676" y="2165"/>
                <a:ext cx="951" cy="21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it-IT" altLang="it-IT" sz="1200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102427" name="Text Box 27">
                <a:extLst>
                  <a:ext uri="{FF2B5EF4-FFF2-40B4-BE49-F238E27FC236}">
                    <a16:creationId xmlns:a16="http://schemas.microsoft.com/office/drawing/2014/main" id="{541F0533-CCE5-4777-BDD0-A54C7B5D0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2256"/>
                <a:ext cx="18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it-IT" altLang="it-IT" sz="1800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3</a:t>
                </a:r>
              </a:p>
            </p:txBody>
          </p:sp>
        </p:grpSp>
      </p:grpSp>
      <p:sp>
        <p:nvSpPr>
          <p:cNvPr id="54287" name="Text Box 28">
            <a:extLst>
              <a:ext uri="{FF2B5EF4-FFF2-40B4-BE49-F238E27FC236}">
                <a16:creationId xmlns:a16="http://schemas.microsoft.com/office/drawing/2014/main" id="{7DF7BE2A-650E-CB6A-4AD2-F6BD29FE0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0198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t-IT" altLang="it-IT" sz="2000" b="1"/>
              <a:t>Impronta corporea frontale finale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numero diapositiva 3">
            <a:extLst>
              <a:ext uri="{FF2B5EF4-FFF2-40B4-BE49-F238E27FC236}">
                <a16:creationId xmlns:a16="http://schemas.microsoft.com/office/drawing/2014/main" id="{514517AF-9767-DC18-9E54-164E134B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01296F-6F3D-45F0-87B6-FF62E1FE8FD9}" type="slidenum">
              <a:rPr lang="it-IT" altLang="it-IT" sz="1400"/>
              <a:pPr/>
              <a:t>45</a:t>
            </a:fld>
            <a:endParaRPr lang="it-IT" altLang="it-IT" sz="1400"/>
          </a:p>
        </p:txBody>
      </p:sp>
      <p:pic>
        <p:nvPicPr>
          <p:cNvPr id="55299" name="Picture 2" descr="1 iniziale">
            <a:extLst>
              <a:ext uri="{FF2B5EF4-FFF2-40B4-BE49-F238E27FC236}">
                <a16:creationId xmlns:a16="http://schemas.microsoft.com/office/drawing/2014/main" id="{410FE75C-CBCD-A4CD-54A1-8C9473DD1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3810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Box 3">
            <a:extLst>
              <a:ext uri="{FF2B5EF4-FFF2-40B4-BE49-F238E27FC236}">
                <a16:creationId xmlns:a16="http://schemas.microsoft.com/office/drawing/2014/main" id="{1FC559B5-EA01-450C-8214-5C3A1AC9D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RISULTATI: Ricostruzione della Sindone</a:t>
            </a:r>
          </a:p>
        </p:txBody>
      </p:sp>
      <p:pic>
        <p:nvPicPr>
          <p:cNvPr id="55301" name="Picture 4" descr="2 sovrapposizione">
            <a:extLst>
              <a:ext uri="{FF2B5EF4-FFF2-40B4-BE49-F238E27FC236}">
                <a16:creationId xmlns:a16="http://schemas.microsoft.com/office/drawing/2014/main" id="{EA9C10DD-BD35-A5E8-F571-5873C7D5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58674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3 telo solo">
            <a:extLst>
              <a:ext uri="{FF2B5EF4-FFF2-40B4-BE49-F238E27FC236}">
                <a16:creationId xmlns:a16="http://schemas.microsoft.com/office/drawing/2014/main" id="{F007862E-6F73-8482-F4F5-1CE3DB5A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2514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4 ing">
            <a:extLst>
              <a:ext uri="{FF2B5EF4-FFF2-40B4-BE49-F238E27FC236}">
                <a16:creationId xmlns:a16="http://schemas.microsoft.com/office/drawing/2014/main" id="{C72FE6E6-5DEF-D022-FD3F-301F16B6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4724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Text Box 7">
            <a:extLst>
              <a:ext uri="{FF2B5EF4-FFF2-40B4-BE49-F238E27FC236}">
                <a16:creationId xmlns:a16="http://schemas.microsoft.com/office/drawing/2014/main" id="{69770D42-9335-43FE-83DE-FCA367CD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373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1) Immagine iniziale della Sindone di Torino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347C0738-44C9-427F-8AE8-339DFD1E7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3048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3) Sovrapposizione  delle impronte ricostruite  (2) all’immagine iniziale  (1)</a:t>
            </a:r>
          </a:p>
        </p:txBody>
      </p:sp>
      <p:pic>
        <p:nvPicPr>
          <p:cNvPr id="55306" name="Picture 9" descr="2 solo impronte">
            <a:extLst>
              <a:ext uri="{FF2B5EF4-FFF2-40B4-BE49-F238E27FC236}">
                <a16:creationId xmlns:a16="http://schemas.microsoft.com/office/drawing/2014/main" id="{65E72149-E680-68B0-0C58-763F9CA7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4" name="Text Box 10">
            <a:extLst>
              <a:ext uri="{FF2B5EF4-FFF2-40B4-BE49-F238E27FC236}">
                <a16:creationId xmlns:a16="http://schemas.microsoft.com/office/drawing/2014/main" id="{91BF823F-4862-4080-A705-5B8401DA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4038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2) Impronte corporee senza disturbi  e completamente</a:t>
            </a:r>
            <a:b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ricostruite   </a:t>
            </a:r>
            <a:r>
              <a:rPr lang="it-IT" altLang="it-IT" sz="2000" b="1">
                <a:solidFill>
                  <a:schemeClr val="accent2"/>
                </a:solidFill>
              </a:rPr>
              <a:t>(sfondo provvisorio)</a:t>
            </a:r>
            <a:endParaRPr lang="it-IT" altLang="it-IT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5308" name="Line 11">
            <a:extLst>
              <a:ext uri="{FF2B5EF4-FFF2-40B4-BE49-F238E27FC236}">
                <a16:creationId xmlns:a16="http://schemas.microsoft.com/office/drawing/2014/main" id="{C6D191AA-47B9-455D-B4A5-8668831E7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676400"/>
            <a:ext cx="8305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09" name="Line 12">
            <a:extLst>
              <a:ext uri="{FF2B5EF4-FFF2-40B4-BE49-F238E27FC236}">
                <a16:creationId xmlns:a16="http://schemas.microsoft.com/office/drawing/2014/main" id="{316CDE73-7FE9-F261-D047-B318F4EBB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590800"/>
            <a:ext cx="8458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0" name="Line 13">
            <a:extLst>
              <a:ext uri="{FF2B5EF4-FFF2-40B4-BE49-F238E27FC236}">
                <a16:creationId xmlns:a16="http://schemas.microsoft.com/office/drawing/2014/main" id="{ED1E16A6-DAFC-CD9B-228F-CD0148945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191000"/>
            <a:ext cx="838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91A3E61-83ED-4268-BC2F-A470F824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52578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4) Rimozione disturbi, parametrizzazione di contrasto e luminosità  dei  l.g. del  Telo sindonico senza impronte corporee</a:t>
            </a:r>
          </a:p>
        </p:txBody>
      </p:sp>
      <p:sp>
        <p:nvSpPr>
          <p:cNvPr id="55312" name="Line 15">
            <a:extLst>
              <a:ext uri="{FF2B5EF4-FFF2-40B4-BE49-F238E27FC236}">
                <a16:creationId xmlns:a16="http://schemas.microsoft.com/office/drawing/2014/main" id="{813FFAAA-D67D-871A-C2AC-AE149823F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105400"/>
            <a:ext cx="838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24A51920-6469-43F9-9117-26818DAE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1600"/>
            <a:ext cx="36576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5) Sovrapposizione delle impronte corporee ricostruite (3) al nuovo telo uniforme (4).</a:t>
            </a:r>
          </a:p>
          <a:p>
            <a:pPr algn="ctr">
              <a:lnSpc>
                <a:spcPct val="85000"/>
              </a:lnSpc>
              <a:defRPr/>
            </a:pPr>
            <a: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Ricostruzione completa finale della Sindone di Torino. </a:t>
            </a:r>
          </a:p>
        </p:txBody>
      </p:sp>
      <p:sp>
        <p:nvSpPr>
          <p:cNvPr id="55314" name="Line 17">
            <a:extLst>
              <a:ext uri="{FF2B5EF4-FFF2-40B4-BE49-F238E27FC236}">
                <a16:creationId xmlns:a16="http://schemas.microsoft.com/office/drawing/2014/main" id="{808C9668-7AB0-C410-AB6D-165A0D271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14600"/>
            <a:ext cx="2362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5" name="Line 18">
            <a:extLst>
              <a:ext uri="{FF2B5EF4-FFF2-40B4-BE49-F238E27FC236}">
                <a16:creationId xmlns:a16="http://schemas.microsoft.com/office/drawing/2014/main" id="{B43FFB8C-E4A5-1B04-01C2-F05F1C18B3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286000"/>
            <a:ext cx="1524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3">
            <a:extLst>
              <a:ext uri="{FF2B5EF4-FFF2-40B4-BE49-F238E27FC236}">
                <a16:creationId xmlns:a16="http://schemas.microsoft.com/office/drawing/2014/main" id="{4A3C3963-B31B-4AAE-6172-39587BB3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F61A54-8EF1-4EA6-9653-F7D50C7BCCE9}" type="slidenum">
              <a:rPr lang="it-IT" altLang="it-IT" sz="1400"/>
              <a:pPr/>
              <a:t>46</a:t>
            </a:fld>
            <a:endParaRPr lang="it-IT" altLang="it-IT" sz="1400"/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AD692416-BBB8-4C40-0860-3DEA72E3C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8534400" cy="18907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it-IT" altLang="it-IT" b="1"/>
              <a:t>Dettaglio </a:t>
            </a:r>
          </a:p>
          <a:p>
            <a:pPr>
              <a:lnSpc>
                <a:spcPct val="70000"/>
              </a:lnSpc>
            </a:pPr>
            <a:r>
              <a:rPr lang="it-IT" altLang="it-IT" b="1"/>
              <a:t>del viso:</a:t>
            </a:r>
          </a:p>
          <a:p>
            <a:pPr>
              <a:lnSpc>
                <a:spcPct val="70000"/>
              </a:lnSpc>
            </a:pPr>
            <a:endParaRPr lang="it-IT" altLang="it-IT" b="1"/>
          </a:p>
          <a:p>
            <a:pPr>
              <a:lnSpc>
                <a:spcPct val="70000"/>
              </a:lnSpc>
            </a:pPr>
            <a:endParaRPr lang="it-IT" altLang="it-IT" b="1"/>
          </a:p>
          <a:p>
            <a:pPr>
              <a:lnSpc>
                <a:spcPct val="70000"/>
              </a:lnSpc>
            </a:pPr>
            <a:endParaRPr lang="it-IT" altLang="it-IT" b="1"/>
          </a:p>
          <a:p>
            <a:pPr>
              <a:lnSpc>
                <a:spcPct val="70000"/>
              </a:lnSpc>
            </a:pPr>
            <a:endParaRPr lang="it-IT" altLang="it-IT" b="1"/>
          </a:p>
          <a:p>
            <a:pPr>
              <a:lnSpc>
                <a:spcPct val="70000"/>
              </a:lnSpc>
            </a:pPr>
            <a:endParaRPr lang="it-IT" altLang="it-IT" b="1"/>
          </a:p>
        </p:txBody>
      </p:sp>
      <p:pic>
        <p:nvPicPr>
          <p:cNvPr id="56324" name="Picture 3" descr="2 d non pulito frontale">
            <a:extLst>
              <a:ext uri="{FF2B5EF4-FFF2-40B4-BE49-F238E27FC236}">
                <a16:creationId xmlns:a16="http://schemas.microsoft.com/office/drawing/2014/main" id="{E12B1A80-BF91-2405-BE15-EBB12105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101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 descr="3d non pulito frontale">
            <a:extLst>
              <a:ext uri="{FF2B5EF4-FFF2-40B4-BE49-F238E27FC236}">
                <a16:creationId xmlns:a16="http://schemas.microsoft.com/office/drawing/2014/main" id="{36EDB1BD-F761-FA58-F31D-3EA085828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15509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 descr="ok volto obliquo 1">
            <a:extLst>
              <a:ext uri="{FF2B5EF4-FFF2-40B4-BE49-F238E27FC236}">
                <a16:creationId xmlns:a16="http://schemas.microsoft.com/office/drawing/2014/main" id="{58CA9429-7AFE-EE03-671A-69DF883F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6" descr="2d non pulito viso">
            <a:extLst>
              <a:ext uri="{FF2B5EF4-FFF2-40B4-BE49-F238E27FC236}">
                <a16:creationId xmlns:a16="http://schemas.microsoft.com/office/drawing/2014/main" id="{683E9095-698A-FDB7-CD5E-5F33E7AA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0200"/>
            <a:ext cx="936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7" descr="3d non pulito viso">
            <a:extLst>
              <a:ext uri="{FF2B5EF4-FFF2-40B4-BE49-F238E27FC236}">
                <a16:creationId xmlns:a16="http://schemas.microsoft.com/office/drawing/2014/main" id="{A026C5D1-AE11-D8DD-43D0-050CB582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992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8" descr="front">
            <a:extLst>
              <a:ext uri="{FF2B5EF4-FFF2-40B4-BE49-F238E27FC236}">
                <a16:creationId xmlns:a16="http://schemas.microsoft.com/office/drawing/2014/main" id="{EEA165FB-CCB8-C1AE-F700-4002DAC4C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04800"/>
            <a:ext cx="1409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9" descr="pulito 2d frontale">
            <a:extLst>
              <a:ext uri="{FF2B5EF4-FFF2-40B4-BE49-F238E27FC236}">
                <a16:creationId xmlns:a16="http://schemas.microsoft.com/office/drawing/2014/main" id="{1009729E-1794-E659-FB4C-CAC00219D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111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0" descr="pulito 2d  viso">
            <a:extLst>
              <a:ext uri="{FF2B5EF4-FFF2-40B4-BE49-F238E27FC236}">
                <a16:creationId xmlns:a16="http://schemas.microsoft.com/office/drawing/2014/main" id="{4B0D3236-4408-4623-CD1D-0E273408D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108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9" name="Text Box 11">
            <a:extLst>
              <a:ext uri="{FF2B5EF4-FFF2-40B4-BE49-F238E27FC236}">
                <a16:creationId xmlns:a16="http://schemas.microsoft.com/office/drawing/2014/main" id="{3DF1ABAE-B808-419C-9455-2C03B89D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RISULTATI: elaborazioni tridimensionali</a:t>
            </a:r>
          </a:p>
        </p:txBody>
      </p:sp>
      <p:sp>
        <p:nvSpPr>
          <p:cNvPr id="56333" name="AutoShape 12">
            <a:extLst>
              <a:ext uri="{FF2B5EF4-FFF2-40B4-BE49-F238E27FC236}">
                <a16:creationId xmlns:a16="http://schemas.microsoft.com/office/drawing/2014/main" id="{C0A0C2F6-DA9C-B652-733E-EA7A05E6A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05000"/>
            <a:ext cx="685800" cy="7905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b="1">
                <a:solidFill>
                  <a:srgbClr val="FFFF00"/>
                </a:solidFill>
              </a:rPr>
              <a:t>3D</a:t>
            </a:r>
            <a:endParaRPr lang="it-IT" altLang="it-IT" sz="1800" b="1">
              <a:solidFill>
                <a:srgbClr val="FFFF00"/>
              </a:solidFill>
            </a:endParaRPr>
          </a:p>
        </p:txBody>
      </p:sp>
      <p:sp>
        <p:nvSpPr>
          <p:cNvPr id="56334" name="AutoShape 13">
            <a:extLst>
              <a:ext uri="{FF2B5EF4-FFF2-40B4-BE49-F238E27FC236}">
                <a16:creationId xmlns:a16="http://schemas.microsoft.com/office/drawing/2014/main" id="{D4347EA5-834A-0AC1-C49C-0C72A8C5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91000"/>
            <a:ext cx="3276600" cy="638175"/>
          </a:xfrm>
          <a:prstGeom prst="notchedRightArrow">
            <a:avLst>
              <a:gd name="adj1" fmla="val 50000"/>
              <a:gd name="adj2" fmla="val 128358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b="1"/>
              <a:t>pulizia</a:t>
            </a:r>
            <a:endParaRPr lang="it-IT" altLang="it-IT" sz="1800" b="1"/>
          </a:p>
        </p:txBody>
      </p:sp>
      <p:sp>
        <p:nvSpPr>
          <p:cNvPr id="56335" name="AutoShape 14">
            <a:extLst>
              <a:ext uri="{FF2B5EF4-FFF2-40B4-BE49-F238E27FC236}">
                <a16:creationId xmlns:a16="http://schemas.microsoft.com/office/drawing/2014/main" id="{38F8441C-7B4A-94A2-44EF-428D36D6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685800" cy="79057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b="1">
                <a:solidFill>
                  <a:srgbClr val="FFFF00"/>
                </a:solidFill>
              </a:rPr>
              <a:t>3D</a:t>
            </a:r>
            <a:endParaRPr lang="it-IT" altLang="it-IT" sz="1800" b="1">
              <a:solidFill>
                <a:srgbClr val="FFFF00"/>
              </a:solidFill>
            </a:endParaRPr>
          </a:p>
        </p:txBody>
      </p:sp>
      <p:sp>
        <p:nvSpPr>
          <p:cNvPr id="56336" name="Text Box 15">
            <a:extLst>
              <a:ext uri="{FF2B5EF4-FFF2-40B4-BE49-F238E27FC236}">
                <a16:creationId xmlns:a16="http://schemas.microsoft.com/office/drawing/2014/main" id="{C6282251-64C5-7FAE-EBBA-6DF49D68B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13335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b="1"/>
              <a:t> Sindone</a:t>
            </a:r>
          </a:p>
          <a:p>
            <a:pPr algn="ctr">
              <a:lnSpc>
                <a:spcPct val="70000"/>
              </a:lnSpc>
            </a:pPr>
            <a:r>
              <a:rPr lang="it-IT" altLang="it-IT" b="1"/>
              <a:t>originale</a:t>
            </a:r>
          </a:p>
        </p:txBody>
      </p:sp>
      <p:sp>
        <p:nvSpPr>
          <p:cNvPr id="56337" name="Text Box 16">
            <a:extLst>
              <a:ext uri="{FF2B5EF4-FFF2-40B4-BE49-F238E27FC236}">
                <a16:creationId xmlns:a16="http://schemas.microsoft.com/office/drawing/2014/main" id="{DBD4F79A-2BC5-C52E-1BDB-1FB6B5D7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95400"/>
            <a:ext cx="17526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b="1"/>
              <a:t>Sindone</a:t>
            </a:r>
          </a:p>
          <a:p>
            <a:pPr algn="ctr">
              <a:lnSpc>
                <a:spcPct val="70000"/>
              </a:lnSpc>
            </a:pPr>
            <a:r>
              <a:rPr lang="it-IT" altLang="it-IT" b="1"/>
              <a:t>ricostruita</a:t>
            </a:r>
          </a:p>
        </p:txBody>
      </p:sp>
      <p:sp>
        <p:nvSpPr>
          <p:cNvPr id="56338" name="AutoShape 17">
            <a:extLst>
              <a:ext uri="{FF2B5EF4-FFF2-40B4-BE49-F238E27FC236}">
                <a16:creationId xmlns:a16="http://schemas.microsoft.com/office/drawing/2014/main" id="{B6F5202F-8E78-E237-1ED4-8081D5A6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0"/>
            <a:ext cx="990600" cy="609600"/>
          </a:xfrm>
          <a:prstGeom prst="notchedRightArrow">
            <a:avLst>
              <a:gd name="adj1" fmla="val 50000"/>
              <a:gd name="adj2" fmla="val 40625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b="1">
                <a:solidFill>
                  <a:srgbClr val="FFFF00"/>
                </a:solidFill>
              </a:rPr>
              <a:t>3D</a:t>
            </a:r>
            <a:endParaRPr lang="it-IT" altLang="it-IT" sz="1800" b="1">
              <a:solidFill>
                <a:srgbClr val="FFFF00"/>
              </a:solidFill>
            </a:endParaRPr>
          </a:p>
        </p:txBody>
      </p:sp>
      <p:sp>
        <p:nvSpPr>
          <p:cNvPr id="56339" name="AutoShape 18">
            <a:extLst>
              <a:ext uri="{FF2B5EF4-FFF2-40B4-BE49-F238E27FC236}">
                <a16:creationId xmlns:a16="http://schemas.microsoft.com/office/drawing/2014/main" id="{5B7293A9-7D7F-62F4-8253-57943F4BC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96000"/>
            <a:ext cx="2971800" cy="533400"/>
          </a:xfrm>
          <a:prstGeom prst="notchedRightArrow">
            <a:avLst>
              <a:gd name="adj1" fmla="val 50000"/>
              <a:gd name="adj2" fmla="val 139286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b="1"/>
              <a:t>pulizia</a:t>
            </a:r>
            <a:endParaRPr lang="it-IT" altLang="it-IT" sz="1800" b="1"/>
          </a:p>
        </p:txBody>
      </p:sp>
      <p:sp>
        <p:nvSpPr>
          <p:cNvPr id="56340" name="AutoShape 19">
            <a:extLst>
              <a:ext uri="{FF2B5EF4-FFF2-40B4-BE49-F238E27FC236}">
                <a16:creationId xmlns:a16="http://schemas.microsoft.com/office/drawing/2014/main" id="{E0909958-B767-5C73-05E5-CD23EA1D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486400"/>
            <a:ext cx="762000" cy="714375"/>
          </a:xfrm>
          <a:prstGeom prst="notchedRightArrow">
            <a:avLst>
              <a:gd name="adj1" fmla="val 50000"/>
              <a:gd name="adj2" fmla="val 26667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it-IT" altLang="it-IT" b="1">
                <a:solidFill>
                  <a:srgbClr val="FFFF00"/>
                </a:solidFill>
              </a:rPr>
              <a:t>3D</a:t>
            </a:r>
            <a:endParaRPr lang="it-IT" altLang="it-IT" sz="1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numero diapositiva 5">
            <a:extLst>
              <a:ext uri="{FF2B5EF4-FFF2-40B4-BE49-F238E27FC236}">
                <a16:creationId xmlns:a16="http://schemas.microsoft.com/office/drawing/2014/main" id="{774560B1-8C0A-9AC3-FB89-5AAA2428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E4F8C1-11D9-4491-8B69-F6EB55C544DB}" type="slidenum">
              <a:rPr lang="it-IT" altLang="it-IT" sz="1400"/>
              <a:pPr/>
              <a:t>47</a:t>
            </a:fld>
            <a:endParaRPr lang="it-IT" altLang="it-IT" sz="14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FD6E932D-6B13-47B5-803F-F58B35ED4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IMMAGINE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32E639BE-7F28-5B90-4452-E93073F0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8112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b="1">
                <a:sym typeface="Symbol" panose="05050102010706020507" pitchFamily="18" charset="2"/>
              </a:rPr>
              <a:t>  = ( l.g. impronte ) - ( l.g. rispettivi  teli  senza  impronte )</a:t>
            </a:r>
          </a:p>
          <a:p>
            <a:pPr algn="ctr"/>
            <a:r>
              <a:rPr lang="it-IT" altLang="it-IT" b="1">
                <a:sym typeface="Symbol" panose="05050102010706020507" pitchFamily="18" charset="2"/>
              </a:rPr>
              <a:t> l.g.</a:t>
            </a:r>
            <a:r>
              <a:rPr lang="it-IT" altLang="it-IT" b="1"/>
              <a:t>( Immagine  frontale ) = 17.5  </a:t>
            </a:r>
            <a:r>
              <a:rPr lang="it-IT" altLang="it-IT" b="1">
                <a:sym typeface="Symbol" panose="05050102010706020507" pitchFamily="18" charset="2"/>
              </a:rPr>
              <a:t>  8.27 %</a:t>
            </a:r>
          </a:p>
          <a:p>
            <a:pPr algn="ctr"/>
            <a:r>
              <a:rPr lang="it-IT" altLang="it-IT" b="1">
                <a:sym typeface="Symbol" panose="05050102010706020507" pitchFamily="18" charset="2"/>
              </a:rPr>
              <a:t> l.g.</a:t>
            </a:r>
            <a:r>
              <a:rPr lang="it-IT" altLang="it-IT" b="1"/>
              <a:t>( Immagine  dorsale ) = 18.5  </a:t>
            </a:r>
            <a:r>
              <a:rPr lang="it-IT" altLang="it-IT" b="1">
                <a:sym typeface="Symbol" panose="05050102010706020507" pitchFamily="18" charset="2"/>
              </a:rPr>
              <a:t>  8.58 %</a:t>
            </a:r>
          </a:p>
        </p:txBody>
      </p:sp>
      <p:sp>
        <p:nvSpPr>
          <p:cNvPr id="57349" name="Text Box 4">
            <a:extLst>
              <a:ext uri="{FF2B5EF4-FFF2-40B4-BE49-F238E27FC236}">
                <a16:creationId xmlns:a16="http://schemas.microsoft.com/office/drawing/2014/main" id="{33640549-4C81-A324-0D56-B780D8E54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709025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sz="2800" b="1"/>
              <a:t>    Area in</a:t>
            </a:r>
            <a:r>
              <a:rPr lang="it-IT" altLang="it-IT" sz="2800" b="1">
                <a:solidFill>
                  <a:schemeClr val="accent2"/>
                </a:solidFill>
              </a:rPr>
              <a:t> 	               Frontale                    </a:t>
            </a:r>
            <a:r>
              <a:rPr lang="it-IT" altLang="it-IT" sz="2800" b="1">
                <a:solidFill>
                  <a:srgbClr val="FF0000"/>
                </a:solidFill>
              </a:rPr>
              <a:t>Dorsale</a:t>
            </a:r>
          </a:p>
          <a:p>
            <a:pPr>
              <a:lnSpc>
                <a:spcPct val="80000"/>
              </a:lnSpc>
            </a:pPr>
            <a:r>
              <a:rPr lang="it-IT" altLang="it-IT" sz="2800" b="1"/>
              <a:t>  questione</a:t>
            </a:r>
            <a:endParaRPr lang="it-IT" altLang="it-IT" sz="28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it-IT" sz="2000" b="1">
                <a:solidFill>
                  <a:schemeClr val="accent2"/>
                </a:solidFill>
              </a:rPr>
              <a:t>                                    Media    Deviazione Mediana</a:t>
            </a:r>
            <a:r>
              <a:rPr lang="it-IT" altLang="it-IT" sz="2000" b="1"/>
              <a:t> </a:t>
            </a:r>
            <a:r>
              <a:rPr lang="it-IT" altLang="it-IT" sz="2000" b="1">
                <a:solidFill>
                  <a:srgbClr val="FF0000"/>
                </a:solidFill>
              </a:rPr>
              <a:t>Media  Deviazione Mediana</a:t>
            </a:r>
            <a:endParaRPr lang="it-IT" altLang="it-IT" sz="2000" b="1"/>
          </a:p>
          <a:p>
            <a:pPr>
              <a:lnSpc>
                <a:spcPct val="80000"/>
              </a:lnSpc>
            </a:pPr>
            <a:r>
              <a:rPr lang="it-IT" altLang="it-IT" sz="2000" b="1">
                <a:solidFill>
                  <a:schemeClr val="accent2"/>
                </a:solidFill>
              </a:rPr>
              <a:t>                                                     standard</a:t>
            </a:r>
            <a:r>
              <a:rPr lang="it-IT" altLang="it-IT" sz="2000" b="1"/>
              <a:t>                                 </a:t>
            </a:r>
            <a:r>
              <a:rPr lang="it-IT" altLang="it-IT" sz="2000" b="1">
                <a:solidFill>
                  <a:srgbClr val="FF0000"/>
                </a:solidFill>
              </a:rPr>
              <a:t>standard</a:t>
            </a:r>
            <a:r>
              <a:rPr lang="it-IT" altLang="it-IT" sz="2000" b="1"/>
              <a:t>  </a:t>
            </a:r>
          </a:p>
          <a:p>
            <a:pPr>
              <a:lnSpc>
                <a:spcPct val="80000"/>
              </a:lnSpc>
            </a:pPr>
            <a:endParaRPr lang="it-IT" altLang="it-IT" sz="2000" b="1"/>
          </a:p>
          <a:p>
            <a:r>
              <a:rPr lang="it-IT" altLang="it-IT" sz="2800" b="1"/>
              <a:t>sola impronta    </a:t>
            </a:r>
            <a:r>
              <a:rPr lang="it-IT" altLang="it-IT" b="1">
                <a:solidFill>
                  <a:schemeClr val="accent2"/>
                </a:solidFill>
              </a:rPr>
              <a:t>194        29.9       198</a:t>
            </a:r>
            <a:r>
              <a:rPr lang="it-IT" altLang="it-IT" b="1"/>
              <a:t>        </a:t>
            </a:r>
            <a:r>
              <a:rPr lang="it-IT" altLang="it-IT" b="1">
                <a:solidFill>
                  <a:srgbClr val="FF0000"/>
                </a:solidFill>
              </a:rPr>
              <a:t>197       26.4       202</a:t>
            </a:r>
            <a:endParaRPr lang="it-IT" altLang="it-IT" sz="2800" b="1"/>
          </a:p>
          <a:p>
            <a:endParaRPr lang="it-IT" altLang="it-IT" sz="2800" b="1"/>
          </a:p>
          <a:p>
            <a:pPr>
              <a:lnSpc>
                <a:spcPct val="75000"/>
              </a:lnSpc>
            </a:pPr>
            <a:r>
              <a:rPr lang="it-IT" altLang="it-IT" sz="2800" b="1"/>
              <a:t>Telo senza    </a:t>
            </a:r>
          </a:p>
          <a:p>
            <a:pPr>
              <a:lnSpc>
                <a:spcPct val="75000"/>
              </a:lnSpc>
            </a:pPr>
            <a:r>
              <a:rPr lang="it-IT" altLang="it-IT" sz="2800" b="1"/>
              <a:t>immagine          </a:t>
            </a:r>
            <a:r>
              <a:rPr lang="it-IT" altLang="it-IT" b="1">
                <a:solidFill>
                  <a:schemeClr val="accent2"/>
                </a:solidFill>
              </a:rPr>
              <a:t>211.5       3.5        213</a:t>
            </a:r>
            <a:r>
              <a:rPr lang="it-IT" altLang="it-IT" b="1"/>
              <a:t>       </a:t>
            </a:r>
            <a:r>
              <a:rPr lang="it-IT" altLang="it-IT" b="1">
                <a:solidFill>
                  <a:srgbClr val="FF0000"/>
                </a:solidFill>
              </a:rPr>
              <a:t>215.5     3.63       219</a:t>
            </a:r>
            <a:endParaRPr lang="it-IT" altLang="it-IT" sz="2800" b="1"/>
          </a:p>
          <a:p>
            <a:endParaRPr lang="it-IT" altLang="it-IT" sz="2800" b="1"/>
          </a:p>
          <a:p>
            <a:pPr>
              <a:lnSpc>
                <a:spcPct val="75000"/>
              </a:lnSpc>
            </a:pPr>
            <a:r>
              <a:rPr lang="it-IT" altLang="it-IT" sz="2800" b="1"/>
              <a:t>Immagine</a:t>
            </a:r>
          </a:p>
          <a:p>
            <a:pPr>
              <a:lnSpc>
                <a:spcPct val="75000"/>
              </a:lnSpc>
            </a:pPr>
            <a:r>
              <a:rPr lang="it-IT" altLang="it-IT" sz="2800" b="1"/>
              <a:t>complessiva       </a:t>
            </a:r>
            <a:r>
              <a:rPr lang="it-IT" altLang="it-IT" b="1">
                <a:solidFill>
                  <a:schemeClr val="accent2"/>
                </a:solidFill>
              </a:rPr>
              <a:t>202.4     12.5        211</a:t>
            </a:r>
            <a:r>
              <a:rPr lang="it-IT" altLang="it-IT" b="1"/>
              <a:t>      </a:t>
            </a:r>
            <a:r>
              <a:rPr lang="it-IT" altLang="it-IT" b="1">
                <a:solidFill>
                  <a:srgbClr val="FF0000"/>
                </a:solidFill>
              </a:rPr>
              <a:t>205.8      14.5       213</a:t>
            </a:r>
            <a:endParaRPr lang="it-IT" altLang="it-IT" b="1"/>
          </a:p>
        </p:txBody>
      </p:sp>
      <p:sp>
        <p:nvSpPr>
          <p:cNvPr id="57350" name="Rectangle 5">
            <a:extLst>
              <a:ext uri="{FF2B5EF4-FFF2-40B4-BE49-F238E27FC236}">
                <a16:creationId xmlns:a16="http://schemas.microsoft.com/office/drawing/2014/main" id="{DFE5BBFD-95D4-881C-7AA1-2593EF6B7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610600" cy="4267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7351" name="Line 6">
            <a:extLst>
              <a:ext uri="{FF2B5EF4-FFF2-40B4-BE49-F238E27FC236}">
                <a16:creationId xmlns:a16="http://schemas.microsoft.com/office/drawing/2014/main" id="{B7255835-8C4C-2C0F-37D9-1049487B2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85800"/>
            <a:ext cx="0" cy="426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2" name="Line 7">
            <a:extLst>
              <a:ext uri="{FF2B5EF4-FFF2-40B4-BE49-F238E27FC236}">
                <a16:creationId xmlns:a16="http://schemas.microsoft.com/office/drawing/2014/main" id="{F58BB344-4E2D-6295-3657-5A37C407E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219200"/>
            <a:ext cx="0" cy="3733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3" name="Line 8">
            <a:extLst>
              <a:ext uri="{FF2B5EF4-FFF2-40B4-BE49-F238E27FC236}">
                <a16:creationId xmlns:a16="http://schemas.microsoft.com/office/drawing/2014/main" id="{6A659378-8FCE-5F33-167B-179B4CB05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685800"/>
            <a:ext cx="0" cy="426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4" name="Line 9">
            <a:extLst>
              <a:ext uri="{FF2B5EF4-FFF2-40B4-BE49-F238E27FC236}">
                <a16:creationId xmlns:a16="http://schemas.microsoft.com/office/drawing/2014/main" id="{A32D550F-1EFB-BCB2-CC5A-F29FC6EDE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219200"/>
            <a:ext cx="0" cy="3733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5" name="Line 10">
            <a:extLst>
              <a:ext uri="{FF2B5EF4-FFF2-40B4-BE49-F238E27FC236}">
                <a16:creationId xmlns:a16="http://schemas.microsoft.com/office/drawing/2014/main" id="{FF2ABAAA-1F64-5D22-5AE5-97DE8D25D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1219200"/>
            <a:ext cx="0" cy="3733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6" name="Line 11">
            <a:extLst>
              <a:ext uri="{FF2B5EF4-FFF2-40B4-BE49-F238E27FC236}">
                <a16:creationId xmlns:a16="http://schemas.microsoft.com/office/drawing/2014/main" id="{B72600B3-5CF9-789E-9AA8-D39B42FF2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219200"/>
            <a:ext cx="0" cy="3733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7" name="Line 12">
            <a:extLst>
              <a:ext uri="{FF2B5EF4-FFF2-40B4-BE49-F238E27FC236}">
                <a16:creationId xmlns:a16="http://schemas.microsoft.com/office/drawing/2014/main" id="{B4BD2504-EA90-4C68-1333-E52BE24E0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05000"/>
            <a:ext cx="861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8" name="Line 13">
            <a:extLst>
              <a:ext uri="{FF2B5EF4-FFF2-40B4-BE49-F238E27FC236}">
                <a16:creationId xmlns:a16="http://schemas.microsoft.com/office/drawing/2014/main" id="{711C02E6-3459-11D2-3EC4-A56C67F53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61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9" name="Line 14">
            <a:extLst>
              <a:ext uri="{FF2B5EF4-FFF2-40B4-BE49-F238E27FC236}">
                <a16:creationId xmlns:a16="http://schemas.microsoft.com/office/drawing/2014/main" id="{AB5F9028-AF2E-1458-4DD9-282734B73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886200"/>
            <a:ext cx="861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numero diapositiva 5">
            <a:extLst>
              <a:ext uri="{FF2B5EF4-FFF2-40B4-BE49-F238E27FC236}">
                <a16:creationId xmlns:a16="http://schemas.microsoft.com/office/drawing/2014/main" id="{658C3BF8-B1EC-F37F-33A6-09E20963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4AEB31-43B6-435E-BB2E-D64D0422BA47}" type="slidenum">
              <a:rPr lang="it-IT" altLang="it-IT" sz="1400"/>
              <a:pPr/>
              <a:t>48</a:t>
            </a:fld>
            <a:endParaRPr lang="it-IT" altLang="it-IT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A0C6C9A-68E4-4673-FD60-90533C18F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200525"/>
            <a:ext cx="381000" cy="1666875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47DFBF9-1F0B-25E0-DB6D-9C191F10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356100"/>
            <a:ext cx="381000" cy="15113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8373" name="Rectangle 4">
            <a:extLst>
              <a:ext uri="{FF2B5EF4-FFF2-40B4-BE49-F238E27FC236}">
                <a16:creationId xmlns:a16="http://schemas.microsoft.com/office/drawing/2014/main" id="{887DE0B1-DE47-DFFF-3C0A-B250C859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513263"/>
            <a:ext cx="390525" cy="1331912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grpSp>
        <p:nvGrpSpPr>
          <p:cNvPr id="58374" name="Group 5">
            <a:extLst>
              <a:ext uri="{FF2B5EF4-FFF2-40B4-BE49-F238E27FC236}">
                <a16:creationId xmlns:a16="http://schemas.microsoft.com/office/drawing/2014/main" id="{5E156585-C9C2-3B7E-57F3-5BEDC5F46EC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14400"/>
            <a:ext cx="8915400" cy="5943600"/>
            <a:chOff x="144" y="576"/>
            <a:chExt cx="5616" cy="3744"/>
          </a:xfrm>
        </p:grpSpPr>
        <p:sp>
          <p:nvSpPr>
            <p:cNvPr id="58385" name="Text Box 6">
              <a:extLst>
                <a:ext uri="{FF2B5EF4-FFF2-40B4-BE49-F238E27FC236}">
                  <a16:creationId xmlns:a16="http://schemas.microsoft.com/office/drawing/2014/main" id="{59C351E5-BD40-4A7D-0DD6-64FBA2229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576"/>
              <a:ext cx="5184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it-IT" altLang="it-IT" b="1" i="1"/>
                <a:t> </a:t>
              </a:r>
              <a:r>
                <a:rPr lang="it-IT" altLang="it-IT" i="1"/>
                <a:t>%  PIXEL  SATURATI</a:t>
              </a:r>
              <a:r>
                <a:rPr lang="it-IT" altLang="it-IT" b="1" i="1"/>
                <a:t> 	             </a:t>
              </a:r>
              <a:r>
                <a:rPr lang="it-IT" altLang="it-IT" b="1"/>
                <a:t>59.84 %</a:t>
              </a:r>
              <a:r>
                <a:rPr lang="it-IT" altLang="it-IT" b="1" i="1"/>
                <a:t> 		</a:t>
              </a:r>
            </a:p>
            <a:p>
              <a:pPr>
                <a:lnSpc>
                  <a:spcPct val="80000"/>
                </a:lnSpc>
              </a:pPr>
              <a:r>
                <a:rPr lang="it-IT" altLang="it-IT" i="1"/>
                <a:t>POST  NORMALIZZAZIONE</a:t>
              </a:r>
              <a:r>
                <a:rPr lang="it-IT" altLang="it-IT" b="1" i="1"/>
                <a:t>                 </a:t>
              </a:r>
              <a:endParaRPr lang="it-IT" altLang="it-IT" b="1"/>
            </a:p>
            <a:p>
              <a:endParaRPr lang="it-IT" altLang="it-IT" b="1"/>
            </a:p>
            <a:p>
              <a:r>
                <a:rPr lang="it-IT" altLang="it-IT" b="1"/>
                <a:t>50</a:t>
              </a:r>
            </a:p>
            <a:p>
              <a:r>
                <a:rPr lang="it-IT" altLang="it-IT" b="1"/>
                <a:t>			          41.22 %</a:t>
              </a:r>
            </a:p>
            <a:p>
              <a:r>
                <a:rPr lang="it-IT" altLang="it-IT" b="1"/>
                <a:t>40			</a:t>
              </a:r>
            </a:p>
            <a:p>
              <a:r>
                <a:rPr lang="it-IT" altLang="it-IT" b="1" i="1"/>
                <a:t>                      </a:t>
              </a:r>
              <a:r>
                <a:rPr lang="it-IT" altLang="it-IT" sz="1600" b="1" i="1"/>
                <a:t>(29.8)</a:t>
              </a:r>
              <a:endParaRPr lang="it-IT" altLang="it-IT" b="1"/>
            </a:p>
            <a:p>
              <a:r>
                <a:rPr lang="it-IT" altLang="it-IT" b="1"/>
                <a:t>30                25.0 %</a:t>
              </a:r>
            </a:p>
            <a:p>
              <a:pPr>
                <a:lnSpc>
                  <a:spcPct val="75000"/>
                </a:lnSpc>
              </a:pPr>
              <a:r>
                <a:rPr lang="it-IT" altLang="it-IT" b="1"/>
                <a:t>       20.8 %              22.0 % 		          	           20.8 % </a:t>
              </a:r>
            </a:p>
            <a:p>
              <a:pPr>
                <a:lnSpc>
                  <a:spcPct val="75000"/>
                </a:lnSpc>
              </a:pPr>
              <a:r>
                <a:rPr lang="it-IT" altLang="it-IT" sz="800" b="1"/>
                <a:t>                           </a:t>
              </a:r>
              <a:r>
                <a:rPr lang="it-IT" altLang="it-IT" sz="1600" b="1" i="1"/>
                <a:t>(</a:t>
              </a:r>
              <a:r>
                <a:rPr lang="it-IT" altLang="it-IT" sz="800" b="1" i="1"/>
                <a:t> </a:t>
              </a:r>
              <a:r>
                <a:rPr lang="it-IT" altLang="it-IT" sz="1600" b="1" i="1"/>
                <a:t>21.8)                           (34.2)</a:t>
              </a:r>
              <a:r>
                <a:rPr lang="it-IT" altLang="it-IT" sz="1600" b="1"/>
                <a:t>                                             </a:t>
              </a:r>
              <a:r>
                <a:rPr lang="it-IT" altLang="it-IT" b="1"/>
                <a:t>18.6 % </a:t>
              </a:r>
              <a:endParaRPr lang="it-IT" altLang="it-IT" sz="800" b="1"/>
            </a:p>
            <a:p>
              <a:r>
                <a:rPr lang="it-IT" altLang="it-IT" b="1"/>
                <a:t>20					</a:t>
              </a:r>
            </a:p>
            <a:p>
              <a:endParaRPr lang="it-IT" altLang="it-IT" b="1"/>
            </a:p>
            <a:p>
              <a:r>
                <a:rPr lang="it-IT" altLang="it-IT" b="1"/>
                <a:t>10</a:t>
              </a:r>
              <a:endParaRPr lang="it-IT" altLang="it-IT" b="1">
                <a:solidFill>
                  <a:srgbClr val="FF0000"/>
                </a:solidFill>
              </a:endParaRPr>
            </a:p>
            <a:p>
              <a:endParaRPr lang="it-IT" altLang="it-IT" b="1">
                <a:solidFill>
                  <a:srgbClr val="FF0000"/>
                </a:solidFill>
              </a:endParaRPr>
            </a:p>
            <a:p>
              <a:r>
                <a:rPr lang="it-IT" altLang="it-IT" b="1"/>
                <a:t>0</a:t>
              </a:r>
              <a:endParaRPr lang="it-IT" altLang="it-IT" b="1">
                <a:solidFill>
                  <a:srgbClr val="FF0000"/>
                </a:solidFill>
              </a:endParaRPr>
            </a:p>
            <a:p>
              <a:r>
                <a:rPr lang="it-IT" altLang="it-IT" b="1">
                  <a:solidFill>
                    <a:srgbClr val="FF0000"/>
                  </a:solidFill>
                </a:rPr>
                <a:t>      </a:t>
              </a:r>
              <a:r>
                <a:rPr lang="it-IT" altLang="it-IT" sz="2000" b="1">
                  <a:solidFill>
                    <a:srgbClr val="FF0000"/>
                  </a:solidFill>
                </a:rPr>
                <a:t>Enrie</a:t>
              </a:r>
              <a:r>
                <a:rPr lang="it-IT" altLang="it-IT" sz="2000" b="1"/>
                <a:t>      </a:t>
              </a:r>
              <a:r>
                <a:rPr lang="it-IT" altLang="it-IT" sz="2000" b="1">
                  <a:solidFill>
                    <a:srgbClr val="FF9933"/>
                  </a:solidFill>
                </a:rPr>
                <a:t>Enrie</a:t>
              </a:r>
              <a:r>
                <a:rPr lang="it-IT" altLang="it-IT" sz="2000" b="1"/>
                <a:t>  </a:t>
              </a:r>
              <a:r>
                <a:rPr lang="it-IT" altLang="it-IT" sz="2000" b="1">
                  <a:solidFill>
                    <a:srgbClr val="FF7C80"/>
                  </a:solidFill>
                </a:rPr>
                <a:t>Guerreschi</a:t>
              </a:r>
              <a:r>
                <a:rPr lang="it-IT" altLang="it-IT" sz="2000" b="1"/>
                <a:t> </a:t>
              </a:r>
              <a:r>
                <a:rPr lang="it-IT" altLang="it-IT" sz="2000" b="1">
                  <a:solidFill>
                    <a:schemeClr val="hlink"/>
                  </a:solidFill>
                </a:rPr>
                <a:t> </a:t>
              </a:r>
              <a:r>
                <a:rPr lang="it-IT" altLang="it-IT" sz="2000" b="1">
                  <a:solidFill>
                    <a:srgbClr val="6666FF"/>
                  </a:solidFill>
                </a:rPr>
                <a:t>Nickell</a:t>
              </a:r>
              <a:r>
                <a:rPr lang="it-IT" altLang="it-IT" sz="2000" b="1">
                  <a:solidFill>
                    <a:schemeClr val="hlink"/>
                  </a:solidFill>
                </a:rPr>
                <a:t>  </a:t>
              </a:r>
              <a:r>
                <a:rPr lang="it-IT" altLang="it-IT" sz="2000" b="1"/>
                <a:t> </a:t>
              </a:r>
              <a:r>
                <a:rPr lang="it-IT" altLang="it-IT" sz="2000" b="1">
                  <a:solidFill>
                    <a:schemeClr val="bg2"/>
                  </a:solidFill>
                </a:rPr>
                <a:t>Pesce</a:t>
              </a:r>
              <a:r>
                <a:rPr lang="it-IT" altLang="it-IT" sz="2000" b="1"/>
                <a:t>   </a:t>
              </a:r>
              <a:r>
                <a:rPr lang="it-IT" altLang="it-IT" sz="2000" b="1">
                  <a:solidFill>
                    <a:srgbClr val="AFB367"/>
                  </a:solidFill>
                </a:rPr>
                <a:t>Moroni</a:t>
              </a:r>
              <a:r>
                <a:rPr lang="it-IT" altLang="it-IT" sz="2000" b="1"/>
                <a:t>   </a:t>
              </a:r>
              <a:r>
                <a:rPr lang="it-IT" altLang="it-IT" sz="2000" b="1">
                  <a:solidFill>
                    <a:srgbClr val="99CC00"/>
                  </a:solidFill>
                </a:rPr>
                <a:t>Moroni</a:t>
              </a:r>
              <a:endParaRPr lang="it-IT" altLang="it-IT" sz="2000" b="1"/>
            </a:p>
            <a:p>
              <a:pPr>
                <a:lnSpc>
                  <a:spcPct val="75000"/>
                </a:lnSpc>
              </a:pPr>
              <a:r>
                <a:rPr lang="it-IT" altLang="it-IT" sz="2000" b="1"/>
                <a:t>       </a:t>
              </a:r>
              <a:r>
                <a:rPr lang="it-IT" altLang="it-IT" sz="2000" b="1">
                  <a:solidFill>
                    <a:srgbClr val="FF0000"/>
                  </a:solidFill>
                </a:rPr>
                <a:t>pulito</a:t>
              </a:r>
              <a:r>
                <a:rPr lang="it-IT" altLang="it-IT" sz="2000" b="1"/>
                <a:t>    </a:t>
              </a:r>
              <a:r>
                <a:rPr lang="it-IT" altLang="it-IT" sz="2000" b="1">
                  <a:solidFill>
                    <a:srgbClr val="FF9900"/>
                  </a:solidFill>
                </a:rPr>
                <a:t>iniziale</a:t>
              </a:r>
              <a:r>
                <a:rPr lang="it-IT" altLang="it-IT" sz="2000" b="1"/>
                <a:t>                                                </a:t>
              </a:r>
              <a:r>
                <a:rPr lang="it-IT" altLang="it-IT" sz="2000" b="1">
                  <a:solidFill>
                    <a:srgbClr val="AFB367"/>
                  </a:solidFill>
                </a:rPr>
                <a:t>1</a:t>
              </a:r>
              <a:r>
                <a:rPr lang="it-IT" altLang="it-IT" sz="2000" b="1" baseline="30000">
                  <a:solidFill>
                    <a:srgbClr val="AFB367"/>
                  </a:solidFill>
                </a:rPr>
                <a:t>a </a:t>
              </a:r>
              <a:r>
                <a:rPr lang="it-IT" altLang="it-IT" sz="2000" b="1">
                  <a:solidFill>
                    <a:srgbClr val="AFB367"/>
                  </a:solidFill>
                </a:rPr>
                <a:t>riprod.</a:t>
              </a:r>
              <a:r>
                <a:rPr lang="it-IT" altLang="it-IT" sz="2000" b="1"/>
                <a:t>  </a:t>
              </a:r>
              <a:r>
                <a:rPr lang="it-IT" altLang="it-IT" sz="2000" b="1">
                  <a:solidFill>
                    <a:srgbClr val="99CC00"/>
                  </a:solidFill>
                </a:rPr>
                <a:t>2</a:t>
              </a:r>
              <a:r>
                <a:rPr lang="it-IT" altLang="it-IT" sz="2000" b="1" baseline="30000">
                  <a:solidFill>
                    <a:srgbClr val="99CC00"/>
                  </a:solidFill>
                </a:rPr>
                <a:t>a </a:t>
              </a:r>
              <a:r>
                <a:rPr lang="it-IT" altLang="it-IT" sz="2000" b="1">
                  <a:solidFill>
                    <a:srgbClr val="99CC00"/>
                  </a:solidFill>
                </a:rPr>
                <a:t>riprod.</a:t>
              </a:r>
              <a:endParaRPr lang="it-IT" altLang="it-IT" sz="2000" b="1"/>
            </a:p>
            <a:p>
              <a:endParaRPr lang="it-IT" altLang="it-IT" b="1"/>
            </a:p>
          </p:txBody>
        </p:sp>
        <p:sp>
          <p:nvSpPr>
            <p:cNvPr id="58386" name="Text Box 7">
              <a:extLst>
                <a:ext uri="{FF2B5EF4-FFF2-40B4-BE49-F238E27FC236}">
                  <a16:creationId xmlns:a16="http://schemas.microsoft.com/office/drawing/2014/main" id="{0EB58F09-292D-88C1-480A-6AA847905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312"/>
              <a:ext cx="124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 sz="1800" i="1"/>
                <a:t> AREE   </a:t>
              </a:r>
              <a:br>
                <a:rPr lang="it-IT" altLang="it-IT" sz="1800" i="1"/>
              </a:br>
              <a:r>
                <a:rPr lang="it-IT" altLang="it-IT" sz="1800" i="1"/>
                <a:t>      SELEZIONATE</a:t>
              </a:r>
            </a:p>
            <a:p>
              <a:pPr algn="ctr"/>
              <a:r>
                <a:rPr lang="it-IT" altLang="it-IT" sz="1800" i="1"/>
                <a:t>VOLTI</a:t>
              </a:r>
            </a:p>
          </p:txBody>
        </p:sp>
        <p:sp>
          <p:nvSpPr>
            <p:cNvPr id="58387" name="Line 8">
              <a:extLst>
                <a:ext uri="{FF2B5EF4-FFF2-40B4-BE49-F238E27FC236}">
                  <a16:creationId xmlns:a16="http://schemas.microsoft.com/office/drawing/2014/main" id="{A1A72857-8559-F35B-511F-D41A2972B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" y="965"/>
              <a:ext cx="0" cy="28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8" name="Line 9">
              <a:extLst>
                <a:ext uri="{FF2B5EF4-FFF2-40B4-BE49-F238E27FC236}">
                  <a16:creationId xmlns:a16="http://schemas.microsoft.com/office/drawing/2014/main" id="{5EA35513-8D28-0CCF-8FA8-0B8221F34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792"/>
              <a:ext cx="451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8375" name="Rectangle 10">
            <a:extLst>
              <a:ext uri="{FF2B5EF4-FFF2-40B4-BE49-F238E27FC236}">
                <a16:creationId xmlns:a16="http://schemas.microsoft.com/office/drawing/2014/main" id="{17DE9780-3E2A-5E88-DCA3-E5AD107A9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381000" cy="3048000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8376" name="Rectangle 11">
            <a:extLst>
              <a:ext uri="{FF2B5EF4-FFF2-40B4-BE49-F238E27FC236}">
                <a16:creationId xmlns:a16="http://schemas.microsoft.com/office/drawing/2014/main" id="{67964145-3329-610B-4D26-D4F20BA4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356100"/>
            <a:ext cx="381000" cy="1511300"/>
          </a:xfrm>
          <a:prstGeom prst="rect">
            <a:avLst/>
          </a:prstGeom>
          <a:solidFill>
            <a:srgbClr val="99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  <a:contourClr>
              <a:srgbClr val="99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8377" name="Rectangle 12">
            <a:extLst>
              <a:ext uri="{FF2B5EF4-FFF2-40B4-BE49-F238E27FC236}">
                <a16:creationId xmlns:a16="http://schemas.microsoft.com/office/drawing/2014/main" id="{5588AC86-06B5-4956-3EA1-9156BBB83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043363"/>
            <a:ext cx="381000" cy="18240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8378" name="Rectangle 13">
            <a:extLst>
              <a:ext uri="{FF2B5EF4-FFF2-40B4-BE49-F238E27FC236}">
                <a16:creationId xmlns:a16="http://schemas.microsoft.com/office/drawing/2014/main" id="{37157A23-444B-B85D-F8E9-E251763B8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447800"/>
            <a:ext cx="387350" cy="4406900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8379" name="Line 14">
            <a:extLst>
              <a:ext uri="{FF2B5EF4-FFF2-40B4-BE49-F238E27FC236}">
                <a16:creationId xmlns:a16="http://schemas.microsoft.com/office/drawing/2014/main" id="{D115FA8B-6692-8C15-FB15-49079890B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" y="5143500"/>
            <a:ext cx="7096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380" name="Line 15">
            <a:extLst>
              <a:ext uri="{FF2B5EF4-FFF2-40B4-BE49-F238E27FC236}">
                <a16:creationId xmlns:a16="http://schemas.microsoft.com/office/drawing/2014/main" id="{82ABC3C3-FFF9-2024-A07C-2543445F0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" y="3652838"/>
            <a:ext cx="7096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381" name="Line 16">
            <a:extLst>
              <a:ext uri="{FF2B5EF4-FFF2-40B4-BE49-F238E27FC236}">
                <a16:creationId xmlns:a16="http://schemas.microsoft.com/office/drawing/2014/main" id="{CA32C817-6F97-ACD9-814A-A23BC918F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" y="2905125"/>
            <a:ext cx="7096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382" name="Line 17">
            <a:extLst>
              <a:ext uri="{FF2B5EF4-FFF2-40B4-BE49-F238E27FC236}">
                <a16:creationId xmlns:a16="http://schemas.microsoft.com/office/drawing/2014/main" id="{852D3B6D-EEB0-AB6D-B939-E42830143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" y="2157413"/>
            <a:ext cx="7096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6514" name="Text Box 18">
            <a:extLst>
              <a:ext uri="{FF2B5EF4-FFF2-40B4-BE49-F238E27FC236}">
                <a16:creationId xmlns:a16="http://schemas.microsoft.com/office/drawing/2014/main" id="{4620ABC6-FAD9-4E6C-A584-B5FCB691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Analisi pixel SATURATI ( l.g.&lt; 5 e &gt; 245 )</a:t>
            </a:r>
          </a:p>
        </p:txBody>
      </p:sp>
      <p:sp>
        <p:nvSpPr>
          <p:cNvPr id="58384" name="Line 19">
            <a:extLst>
              <a:ext uri="{FF2B5EF4-FFF2-40B4-BE49-F238E27FC236}">
                <a16:creationId xmlns:a16="http://schemas.microsoft.com/office/drawing/2014/main" id="{B048CEE8-F394-F82D-CD56-F495BF6E8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419600"/>
            <a:ext cx="70961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numero diapositiva 5">
            <a:extLst>
              <a:ext uri="{FF2B5EF4-FFF2-40B4-BE49-F238E27FC236}">
                <a16:creationId xmlns:a16="http://schemas.microsoft.com/office/drawing/2014/main" id="{33CD7827-E9C1-409D-F809-215EE189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954336-B59D-468A-93E5-EC6E0D3416C7}" type="slidenum">
              <a:rPr lang="it-IT" altLang="it-IT" sz="1400"/>
              <a:pPr/>
              <a:t>49</a:t>
            </a:fld>
            <a:endParaRPr lang="it-IT" altLang="it-IT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90AC062-D4D7-46F6-8F68-651C6C3E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2884488"/>
            <a:ext cx="90487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396" name="Line 3">
            <a:extLst>
              <a:ext uri="{FF2B5EF4-FFF2-40B4-BE49-F238E27FC236}">
                <a16:creationId xmlns:a16="http://schemas.microsoft.com/office/drawing/2014/main" id="{05652270-D96F-C3CB-7A35-676DBD6A48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54175" y="2890838"/>
            <a:ext cx="33338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397" name="Line 4">
            <a:extLst>
              <a:ext uri="{FF2B5EF4-FFF2-40B4-BE49-F238E27FC236}">
                <a16:creationId xmlns:a16="http://schemas.microsoft.com/office/drawing/2014/main" id="{78FCE930-EEFB-2B34-D18C-440FCF5D3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7513" y="2921000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398" name="Line 5">
            <a:extLst>
              <a:ext uri="{FF2B5EF4-FFF2-40B4-BE49-F238E27FC236}">
                <a16:creationId xmlns:a16="http://schemas.microsoft.com/office/drawing/2014/main" id="{8DCEE5DE-B59A-2116-E3FE-09E8ED6F5A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4175" y="2921000"/>
            <a:ext cx="33338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399" name="Line 6">
            <a:extLst>
              <a:ext uri="{FF2B5EF4-FFF2-40B4-BE49-F238E27FC236}">
                <a16:creationId xmlns:a16="http://schemas.microsoft.com/office/drawing/2014/main" id="{2053EBEB-F1CE-2F86-F8BA-91EB397806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7513" y="2890838"/>
            <a:ext cx="34925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0" name="Rectangle 7">
            <a:extLst>
              <a:ext uri="{FF2B5EF4-FFF2-40B4-BE49-F238E27FC236}">
                <a16:creationId xmlns:a16="http://schemas.microsoft.com/office/drawing/2014/main" id="{098FCA53-2AE9-5F5A-9B79-5BA96909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3021013"/>
            <a:ext cx="904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01" name="Line 8">
            <a:extLst>
              <a:ext uri="{FF2B5EF4-FFF2-40B4-BE49-F238E27FC236}">
                <a16:creationId xmlns:a16="http://schemas.microsoft.com/office/drawing/2014/main" id="{DDD95FA4-1211-D56F-EFD6-378B1BAE85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57413" y="3025775"/>
            <a:ext cx="34925" cy="30163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2" name="Line 9">
            <a:extLst>
              <a:ext uri="{FF2B5EF4-FFF2-40B4-BE49-F238E27FC236}">
                <a16:creationId xmlns:a16="http://schemas.microsoft.com/office/drawing/2014/main" id="{AEAE4473-AEAA-F8A9-ABD5-FFA28A4B2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2338" y="3055938"/>
            <a:ext cx="34925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3" name="Line 10">
            <a:extLst>
              <a:ext uri="{FF2B5EF4-FFF2-40B4-BE49-F238E27FC236}">
                <a16:creationId xmlns:a16="http://schemas.microsoft.com/office/drawing/2014/main" id="{6B2BA029-5D7E-DE80-DD42-54326A2E13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7413" y="3055938"/>
            <a:ext cx="34925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4" name="Line 11">
            <a:extLst>
              <a:ext uri="{FF2B5EF4-FFF2-40B4-BE49-F238E27FC236}">
                <a16:creationId xmlns:a16="http://schemas.microsoft.com/office/drawing/2014/main" id="{650E8E29-91FA-C9EC-C560-F5FCB715FF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2338" y="3025775"/>
            <a:ext cx="34925" cy="30163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5" name="Rectangle 12">
            <a:extLst>
              <a:ext uri="{FF2B5EF4-FFF2-40B4-BE49-F238E27FC236}">
                <a16:creationId xmlns:a16="http://schemas.microsoft.com/office/drawing/2014/main" id="{A8C6994C-04A3-3BB7-B1CC-9523145FA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3333750"/>
            <a:ext cx="904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06" name="Line 13">
            <a:extLst>
              <a:ext uri="{FF2B5EF4-FFF2-40B4-BE49-F238E27FC236}">
                <a16:creationId xmlns:a16="http://schemas.microsoft.com/office/drawing/2014/main" id="{306B7EE6-06AC-8FED-D525-BE49EBD7E7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0175" y="3338513"/>
            <a:ext cx="34925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7" name="Line 14">
            <a:extLst>
              <a:ext uri="{FF2B5EF4-FFF2-40B4-BE49-F238E27FC236}">
                <a16:creationId xmlns:a16="http://schemas.microsoft.com/office/drawing/2014/main" id="{E9262A28-AF80-1EE6-FD01-5CA06B2C6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3368675"/>
            <a:ext cx="33338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8" name="Line 15">
            <a:extLst>
              <a:ext uri="{FF2B5EF4-FFF2-40B4-BE49-F238E27FC236}">
                <a16:creationId xmlns:a16="http://schemas.microsoft.com/office/drawing/2014/main" id="{85A1CE59-ED6C-178A-216F-EC232C9300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0175" y="3368675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9" name="Line 16">
            <a:extLst>
              <a:ext uri="{FF2B5EF4-FFF2-40B4-BE49-F238E27FC236}">
                <a16:creationId xmlns:a16="http://schemas.microsoft.com/office/drawing/2014/main" id="{C32B5A45-A2D9-CDBE-B75E-7126399AC6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5100" y="3338513"/>
            <a:ext cx="33338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10" name="Rectangle 17">
            <a:extLst>
              <a:ext uri="{FF2B5EF4-FFF2-40B4-BE49-F238E27FC236}">
                <a16:creationId xmlns:a16="http://schemas.microsoft.com/office/drawing/2014/main" id="{D3C59324-F814-6090-1B44-C25D0635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3763963"/>
            <a:ext cx="904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11" name="Line 18">
            <a:extLst>
              <a:ext uri="{FF2B5EF4-FFF2-40B4-BE49-F238E27FC236}">
                <a16:creationId xmlns:a16="http://schemas.microsoft.com/office/drawing/2014/main" id="{70756599-365D-070E-0588-2006A0C097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75000" y="3768725"/>
            <a:ext cx="34925" cy="30163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12" name="Line 19">
            <a:extLst>
              <a:ext uri="{FF2B5EF4-FFF2-40B4-BE49-F238E27FC236}">
                <a16:creationId xmlns:a16="http://schemas.microsoft.com/office/drawing/2014/main" id="{101D5557-01CC-24B7-C090-6BD266953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9925" y="3798888"/>
            <a:ext cx="33338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13" name="Line 20">
            <a:extLst>
              <a:ext uri="{FF2B5EF4-FFF2-40B4-BE49-F238E27FC236}">
                <a16:creationId xmlns:a16="http://schemas.microsoft.com/office/drawing/2014/main" id="{78C9B928-942F-00B3-73B5-EF3AB9B600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5000" y="3798888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14" name="Line 21">
            <a:extLst>
              <a:ext uri="{FF2B5EF4-FFF2-40B4-BE49-F238E27FC236}">
                <a16:creationId xmlns:a16="http://schemas.microsoft.com/office/drawing/2014/main" id="{4A08427C-DC70-B996-5774-C7CFCD659F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9925" y="3768725"/>
            <a:ext cx="33338" cy="30163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15" name="Rectangle 22">
            <a:extLst>
              <a:ext uri="{FF2B5EF4-FFF2-40B4-BE49-F238E27FC236}">
                <a16:creationId xmlns:a16="http://schemas.microsoft.com/office/drawing/2014/main" id="{343AE628-A8CF-F4C4-493C-CAC9DC29B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4094163"/>
            <a:ext cx="88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16" name="Line 23">
            <a:extLst>
              <a:ext uri="{FF2B5EF4-FFF2-40B4-BE49-F238E27FC236}">
                <a16:creationId xmlns:a16="http://schemas.microsoft.com/office/drawing/2014/main" id="{B7C8ACA8-7E65-A247-0788-C8789E77E5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6175" y="4098925"/>
            <a:ext cx="34925" cy="30163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17" name="Line 24">
            <a:extLst>
              <a:ext uri="{FF2B5EF4-FFF2-40B4-BE49-F238E27FC236}">
                <a16:creationId xmlns:a16="http://schemas.microsoft.com/office/drawing/2014/main" id="{6D350902-F28C-3226-200A-B986D6475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1100" y="4129088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18" name="Line 25">
            <a:extLst>
              <a:ext uri="{FF2B5EF4-FFF2-40B4-BE49-F238E27FC236}">
                <a16:creationId xmlns:a16="http://schemas.microsoft.com/office/drawing/2014/main" id="{79446DE8-D2F9-9486-7910-35BB910427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6175" y="4129088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19" name="Line 26">
            <a:extLst>
              <a:ext uri="{FF2B5EF4-FFF2-40B4-BE49-F238E27FC236}">
                <a16:creationId xmlns:a16="http://schemas.microsoft.com/office/drawing/2014/main" id="{4AAFDFF7-BF27-883B-5063-1F1FEADA9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1100" y="4098925"/>
            <a:ext cx="34925" cy="30163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20" name="Rectangle 27">
            <a:extLst>
              <a:ext uri="{FF2B5EF4-FFF2-40B4-BE49-F238E27FC236}">
                <a16:creationId xmlns:a16="http://schemas.microsoft.com/office/drawing/2014/main" id="{026C08F3-9062-DD2C-1F57-330A2EBD1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4322763"/>
            <a:ext cx="889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21" name="Line 28">
            <a:extLst>
              <a:ext uri="{FF2B5EF4-FFF2-40B4-BE49-F238E27FC236}">
                <a16:creationId xmlns:a16="http://schemas.microsoft.com/office/drawing/2014/main" id="{8F10C094-F6D1-75CA-DC63-944D90F255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4329113"/>
            <a:ext cx="34925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22" name="Line 29">
            <a:extLst>
              <a:ext uri="{FF2B5EF4-FFF2-40B4-BE49-F238E27FC236}">
                <a16:creationId xmlns:a16="http://schemas.microsoft.com/office/drawing/2014/main" id="{31E0F910-A6B8-4C43-6F5A-EC1CB08D5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5925" y="4359275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23" name="Line 30">
            <a:extLst>
              <a:ext uri="{FF2B5EF4-FFF2-40B4-BE49-F238E27FC236}">
                <a16:creationId xmlns:a16="http://schemas.microsoft.com/office/drawing/2014/main" id="{7E02BE14-66F9-BFE3-41E6-25CF752590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359275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24" name="Line 31">
            <a:extLst>
              <a:ext uri="{FF2B5EF4-FFF2-40B4-BE49-F238E27FC236}">
                <a16:creationId xmlns:a16="http://schemas.microsoft.com/office/drawing/2014/main" id="{6E2B2C4C-A240-DE29-4B57-DF1F068E3A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5925" y="4329113"/>
            <a:ext cx="34925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25" name="Rectangle 32">
            <a:extLst>
              <a:ext uri="{FF2B5EF4-FFF2-40B4-BE49-F238E27FC236}">
                <a16:creationId xmlns:a16="http://schemas.microsoft.com/office/drawing/2014/main" id="{7161BDE7-F6D2-4A72-2B2F-CC36AE494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4411663"/>
            <a:ext cx="88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26" name="Line 33">
            <a:extLst>
              <a:ext uri="{FF2B5EF4-FFF2-40B4-BE49-F238E27FC236}">
                <a16:creationId xmlns:a16="http://schemas.microsoft.com/office/drawing/2014/main" id="{0C0FBE78-0612-5C0F-9BAC-1E328459DE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95825" y="4418013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27" name="Line 34">
            <a:extLst>
              <a:ext uri="{FF2B5EF4-FFF2-40B4-BE49-F238E27FC236}">
                <a16:creationId xmlns:a16="http://schemas.microsoft.com/office/drawing/2014/main" id="{B8C428F2-7D07-4C9C-BEDA-B23B9DD12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750" y="4446588"/>
            <a:ext cx="34925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28" name="Line 35">
            <a:extLst>
              <a:ext uri="{FF2B5EF4-FFF2-40B4-BE49-F238E27FC236}">
                <a16:creationId xmlns:a16="http://schemas.microsoft.com/office/drawing/2014/main" id="{925F038A-1EE4-116E-BEC1-1275039E82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5825" y="4446588"/>
            <a:ext cx="34925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29" name="Line 36">
            <a:extLst>
              <a:ext uri="{FF2B5EF4-FFF2-40B4-BE49-F238E27FC236}">
                <a16:creationId xmlns:a16="http://schemas.microsoft.com/office/drawing/2014/main" id="{EC6F20D2-FE76-EB08-E73B-99715CAC9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0750" y="4418013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30" name="Rectangle 37">
            <a:extLst>
              <a:ext uri="{FF2B5EF4-FFF2-40B4-BE49-F238E27FC236}">
                <a16:creationId xmlns:a16="http://schemas.microsoft.com/office/drawing/2014/main" id="{A6F27102-999F-C60E-AFE7-532F9F02A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4476750"/>
            <a:ext cx="904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31" name="Line 38">
            <a:extLst>
              <a:ext uri="{FF2B5EF4-FFF2-40B4-BE49-F238E27FC236}">
                <a16:creationId xmlns:a16="http://schemas.microsoft.com/office/drawing/2014/main" id="{24EA01E7-E6DE-C511-A8FF-7B8BEFED5E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07000" y="4483100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32" name="Line 39">
            <a:extLst>
              <a:ext uri="{FF2B5EF4-FFF2-40B4-BE49-F238E27FC236}">
                <a16:creationId xmlns:a16="http://schemas.microsoft.com/office/drawing/2014/main" id="{AD9D3468-4974-A17A-8D09-625C0B3D5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1925" y="4511675"/>
            <a:ext cx="34925" cy="30163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33" name="Line 40">
            <a:extLst>
              <a:ext uri="{FF2B5EF4-FFF2-40B4-BE49-F238E27FC236}">
                <a16:creationId xmlns:a16="http://schemas.microsoft.com/office/drawing/2014/main" id="{6EC9818C-C33B-D089-3931-17752284EA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7000" y="4511675"/>
            <a:ext cx="34925" cy="30163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34" name="Line 41">
            <a:extLst>
              <a:ext uri="{FF2B5EF4-FFF2-40B4-BE49-F238E27FC236}">
                <a16:creationId xmlns:a16="http://schemas.microsoft.com/office/drawing/2014/main" id="{1B37869C-2540-BA86-B270-377C8BB471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1925" y="4483100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35" name="Rectangle 42">
            <a:extLst>
              <a:ext uri="{FF2B5EF4-FFF2-40B4-BE49-F238E27FC236}">
                <a16:creationId xmlns:a16="http://schemas.microsoft.com/office/drawing/2014/main" id="{B9EE9F7A-3001-3998-D785-7240E57DB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4505325"/>
            <a:ext cx="90488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36" name="Line 43">
            <a:extLst>
              <a:ext uri="{FF2B5EF4-FFF2-40B4-BE49-F238E27FC236}">
                <a16:creationId xmlns:a16="http://schemas.microsoft.com/office/drawing/2014/main" id="{AE5B9D18-06E7-5189-4F92-B0324CD5A0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1825" y="4511675"/>
            <a:ext cx="34925" cy="30163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37" name="Line 44">
            <a:extLst>
              <a:ext uri="{FF2B5EF4-FFF2-40B4-BE49-F238E27FC236}">
                <a16:creationId xmlns:a16="http://schemas.microsoft.com/office/drawing/2014/main" id="{C6F5D4A6-E46B-EC90-9414-5EACBEAFC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6750" y="4541838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38" name="Line 45">
            <a:extLst>
              <a:ext uri="{FF2B5EF4-FFF2-40B4-BE49-F238E27FC236}">
                <a16:creationId xmlns:a16="http://schemas.microsoft.com/office/drawing/2014/main" id="{127D3FA7-FE0E-12B7-E88F-F1968D2E74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1825" y="4541838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39" name="Line 46">
            <a:extLst>
              <a:ext uri="{FF2B5EF4-FFF2-40B4-BE49-F238E27FC236}">
                <a16:creationId xmlns:a16="http://schemas.microsoft.com/office/drawing/2014/main" id="{DF926297-E17C-5D49-6D4A-0A24231425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6750" y="4511675"/>
            <a:ext cx="34925" cy="30163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40" name="Rectangle 47">
            <a:extLst>
              <a:ext uri="{FF2B5EF4-FFF2-40B4-BE49-F238E27FC236}">
                <a16:creationId xmlns:a16="http://schemas.microsoft.com/office/drawing/2014/main" id="{25F95E81-D512-FA19-042C-DD06EFD67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524375"/>
            <a:ext cx="904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41" name="Line 48">
            <a:extLst>
              <a:ext uri="{FF2B5EF4-FFF2-40B4-BE49-F238E27FC236}">
                <a16:creationId xmlns:a16="http://schemas.microsoft.com/office/drawing/2014/main" id="{59BEF614-46A7-60F4-4259-E3BC00C0BD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16650" y="4529138"/>
            <a:ext cx="34925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42" name="Line 49">
            <a:extLst>
              <a:ext uri="{FF2B5EF4-FFF2-40B4-BE49-F238E27FC236}">
                <a16:creationId xmlns:a16="http://schemas.microsoft.com/office/drawing/2014/main" id="{AE179263-ADB2-87C9-CC91-42C98F4C7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575" y="4559300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43" name="Line 50">
            <a:extLst>
              <a:ext uri="{FF2B5EF4-FFF2-40B4-BE49-F238E27FC236}">
                <a16:creationId xmlns:a16="http://schemas.microsoft.com/office/drawing/2014/main" id="{F34AE568-F8C5-61AB-7944-167E72F591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650" y="4559300"/>
            <a:ext cx="34925" cy="28575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44" name="Line 51">
            <a:extLst>
              <a:ext uri="{FF2B5EF4-FFF2-40B4-BE49-F238E27FC236}">
                <a16:creationId xmlns:a16="http://schemas.microsoft.com/office/drawing/2014/main" id="{FB00B5A9-7B5F-3DE5-0B04-997A69C4E8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1575" y="4529138"/>
            <a:ext cx="34925" cy="30162"/>
          </a:xfrm>
          <a:prstGeom prst="line">
            <a:avLst/>
          </a:prstGeom>
          <a:noFill/>
          <a:ln w="63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45" name="Rectangle 52">
            <a:extLst>
              <a:ext uri="{FF2B5EF4-FFF2-40B4-BE49-F238E27FC236}">
                <a16:creationId xmlns:a16="http://schemas.microsoft.com/office/drawing/2014/main" id="{4C3E9C47-F93E-AB16-DCFF-5F31BEC61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4541838"/>
            <a:ext cx="904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46" name="Line 53">
            <a:extLst>
              <a:ext uri="{FF2B5EF4-FFF2-40B4-BE49-F238E27FC236}">
                <a16:creationId xmlns:a16="http://schemas.microsoft.com/office/drawing/2014/main" id="{5B441BA0-66B8-6680-1518-4775EF862E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9350" y="4546600"/>
            <a:ext cx="33338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47" name="Line 54">
            <a:extLst>
              <a:ext uri="{FF2B5EF4-FFF2-40B4-BE49-F238E27FC236}">
                <a16:creationId xmlns:a16="http://schemas.microsoft.com/office/drawing/2014/main" id="{543DA221-CF5A-5855-11D5-E815CCFF1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2688" y="4576763"/>
            <a:ext cx="34925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48" name="Line 55">
            <a:extLst>
              <a:ext uri="{FF2B5EF4-FFF2-40B4-BE49-F238E27FC236}">
                <a16:creationId xmlns:a16="http://schemas.microsoft.com/office/drawing/2014/main" id="{5168B2E6-08D5-19EE-3E40-A4FD52B99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572000"/>
            <a:ext cx="33338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49" name="Line 56">
            <a:extLst>
              <a:ext uri="{FF2B5EF4-FFF2-40B4-BE49-F238E27FC236}">
                <a16:creationId xmlns:a16="http://schemas.microsoft.com/office/drawing/2014/main" id="{28792D0C-BE0C-8644-9321-FFB1215CC3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2688" y="4546600"/>
            <a:ext cx="34925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50" name="Line 57">
            <a:extLst>
              <a:ext uri="{FF2B5EF4-FFF2-40B4-BE49-F238E27FC236}">
                <a16:creationId xmlns:a16="http://schemas.microsoft.com/office/drawing/2014/main" id="{503F32BA-E11B-6046-56A6-ADE57886F2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2688" y="4546600"/>
            <a:ext cx="1587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51" name="Line 58">
            <a:extLst>
              <a:ext uri="{FF2B5EF4-FFF2-40B4-BE49-F238E27FC236}">
                <a16:creationId xmlns:a16="http://schemas.microsoft.com/office/drawing/2014/main" id="{C6F6B3BC-398F-D85A-8ED6-C1A7E96FF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2688" y="4576763"/>
            <a:ext cx="1587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52" name="Rectangle 59">
            <a:extLst>
              <a:ext uri="{FF2B5EF4-FFF2-40B4-BE49-F238E27FC236}">
                <a16:creationId xmlns:a16="http://schemas.microsoft.com/office/drawing/2014/main" id="{31071840-5C0D-F86E-DF8B-8D1FEE8AF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4157663"/>
            <a:ext cx="90487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53" name="Line 60">
            <a:extLst>
              <a:ext uri="{FF2B5EF4-FFF2-40B4-BE49-F238E27FC236}">
                <a16:creationId xmlns:a16="http://schemas.microsoft.com/office/drawing/2014/main" id="{2ECA7E98-57B5-C37D-0C8F-04B4DE444F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54175" y="4164013"/>
            <a:ext cx="33338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54" name="Line 61">
            <a:extLst>
              <a:ext uri="{FF2B5EF4-FFF2-40B4-BE49-F238E27FC236}">
                <a16:creationId xmlns:a16="http://schemas.microsoft.com/office/drawing/2014/main" id="{DDF92288-63ED-9B8C-5063-E32877DA3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7513" y="4194175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55" name="Line 62">
            <a:extLst>
              <a:ext uri="{FF2B5EF4-FFF2-40B4-BE49-F238E27FC236}">
                <a16:creationId xmlns:a16="http://schemas.microsoft.com/office/drawing/2014/main" id="{4712FAAF-D751-0659-6956-6FB0E5325A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4175" y="4194175"/>
            <a:ext cx="33338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56" name="Line 63">
            <a:extLst>
              <a:ext uri="{FF2B5EF4-FFF2-40B4-BE49-F238E27FC236}">
                <a16:creationId xmlns:a16="http://schemas.microsoft.com/office/drawing/2014/main" id="{CD6E4973-8BCC-0ED8-6D6A-0E52CDDD0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7513" y="4164013"/>
            <a:ext cx="34925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57" name="Line 64">
            <a:extLst>
              <a:ext uri="{FF2B5EF4-FFF2-40B4-BE49-F238E27FC236}">
                <a16:creationId xmlns:a16="http://schemas.microsoft.com/office/drawing/2014/main" id="{48B8E29B-C992-3E73-FDB6-006EE95820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7513" y="4164013"/>
            <a:ext cx="1587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58" name="Line 65">
            <a:extLst>
              <a:ext uri="{FF2B5EF4-FFF2-40B4-BE49-F238E27FC236}">
                <a16:creationId xmlns:a16="http://schemas.microsoft.com/office/drawing/2014/main" id="{0839DA56-60F5-0422-0A4C-579F72DAA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7513" y="4194175"/>
            <a:ext cx="1587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59" name="Rectangle 66">
            <a:extLst>
              <a:ext uri="{FF2B5EF4-FFF2-40B4-BE49-F238E27FC236}">
                <a16:creationId xmlns:a16="http://schemas.microsoft.com/office/drawing/2014/main" id="{A1DFE4CF-39DE-027E-C93B-09F8B762F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2643188"/>
            <a:ext cx="904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60" name="Line 67">
            <a:extLst>
              <a:ext uri="{FF2B5EF4-FFF2-40B4-BE49-F238E27FC236}">
                <a16:creationId xmlns:a16="http://schemas.microsoft.com/office/drawing/2014/main" id="{6CD2EF44-1904-77AB-7ED2-CEE0D05629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57413" y="2649538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61" name="Rectangle 68">
            <a:extLst>
              <a:ext uri="{FF2B5EF4-FFF2-40B4-BE49-F238E27FC236}">
                <a16:creationId xmlns:a16="http://schemas.microsoft.com/office/drawing/2014/main" id="{FA097112-2842-358A-15E2-B3BBA0B49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1982788"/>
            <a:ext cx="90487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62" name="Line 69">
            <a:extLst>
              <a:ext uri="{FF2B5EF4-FFF2-40B4-BE49-F238E27FC236}">
                <a16:creationId xmlns:a16="http://schemas.microsoft.com/office/drawing/2014/main" id="{0A56DE9D-AC36-CCDC-8A6D-4D6B6F0C6F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0175" y="1989138"/>
            <a:ext cx="34925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63" name="Line 70">
            <a:extLst>
              <a:ext uri="{FF2B5EF4-FFF2-40B4-BE49-F238E27FC236}">
                <a16:creationId xmlns:a16="http://schemas.microsoft.com/office/drawing/2014/main" id="{16D127D7-3191-7CC2-61EF-B892C3E24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2019300"/>
            <a:ext cx="33338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64" name="Line 71">
            <a:extLst>
              <a:ext uri="{FF2B5EF4-FFF2-40B4-BE49-F238E27FC236}">
                <a16:creationId xmlns:a16="http://schemas.microsoft.com/office/drawing/2014/main" id="{8D3ACF1F-DA27-D8C2-556B-1C8718C6F4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0175" y="2019300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65" name="Line 72">
            <a:extLst>
              <a:ext uri="{FF2B5EF4-FFF2-40B4-BE49-F238E27FC236}">
                <a16:creationId xmlns:a16="http://schemas.microsoft.com/office/drawing/2014/main" id="{2E9E3853-88C2-9E2B-9A1B-D5CD44399F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5100" y="1989138"/>
            <a:ext cx="33338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66" name="Line 73">
            <a:extLst>
              <a:ext uri="{FF2B5EF4-FFF2-40B4-BE49-F238E27FC236}">
                <a16:creationId xmlns:a16="http://schemas.microsoft.com/office/drawing/2014/main" id="{EDB03377-BE3A-BCEC-3A17-47FA9B850F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5100" y="1989138"/>
            <a:ext cx="1588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67" name="Line 74">
            <a:extLst>
              <a:ext uri="{FF2B5EF4-FFF2-40B4-BE49-F238E27FC236}">
                <a16:creationId xmlns:a16="http://schemas.microsoft.com/office/drawing/2014/main" id="{FA0D44BE-2DC9-9BD6-6E5B-E5A1886DE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2019300"/>
            <a:ext cx="1588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68" name="Rectangle 75">
            <a:extLst>
              <a:ext uri="{FF2B5EF4-FFF2-40B4-BE49-F238E27FC236}">
                <a16:creationId xmlns:a16="http://schemas.microsoft.com/office/drawing/2014/main" id="{D920E1BF-3A69-A0EE-A31F-69275E98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882775"/>
            <a:ext cx="904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69" name="Line 76">
            <a:extLst>
              <a:ext uri="{FF2B5EF4-FFF2-40B4-BE49-F238E27FC236}">
                <a16:creationId xmlns:a16="http://schemas.microsoft.com/office/drawing/2014/main" id="{41473058-B17D-837D-5B36-5E704EC80B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75000" y="1889125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70" name="Line 77">
            <a:extLst>
              <a:ext uri="{FF2B5EF4-FFF2-40B4-BE49-F238E27FC236}">
                <a16:creationId xmlns:a16="http://schemas.microsoft.com/office/drawing/2014/main" id="{77F73161-29FD-0C1A-857A-EA4C8E4BD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9925" y="1917700"/>
            <a:ext cx="33338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71" name="Line 78">
            <a:extLst>
              <a:ext uri="{FF2B5EF4-FFF2-40B4-BE49-F238E27FC236}">
                <a16:creationId xmlns:a16="http://schemas.microsoft.com/office/drawing/2014/main" id="{E9E408B0-3427-44CB-1E78-C93F830D46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5000" y="1917700"/>
            <a:ext cx="34925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72" name="Line 79">
            <a:extLst>
              <a:ext uri="{FF2B5EF4-FFF2-40B4-BE49-F238E27FC236}">
                <a16:creationId xmlns:a16="http://schemas.microsoft.com/office/drawing/2014/main" id="{D93A3A00-90FC-EEF6-51B1-3A824331AC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9925" y="1889125"/>
            <a:ext cx="33338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73" name="Line 80">
            <a:extLst>
              <a:ext uri="{FF2B5EF4-FFF2-40B4-BE49-F238E27FC236}">
                <a16:creationId xmlns:a16="http://schemas.microsoft.com/office/drawing/2014/main" id="{C2EC9961-06FE-E14B-B9A1-675B34C147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9925" y="1889125"/>
            <a:ext cx="1588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74" name="Line 81">
            <a:extLst>
              <a:ext uri="{FF2B5EF4-FFF2-40B4-BE49-F238E27FC236}">
                <a16:creationId xmlns:a16="http://schemas.microsoft.com/office/drawing/2014/main" id="{F4DBCA60-E8C5-A203-D090-267F10AF9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9925" y="1917700"/>
            <a:ext cx="1588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75" name="Rectangle 82">
            <a:extLst>
              <a:ext uri="{FF2B5EF4-FFF2-40B4-BE49-F238E27FC236}">
                <a16:creationId xmlns:a16="http://schemas.microsoft.com/office/drawing/2014/main" id="{4DFCDA25-BD6E-D889-C69B-2EB3F524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3079750"/>
            <a:ext cx="88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76" name="Line 83">
            <a:extLst>
              <a:ext uri="{FF2B5EF4-FFF2-40B4-BE49-F238E27FC236}">
                <a16:creationId xmlns:a16="http://schemas.microsoft.com/office/drawing/2014/main" id="{690B5134-BDE7-2605-4F9A-050B65ADC6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86175" y="3086100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77" name="Line 84">
            <a:extLst>
              <a:ext uri="{FF2B5EF4-FFF2-40B4-BE49-F238E27FC236}">
                <a16:creationId xmlns:a16="http://schemas.microsoft.com/office/drawing/2014/main" id="{494CBDA5-2963-2A7D-F2C9-4EBE860AC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1100" y="3114675"/>
            <a:ext cx="34925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78" name="Line 85">
            <a:extLst>
              <a:ext uri="{FF2B5EF4-FFF2-40B4-BE49-F238E27FC236}">
                <a16:creationId xmlns:a16="http://schemas.microsoft.com/office/drawing/2014/main" id="{24088A61-B060-83B3-9A93-225A7227F4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6175" y="3114675"/>
            <a:ext cx="34925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79" name="Line 86">
            <a:extLst>
              <a:ext uri="{FF2B5EF4-FFF2-40B4-BE49-F238E27FC236}">
                <a16:creationId xmlns:a16="http://schemas.microsoft.com/office/drawing/2014/main" id="{7CE7F25D-D7E5-23EF-EB8C-5724501A38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1100" y="3086100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80" name="Line 87">
            <a:extLst>
              <a:ext uri="{FF2B5EF4-FFF2-40B4-BE49-F238E27FC236}">
                <a16:creationId xmlns:a16="http://schemas.microsoft.com/office/drawing/2014/main" id="{75B31726-C739-057E-706B-4B3E9EEAA6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1100" y="3086100"/>
            <a:ext cx="1588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81" name="Line 88">
            <a:extLst>
              <a:ext uri="{FF2B5EF4-FFF2-40B4-BE49-F238E27FC236}">
                <a16:creationId xmlns:a16="http://schemas.microsoft.com/office/drawing/2014/main" id="{892B258A-92DE-C862-4073-B8150D587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1100" y="3114675"/>
            <a:ext cx="1588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82" name="Rectangle 89">
            <a:extLst>
              <a:ext uri="{FF2B5EF4-FFF2-40B4-BE49-F238E27FC236}">
                <a16:creationId xmlns:a16="http://schemas.microsoft.com/office/drawing/2014/main" id="{8F9D2A37-AB93-B480-7CD3-3627B0E5A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3987800"/>
            <a:ext cx="88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83" name="Line 90">
            <a:extLst>
              <a:ext uri="{FF2B5EF4-FFF2-40B4-BE49-F238E27FC236}">
                <a16:creationId xmlns:a16="http://schemas.microsoft.com/office/drawing/2014/main" id="{78713DF8-A7DE-F12D-DEE7-22937AB7C0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3992563"/>
            <a:ext cx="34925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84" name="Line 91">
            <a:extLst>
              <a:ext uri="{FF2B5EF4-FFF2-40B4-BE49-F238E27FC236}">
                <a16:creationId xmlns:a16="http://schemas.microsoft.com/office/drawing/2014/main" id="{0A0C579E-723A-DEF9-FF5D-E7CC3728F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5925" y="4022725"/>
            <a:ext cx="34925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85" name="Line 92">
            <a:extLst>
              <a:ext uri="{FF2B5EF4-FFF2-40B4-BE49-F238E27FC236}">
                <a16:creationId xmlns:a16="http://schemas.microsoft.com/office/drawing/2014/main" id="{3034AB5B-F138-A909-D897-EF5E169E5C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022725"/>
            <a:ext cx="34925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86" name="Line 93">
            <a:extLst>
              <a:ext uri="{FF2B5EF4-FFF2-40B4-BE49-F238E27FC236}">
                <a16:creationId xmlns:a16="http://schemas.microsoft.com/office/drawing/2014/main" id="{A3CB5351-B95D-F258-53A4-D0526E2EAF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5925" y="3992563"/>
            <a:ext cx="34925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87" name="Line 94">
            <a:extLst>
              <a:ext uri="{FF2B5EF4-FFF2-40B4-BE49-F238E27FC236}">
                <a16:creationId xmlns:a16="http://schemas.microsoft.com/office/drawing/2014/main" id="{182154CA-2081-3ADA-7C48-5BBC6A2D2A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5925" y="3992563"/>
            <a:ext cx="1588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88" name="Line 95">
            <a:extLst>
              <a:ext uri="{FF2B5EF4-FFF2-40B4-BE49-F238E27FC236}">
                <a16:creationId xmlns:a16="http://schemas.microsoft.com/office/drawing/2014/main" id="{077DFBA2-7D01-48D4-93F0-0C1FAA798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5925" y="4022725"/>
            <a:ext cx="1588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89" name="Rectangle 96">
            <a:extLst>
              <a:ext uri="{FF2B5EF4-FFF2-40B4-BE49-F238E27FC236}">
                <a16:creationId xmlns:a16="http://schemas.microsoft.com/office/drawing/2014/main" id="{485AE71D-D62C-94C5-CA33-8EFA701F3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4359275"/>
            <a:ext cx="88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90" name="Line 97">
            <a:extLst>
              <a:ext uri="{FF2B5EF4-FFF2-40B4-BE49-F238E27FC236}">
                <a16:creationId xmlns:a16="http://schemas.microsoft.com/office/drawing/2014/main" id="{E0F0F93A-691E-24A0-3457-3A6EF74EDA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95825" y="4364038"/>
            <a:ext cx="34925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91" name="Line 98">
            <a:extLst>
              <a:ext uri="{FF2B5EF4-FFF2-40B4-BE49-F238E27FC236}">
                <a16:creationId xmlns:a16="http://schemas.microsoft.com/office/drawing/2014/main" id="{3DFE9D3A-68A8-316B-E30D-ECEE5998F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750" y="4394200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92" name="Line 99">
            <a:extLst>
              <a:ext uri="{FF2B5EF4-FFF2-40B4-BE49-F238E27FC236}">
                <a16:creationId xmlns:a16="http://schemas.microsoft.com/office/drawing/2014/main" id="{8580A0BB-DC80-342F-729A-A6EEDE4135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5825" y="4394200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93" name="Line 100">
            <a:extLst>
              <a:ext uri="{FF2B5EF4-FFF2-40B4-BE49-F238E27FC236}">
                <a16:creationId xmlns:a16="http://schemas.microsoft.com/office/drawing/2014/main" id="{27425223-2B4F-1638-4B1B-C0709F6AE5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0750" y="4364038"/>
            <a:ext cx="34925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94" name="Line 101">
            <a:extLst>
              <a:ext uri="{FF2B5EF4-FFF2-40B4-BE49-F238E27FC236}">
                <a16:creationId xmlns:a16="http://schemas.microsoft.com/office/drawing/2014/main" id="{27EC12F3-0BC4-753F-11C6-21D326D789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0750" y="4364038"/>
            <a:ext cx="1588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95" name="Line 102">
            <a:extLst>
              <a:ext uri="{FF2B5EF4-FFF2-40B4-BE49-F238E27FC236}">
                <a16:creationId xmlns:a16="http://schemas.microsoft.com/office/drawing/2014/main" id="{FB1807CC-636F-F711-1706-1D493F2FD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750" y="4394200"/>
            <a:ext cx="1588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96" name="Rectangle 103">
            <a:extLst>
              <a:ext uri="{FF2B5EF4-FFF2-40B4-BE49-F238E27FC236}">
                <a16:creationId xmlns:a16="http://schemas.microsoft.com/office/drawing/2014/main" id="{0D9984B6-D350-7729-33B9-13528FBA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4464050"/>
            <a:ext cx="90488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497" name="Line 104">
            <a:extLst>
              <a:ext uri="{FF2B5EF4-FFF2-40B4-BE49-F238E27FC236}">
                <a16:creationId xmlns:a16="http://schemas.microsoft.com/office/drawing/2014/main" id="{7AE212FA-4201-BAC2-0F71-A4044B41CC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07000" y="4470400"/>
            <a:ext cx="34925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98" name="Line 105">
            <a:extLst>
              <a:ext uri="{FF2B5EF4-FFF2-40B4-BE49-F238E27FC236}">
                <a16:creationId xmlns:a16="http://schemas.microsoft.com/office/drawing/2014/main" id="{2FA4E9F6-BE34-878D-73C4-FC4DF1577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1925" y="4500563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99" name="Line 106">
            <a:extLst>
              <a:ext uri="{FF2B5EF4-FFF2-40B4-BE49-F238E27FC236}">
                <a16:creationId xmlns:a16="http://schemas.microsoft.com/office/drawing/2014/main" id="{02DEAF6F-0F18-353B-3473-58FB752C91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7000" y="4500563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00" name="Line 107">
            <a:extLst>
              <a:ext uri="{FF2B5EF4-FFF2-40B4-BE49-F238E27FC236}">
                <a16:creationId xmlns:a16="http://schemas.microsoft.com/office/drawing/2014/main" id="{AD147210-2C68-5360-DFCF-D417B9CFAA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1925" y="4470400"/>
            <a:ext cx="34925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01" name="Line 108">
            <a:extLst>
              <a:ext uri="{FF2B5EF4-FFF2-40B4-BE49-F238E27FC236}">
                <a16:creationId xmlns:a16="http://schemas.microsoft.com/office/drawing/2014/main" id="{0602B004-FB57-344B-C97B-98663BEB3C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1925" y="4470400"/>
            <a:ext cx="1588" cy="30163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02" name="Line 109">
            <a:extLst>
              <a:ext uri="{FF2B5EF4-FFF2-40B4-BE49-F238E27FC236}">
                <a16:creationId xmlns:a16="http://schemas.microsoft.com/office/drawing/2014/main" id="{D3B50967-140F-5425-B009-09E8CE83A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1925" y="4500563"/>
            <a:ext cx="1588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03" name="Rectangle 110">
            <a:extLst>
              <a:ext uri="{FF2B5EF4-FFF2-40B4-BE49-F238E27FC236}">
                <a16:creationId xmlns:a16="http://schemas.microsoft.com/office/drawing/2014/main" id="{ECAA29E2-75A6-D188-51E5-885C51A14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4483100"/>
            <a:ext cx="904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504" name="Line 111">
            <a:extLst>
              <a:ext uri="{FF2B5EF4-FFF2-40B4-BE49-F238E27FC236}">
                <a16:creationId xmlns:a16="http://schemas.microsoft.com/office/drawing/2014/main" id="{A56745A9-5437-6353-B9E6-B3CAB96491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1825" y="4487863"/>
            <a:ext cx="34925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05" name="Line 112">
            <a:extLst>
              <a:ext uri="{FF2B5EF4-FFF2-40B4-BE49-F238E27FC236}">
                <a16:creationId xmlns:a16="http://schemas.microsoft.com/office/drawing/2014/main" id="{63046824-F415-98D2-BAEF-7DE642C79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6750" y="4518025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06" name="Line 113">
            <a:extLst>
              <a:ext uri="{FF2B5EF4-FFF2-40B4-BE49-F238E27FC236}">
                <a16:creationId xmlns:a16="http://schemas.microsoft.com/office/drawing/2014/main" id="{A5DBCB75-A3F2-871E-7F99-A2C55C7869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1825" y="4518025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07" name="Line 114">
            <a:extLst>
              <a:ext uri="{FF2B5EF4-FFF2-40B4-BE49-F238E27FC236}">
                <a16:creationId xmlns:a16="http://schemas.microsoft.com/office/drawing/2014/main" id="{7FC17E77-92F4-328B-B6C1-7212DDE51F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6750" y="4487863"/>
            <a:ext cx="34925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08" name="Line 115">
            <a:extLst>
              <a:ext uri="{FF2B5EF4-FFF2-40B4-BE49-F238E27FC236}">
                <a16:creationId xmlns:a16="http://schemas.microsoft.com/office/drawing/2014/main" id="{595CCD71-E80D-FB4C-34A1-2205664393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6750" y="4487863"/>
            <a:ext cx="1588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09" name="Line 116">
            <a:extLst>
              <a:ext uri="{FF2B5EF4-FFF2-40B4-BE49-F238E27FC236}">
                <a16:creationId xmlns:a16="http://schemas.microsoft.com/office/drawing/2014/main" id="{108C6B49-EFAC-2928-3D94-565144456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6750" y="4518025"/>
            <a:ext cx="1588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10" name="Rectangle 117">
            <a:extLst>
              <a:ext uri="{FF2B5EF4-FFF2-40B4-BE49-F238E27FC236}">
                <a16:creationId xmlns:a16="http://schemas.microsoft.com/office/drawing/2014/main" id="{ABB78064-44E2-6F74-6A72-814F15CE9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487863"/>
            <a:ext cx="90488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9511" name="Line 118">
            <a:extLst>
              <a:ext uri="{FF2B5EF4-FFF2-40B4-BE49-F238E27FC236}">
                <a16:creationId xmlns:a16="http://schemas.microsoft.com/office/drawing/2014/main" id="{28346FE3-4221-B255-0F7B-52CBA2A1D7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16650" y="4494213"/>
            <a:ext cx="34925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12" name="Line 119">
            <a:extLst>
              <a:ext uri="{FF2B5EF4-FFF2-40B4-BE49-F238E27FC236}">
                <a16:creationId xmlns:a16="http://schemas.microsoft.com/office/drawing/2014/main" id="{B6ADBA9A-19A2-649F-8194-E0F86D72A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575" y="4524375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13" name="Line 120">
            <a:extLst>
              <a:ext uri="{FF2B5EF4-FFF2-40B4-BE49-F238E27FC236}">
                <a16:creationId xmlns:a16="http://schemas.microsoft.com/office/drawing/2014/main" id="{F7507F71-E523-A058-D1C4-2A1BC33935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650" y="4524375"/>
            <a:ext cx="34925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14" name="Line 121">
            <a:extLst>
              <a:ext uri="{FF2B5EF4-FFF2-40B4-BE49-F238E27FC236}">
                <a16:creationId xmlns:a16="http://schemas.microsoft.com/office/drawing/2014/main" id="{9E043FF4-696A-5304-EB10-1D11E2EF81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1575" y="4494213"/>
            <a:ext cx="34925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15" name="Line 122">
            <a:extLst>
              <a:ext uri="{FF2B5EF4-FFF2-40B4-BE49-F238E27FC236}">
                <a16:creationId xmlns:a16="http://schemas.microsoft.com/office/drawing/2014/main" id="{47ECA964-AA8D-A5FE-F731-E98C95DDD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1575" y="4494213"/>
            <a:ext cx="1588" cy="30162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516" name="Line 123">
            <a:extLst>
              <a:ext uri="{FF2B5EF4-FFF2-40B4-BE49-F238E27FC236}">
                <a16:creationId xmlns:a16="http://schemas.microsoft.com/office/drawing/2014/main" id="{CD78F29A-CD86-119A-FBD8-003C1A26D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575" y="4524375"/>
            <a:ext cx="1588" cy="28575"/>
          </a:xfrm>
          <a:prstGeom prst="line">
            <a:avLst/>
          </a:prstGeom>
          <a:noFill/>
          <a:ln w="63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7644" name="Text Box 124">
            <a:extLst>
              <a:ext uri="{FF2B5EF4-FFF2-40B4-BE49-F238E27FC236}">
                <a16:creationId xmlns:a16="http://schemas.microsoft.com/office/drawing/2014/main" id="{367892BC-EF4D-44B3-BB6C-7D5A46A50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Char char="•"/>
              <a:defRPr/>
            </a:pPr>
            <a:r>
              <a:rPr lang="it-IT" alt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Analisi pixel IMMAGINE</a:t>
            </a:r>
          </a:p>
        </p:txBody>
      </p:sp>
      <p:sp>
        <p:nvSpPr>
          <p:cNvPr id="59518" name="Freeform 125">
            <a:extLst>
              <a:ext uri="{FF2B5EF4-FFF2-40B4-BE49-F238E27FC236}">
                <a16:creationId xmlns:a16="http://schemas.microsoft.com/office/drawing/2014/main" id="{D93C616D-E4B1-BD1F-64B9-AB88D318DF27}"/>
              </a:ext>
            </a:extLst>
          </p:cNvPr>
          <p:cNvSpPr>
            <a:spLocks/>
          </p:cNvSpPr>
          <p:nvPr/>
        </p:nvSpPr>
        <p:spPr bwMode="auto">
          <a:xfrm>
            <a:off x="1219200" y="2133600"/>
            <a:ext cx="6477000" cy="3200400"/>
          </a:xfrm>
          <a:custGeom>
            <a:avLst/>
            <a:gdLst>
              <a:gd name="T0" fmla="*/ 6477000 w 4080"/>
              <a:gd name="T1" fmla="*/ 3200400 h 2016"/>
              <a:gd name="T2" fmla="*/ 5867400 w 4080"/>
              <a:gd name="T3" fmla="*/ 3200400 h 2016"/>
              <a:gd name="T4" fmla="*/ 5181600 w 4080"/>
              <a:gd name="T5" fmla="*/ 3200400 h 2016"/>
              <a:gd name="T6" fmla="*/ 4572000 w 4080"/>
              <a:gd name="T7" fmla="*/ 3124200 h 2016"/>
              <a:gd name="T8" fmla="*/ 3886200 w 4080"/>
              <a:gd name="T9" fmla="*/ 3048000 h 2016"/>
              <a:gd name="T10" fmla="*/ 3200400 w 4080"/>
              <a:gd name="T11" fmla="*/ 2895600 h 2016"/>
              <a:gd name="T12" fmla="*/ 2590800 w 4080"/>
              <a:gd name="T13" fmla="*/ 2819400 h 2016"/>
              <a:gd name="T14" fmla="*/ 1905000 w 4080"/>
              <a:gd name="T15" fmla="*/ 2743200 h 2016"/>
              <a:gd name="T16" fmla="*/ 1295400 w 4080"/>
              <a:gd name="T17" fmla="*/ 2743200 h 2016"/>
              <a:gd name="T18" fmla="*/ 609600 w 4080"/>
              <a:gd name="T19" fmla="*/ 2590800 h 2016"/>
              <a:gd name="T20" fmla="*/ 0 w 4080"/>
              <a:gd name="T21" fmla="*/ 0 h 2016"/>
              <a:gd name="T22" fmla="*/ 609600 w 4080"/>
              <a:gd name="T23" fmla="*/ 1676400 h 2016"/>
              <a:gd name="T24" fmla="*/ 1295400 w 4080"/>
              <a:gd name="T25" fmla="*/ 1828800 h 2016"/>
              <a:gd name="T26" fmla="*/ 1981200 w 4080"/>
              <a:gd name="T27" fmla="*/ 1905000 h 2016"/>
              <a:gd name="T28" fmla="*/ 2590800 w 4080"/>
              <a:gd name="T29" fmla="*/ 1828800 h 2016"/>
              <a:gd name="T30" fmla="*/ 3276600 w 4080"/>
              <a:gd name="T31" fmla="*/ 1905000 h 2016"/>
              <a:gd name="T32" fmla="*/ 3886200 w 4080"/>
              <a:gd name="T33" fmla="*/ 1981200 h 2016"/>
              <a:gd name="T34" fmla="*/ 4572000 w 4080"/>
              <a:gd name="T35" fmla="*/ 2133600 h 2016"/>
              <a:gd name="T36" fmla="*/ 5181600 w 4080"/>
              <a:gd name="T37" fmla="*/ 2286000 h 2016"/>
              <a:gd name="T38" fmla="*/ 5867400 w 4080"/>
              <a:gd name="T39" fmla="*/ 2438400 h 2016"/>
              <a:gd name="T40" fmla="*/ 6477000 w 4080"/>
              <a:gd name="T41" fmla="*/ 2438400 h 2016"/>
              <a:gd name="T42" fmla="*/ 6477000 w 4080"/>
              <a:gd name="T43" fmla="*/ 3200400 h 20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080" h="2016">
                <a:moveTo>
                  <a:pt x="4080" y="2016"/>
                </a:moveTo>
                <a:lnTo>
                  <a:pt x="3696" y="2016"/>
                </a:lnTo>
                <a:lnTo>
                  <a:pt x="3264" y="2016"/>
                </a:lnTo>
                <a:lnTo>
                  <a:pt x="2880" y="1968"/>
                </a:lnTo>
                <a:lnTo>
                  <a:pt x="2448" y="1920"/>
                </a:lnTo>
                <a:lnTo>
                  <a:pt x="2016" y="1824"/>
                </a:lnTo>
                <a:lnTo>
                  <a:pt x="1632" y="1776"/>
                </a:lnTo>
                <a:lnTo>
                  <a:pt x="1200" y="1728"/>
                </a:lnTo>
                <a:lnTo>
                  <a:pt x="816" y="1728"/>
                </a:lnTo>
                <a:lnTo>
                  <a:pt x="384" y="1632"/>
                </a:lnTo>
                <a:lnTo>
                  <a:pt x="0" y="0"/>
                </a:lnTo>
                <a:lnTo>
                  <a:pt x="384" y="1056"/>
                </a:lnTo>
                <a:lnTo>
                  <a:pt x="816" y="1152"/>
                </a:lnTo>
                <a:lnTo>
                  <a:pt x="1248" y="1200"/>
                </a:lnTo>
                <a:lnTo>
                  <a:pt x="1632" y="1152"/>
                </a:lnTo>
                <a:lnTo>
                  <a:pt x="2064" y="1200"/>
                </a:lnTo>
                <a:lnTo>
                  <a:pt x="2448" y="1248"/>
                </a:lnTo>
                <a:lnTo>
                  <a:pt x="2880" y="1344"/>
                </a:lnTo>
                <a:lnTo>
                  <a:pt x="3264" y="1440"/>
                </a:lnTo>
                <a:lnTo>
                  <a:pt x="3696" y="1536"/>
                </a:lnTo>
                <a:lnTo>
                  <a:pt x="4080" y="1536"/>
                </a:lnTo>
                <a:lnTo>
                  <a:pt x="4080" y="2016"/>
                </a:lnTo>
                <a:close/>
              </a:path>
            </a:pathLst>
          </a:custGeom>
          <a:solidFill>
            <a:srgbClr val="FFCC6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9519" name="Line 126">
            <a:extLst>
              <a:ext uri="{FF2B5EF4-FFF2-40B4-BE49-F238E27FC236}">
                <a16:creationId xmlns:a16="http://schemas.microsoft.com/office/drawing/2014/main" id="{3450641B-4A03-66EF-A202-FBC241DEA7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838200" cy="220980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9520" name="Group 127">
            <a:extLst>
              <a:ext uri="{FF2B5EF4-FFF2-40B4-BE49-F238E27FC236}">
                <a16:creationId xmlns:a16="http://schemas.microsoft.com/office/drawing/2014/main" id="{DD3B426D-7F42-A9B6-3AF6-18F374BE544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33400"/>
            <a:ext cx="8382000" cy="5486400"/>
            <a:chOff x="288" y="336"/>
            <a:chExt cx="5280" cy="3456"/>
          </a:xfrm>
        </p:grpSpPr>
        <p:grpSp>
          <p:nvGrpSpPr>
            <p:cNvPr id="59528" name="Group 128">
              <a:extLst>
                <a:ext uri="{FF2B5EF4-FFF2-40B4-BE49-F238E27FC236}">
                  <a16:creationId xmlns:a16="http://schemas.microsoft.com/office/drawing/2014/main" id="{D9E9AAF9-8756-674E-2223-1C8EEA5136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9" y="1443"/>
              <a:ext cx="3897" cy="1869"/>
              <a:chOff x="809" y="1443"/>
              <a:chExt cx="3897" cy="1869"/>
            </a:xfrm>
          </p:grpSpPr>
          <p:grpSp>
            <p:nvGrpSpPr>
              <p:cNvPr id="59550" name="Group 129">
                <a:extLst>
                  <a:ext uri="{FF2B5EF4-FFF2-40B4-BE49-F238E27FC236}">
                    <a16:creationId xmlns:a16="http://schemas.microsoft.com/office/drawing/2014/main" id="{8AEF885C-E25D-E16F-EF4F-7A5FA1CA44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8" y="2317"/>
                <a:ext cx="3748" cy="995"/>
                <a:chOff x="958" y="2317"/>
                <a:chExt cx="3748" cy="995"/>
              </a:xfrm>
            </p:grpSpPr>
            <p:sp>
              <p:nvSpPr>
                <p:cNvPr id="59552" name="Freeform 130">
                  <a:extLst>
                    <a:ext uri="{FF2B5EF4-FFF2-40B4-BE49-F238E27FC236}">
                      <a16:creationId xmlns:a16="http://schemas.microsoft.com/office/drawing/2014/main" id="{CE27695B-5CC6-DDC3-5A6D-1603849CD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438"/>
                  <a:ext cx="2516" cy="874"/>
                </a:xfrm>
                <a:custGeom>
                  <a:avLst/>
                  <a:gdLst>
                    <a:gd name="T0" fmla="*/ 2477 w 1093"/>
                    <a:gd name="T1" fmla="*/ 418 h 414"/>
                    <a:gd name="T2" fmla="*/ 2125 w 1093"/>
                    <a:gd name="T3" fmla="*/ 386 h 414"/>
                    <a:gd name="T4" fmla="*/ 2035 w 1093"/>
                    <a:gd name="T5" fmla="*/ 367 h 414"/>
                    <a:gd name="T6" fmla="*/ 1683 w 1093"/>
                    <a:gd name="T7" fmla="*/ 298 h 414"/>
                    <a:gd name="T8" fmla="*/ 1337 w 1093"/>
                    <a:gd name="T9" fmla="*/ 215 h 414"/>
                    <a:gd name="T10" fmla="*/ 902 w 1093"/>
                    <a:gd name="T11" fmla="*/ 114 h 414"/>
                    <a:gd name="T12" fmla="*/ 184 w 1093"/>
                    <a:gd name="T13" fmla="*/ 57 h 414"/>
                    <a:gd name="T14" fmla="*/ 129 w 1093"/>
                    <a:gd name="T15" fmla="*/ 589 h 414"/>
                    <a:gd name="T16" fmla="*/ 219 w 1093"/>
                    <a:gd name="T17" fmla="*/ 652 h 414"/>
                    <a:gd name="T18" fmla="*/ 398 w 1093"/>
                    <a:gd name="T19" fmla="*/ 678 h 414"/>
                    <a:gd name="T20" fmla="*/ 571 w 1093"/>
                    <a:gd name="T21" fmla="*/ 697 h 414"/>
                    <a:gd name="T22" fmla="*/ 1137 w 1093"/>
                    <a:gd name="T23" fmla="*/ 779 h 414"/>
                    <a:gd name="T24" fmla="*/ 1331 w 1093"/>
                    <a:gd name="T25" fmla="*/ 804 h 414"/>
                    <a:gd name="T26" fmla="*/ 1614 w 1093"/>
                    <a:gd name="T27" fmla="*/ 823 h 414"/>
                    <a:gd name="T28" fmla="*/ 2021 w 1093"/>
                    <a:gd name="T29" fmla="*/ 874 h 414"/>
                    <a:gd name="T30" fmla="*/ 2504 w 1093"/>
                    <a:gd name="T31" fmla="*/ 836 h 414"/>
                    <a:gd name="T32" fmla="*/ 2477 w 1093"/>
                    <a:gd name="T33" fmla="*/ 418 h 4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93" h="414">
                      <a:moveTo>
                        <a:pt x="1076" y="198"/>
                      </a:moveTo>
                      <a:cubicBezTo>
                        <a:pt x="1021" y="196"/>
                        <a:pt x="977" y="186"/>
                        <a:pt x="923" y="183"/>
                      </a:cubicBezTo>
                      <a:cubicBezTo>
                        <a:pt x="910" y="179"/>
                        <a:pt x="897" y="177"/>
                        <a:pt x="884" y="174"/>
                      </a:cubicBezTo>
                      <a:cubicBezTo>
                        <a:pt x="843" y="147"/>
                        <a:pt x="777" y="143"/>
                        <a:pt x="731" y="141"/>
                      </a:cubicBezTo>
                      <a:cubicBezTo>
                        <a:pt x="681" y="124"/>
                        <a:pt x="635" y="107"/>
                        <a:pt x="581" y="102"/>
                      </a:cubicBezTo>
                      <a:cubicBezTo>
                        <a:pt x="518" y="86"/>
                        <a:pt x="457" y="61"/>
                        <a:pt x="392" y="54"/>
                      </a:cubicBezTo>
                      <a:cubicBezTo>
                        <a:pt x="293" y="29"/>
                        <a:pt x="179" y="29"/>
                        <a:pt x="80" y="27"/>
                      </a:cubicBezTo>
                      <a:cubicBezTo>
                        <a:pt x="0" y="0"/>
                        <a:pt x="57" y="195"/>
                        <a:pt x="56" y="279"/>
                      </a:cubicBezTo>
                      <a:cubicBezTo>
                        <a:pt x="64" y="310"/>
                        <a:pt x="65" y="305"/>
                        <a:pt x="95" y="309"/>
                      </a:cubicBezTo>
                      <a:cubicBezTo>
                        <a:pt x="124" y="319"/>
                        <a:pt x="138" y="319"/>
                        <a:pt x="173" y="321"/>
                      </a:cubicBezTo>
                      <a:cubicBezTo>
                        <a:pt x="199" y="325"/>
                        <a:pt x="221" y="328"/>
                        <a:pt x="248" y="330"/>
                      </a:cubicBezTo>
                      <a:cubicBezTo>
                        <a:pt x="330" y="346"/>
                        <a:pt x="409" y="365"/>
                        <a:pt x="494" y="369"/>
                      </a:cubicBezTo>
                      <a:cubicBezTo>
                        <a:pt x="524" y="374"/>
                        <a:pt x="547" y="379"/>
                        <a:pt x="578" y="381"/>
                      </a:cubicBezTo>
                      <a:cubicBezTo>
                        <a:pt x="621" y="392"/>
                        <a:pt x="648" y="388"/>
                        <a:pt x="701" y="390"/>
                      </a:cubicBezTo>
                      <a:cubicBezTo>
                        <a:pt x="760" y="397"/>
                        <a:pt x="818" y="409"/>
                        <a:pt x="878" y="414"/>
                      </a:cubicBezTo>
                      <a:cubicBezTo>
                        <a:pt x="951" y="408"/>
                        <a:pt x="1013" y="400"/>
                        <a:pt x="1088" y="396"/>
                      </a:cubicBezTo>
                      <a:cubicBezTo>
                        <a:pt x="1093" y="292"/>
                        <a:pt x="1093" y="358"/>
                        <a:pt x="1076" y="198"/>
                      </a:cubicBezTo>
                      <a:close/>
                    </a:path>
                  </a:pathLst>
                </a:custGeom>
                <a:solidFill>
                  <a:srgbClr val="FFCC66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9553" name="Freeform 131">
                  <a:extLst>
                    <a:ext uri="{FF2B5EF4-FFF2-40B4-BE49-F238E27FC236}">
                      <a16:creationId xmlns:a16="http://schemas.microsoft.com/office/drawing/2014/main" id="{5FBE6B72-4458-549C-D152-3D6640D4DB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8" y="2317"/>
                  <a:ext cx="1506" cy="773"/>
                </a:xfrm>
                <a:custGeom>
                  <a:avLst/>
                  <a:gdLst>
                    <a:gd name="T0" fmla="*/ 1382 w 654"/>
                    <a:gd name="T1" fmla="*/ 177 h 366"/>
                    <a:gd name="T2" fmla="*/ 1064 w 654"/>
                    <a:gd name="T3" fmla="*/ 222 h 366"/>
                    <a:gd name="T4" fmla="*/ 788 w 654"/>
                    <a:gd name="T5" fmla="*/ 203 h 366"/>
                    <a:gd name="T6" fmla="*/ 573 w 654"/>
                    <a:gd name="T7" fmla="*/ 184 h 366"/>
                    <a:gd name="T8" fmla="*/ 235 w 654"/>
                    <a:gd name="T9" fmla="*/ 127 h 366"/>
                    <a:gd name="T10" fmla="*/ 318 w 654"/>
                    <a:gd name="T11" fmla="*/ 646 h 366"/>
                    <a:gd name="T12" fmla="*/ 414 w 654"/>
                    <a:gd name="T13" fmla="*/ 665 h 366"/>
                    <a:gd name="T14" fmla="*/ 898 w 654"/>
                    <a:gd name="T15" fmla="*/ 722 h 366"/>
                    <a:gd name="T16" fmla="*/ 1250 w 654"/>
                    <a:gd name="T17" fmla="*/ 748 h 366"/>
                    <a:gd name="T18" fmla="*/ 1395 w 654"/>
                    <a:gd name="T19" fmla="*/ 773 h 366"/>
                    <a:gd name="T20" fmla="*/ 1423 w 654"/>
                    <a:gd name="T21" fmla="*/ 463 h 366"/>
                    <a:gd name="T22" fmla="*/ 1382 w 654"/>
                    <a:gd name="T23" fmla="*/ 177 h 3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4" h="366">
                      <a:moveTo>
                        <a:pt x="600" y="84"/>
                      </a:moveTo>
                      <a:cubicBezTo>
                        <a:pt x="552" y="87"/>
                        <a:pt x="509" y="98"/>
                        <a:pt x="462" y="105"/>
                      </a:cubicBezTo>
                      <a:cubicBezTo>
                        <a:pt x="421" y="103"/>
                        <a:pt x="383" y="98"/>
                        <a:pt x="342" y="96"/>
                      </a:cubicBezTo>
                      <a:cubicBezTo>
                        <a:pt x="311" y="92"/>
                        <a:pt x="281" y="89"/>
                        <a:pt x="249" y="87"/>
                      </a:cubicBezTo>
                      <a:cubicBezTo>
                        <a:pt x="198" y="74"/>
                        <a:pt x="156" y="63"/>
                        <a:pt x="102" y="60"/>
                      </a:cubicBezTo>
                      <a:cubicBezTo>
                        <a:pt x="82" y="0"/>
                        <a:pt x="0" y="289"/>
                        <a:pt x="138" y="306"/>
                      </a:cubicBezTo>
                      <a:cubicBezTo>
                        <a:pt x="164" y="315"/>
                        <a:pt x="150" y="311"/>
                        <a:pt x="180" y="315"/>
                      </a:cubicBezTo>
                      <a:cubicBezTo>
                        <a:pt x="253" y="339"/>
                        <a:pt x="307" y="340"/>
                        <a:pt x="390" y="342"/>
                      </a:cubicBezTo>
                      <a:cubicBezTo>
                        <a:pt x="441" y="355"/>
                        <a:pt x="490" y="352"/>
                        <a:pt x="543" y="354"/>
                      </a:cubicBezTo>
                      <a:cubicBezTo>
                        <a:pt x="563" y="361"/>
                        <a:pt x="585" y="362"/>
                        <a:pt x="606" y="366"/>
                      </a:cubicBezTo>
                      <a:cubicBezTo>
                        <a:pt x="654" y="334"/>
                        <a:pt x="618" y="362"/>
                        <a:pt x="618" y="219"/>
                      </a:cubicBezTo>
                      <a:cubicBezTo>
                        <a:pt x="618" y="176"/>
                        <a:pt x="626" y="123"/>
                        <a:pt x="600" y="84"/>
                      </a:cubicBezTo>
                      <a:close/>
                    </a:path>
                  </a:pathLst>
                </a:custGeom>
                <a:solidFill>
                  <a:srgbClr val="FFCC66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59551" name="Freeform 132">
                <a:extLst>
                  <a:ext uri="{FF2B5EF4-FFF2-40B4-BE49-F238E27FC236}">
                    <a16:creationId xmlns:a16="http://schemas.microsoft.com/office/drawing/2014/main" id="{E4AD6D4E-46CB-87C3-AD66-90E6614C9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" y="1443"/>
                <a:ext cx="377" cy="1520"/>
              </a:xfrm>
              <a:custGeom>
                <a:avLst/>
                <a:gdLst>
                  <a:gd name="T0" fmla="*/ 377 w 164"/>
                  <a:gd name="T1" fmla="*/ 950 h 720"/>
                  <a:gd name="T2" fmla="*/ 329 w 164"/>
                  <a:gd name="T3" fmla="*/ 855 h 720"/>
                  <a:gd name="T4" fmla="*/ 294 w 164"/>
                  <a:gd name="T5" fmla="*/ 760 h 720"/>
                  <a:gd name="T6" fmla="*/ 239 w 164"/>
                  <a:gd name="T7" fmla="*/ 602 h 720"/>
                  <a:gd name="T8" fmla="*/ 184 w 164"/>
                  <a:gd name="T9" fmla="*/ 424 h 720"/>
                  <a:gd name="T10" fmla="*/ 101 w 164"/>
                  <a:gd name="T11" fmla="*/ 279 h 720"/>
                  <a:gd name="T12" fmla="*/ 74 w 164"/>
                  <a:gd name="T13" fmla="*/ 146 h 720"/>
                  <a:gd name="T14" fmla="*/ 11 w 164"/>
                  <a:gd name="T15" fmla="*/ 0 h 720"/>
                  <a:gd name="T16" fmla="*/ 39 w 164"/>
                  <a:gd name="T17" fmla="*/ 76 h 720"/>
                  <a:gd name="T18" fmla="*/ 53 w 164"/>
                  <a:gd name="T19" fmla="*/ 114 h 720"/>
                  <a:gd name="T20" fmla="*/ 60 w 164"/>
                  <a:gd name="T21" fmla="*/ 133 h 720"/>
                  <a:gd name="T22" fmla="*/ 143 w 164"/>
                  <a:gd name="T23" fmla="*/ 532 h 720"/>
                  <a:gd name="T24" fmla="*/ 177 w 164"/>
                  <a:gd name="T25" fmla="*/ 716 h 720"/>
                  <a:gd name="T26" fmla="*/ 205 w 164"/>
                  <a:gd name="T27" fmla="*/ 836 h 720"/>
                  <a:gd name="T28" fmla="*/ 260 w 164"/>
                  <a:gd name="T29" fmla="*/ 1045 h 720"/>
                  <a:gd name="T30" fmla="*/ 280 w 164"/>
                  <a:gd name="T31" fmla="*/ 1108 h 720"/>
                  <a:gd name="T32" fmla="*/ 287 w 164"/>
                  <a:gd name="T33" fmla="*/ 1127 h 720"/>
                  <a:gd name="T34" fmla="*/ 343 w 164"/>
                  <a:gd name="T35" fmla="*/ 1349 h 720"/>
                  <a:gd name="T36" fmla="*/ 370 w 164"/>
                  <a:gd name="T37" fmla="*/ 1520 h 7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4" h="720">
                    <a:moveTo>
                      <a:pt x="164" y="450"/>
                    </a:moveTo>
                    <a:cubicBezTo>
                      <a:pt x="161" y="421"/>
                      <a:pt x="164" y="419"/>
                      <a:pt x="143" y="405"/>
                    </a:cubicBezTo>
                    <a:cubicBezTo>
                      <a:pt x="138" y="390"/>
                      <a:pt x="133" y="375"/>
                      <a:pt x="128" y="360"/>
                    </a:cubicBezTo>
                    <a:cubicBezTo>
                      <a:pt x="124" y="332"/>
                      <a:pt x="111" y="311"/>
                      <a:pt x="104" y="285"/>
                    </a:cubicBezTo>
                    <a:cubicBezTo>
                      <a:pt x="98" y="262"/>
                      <a:pt x="94" y="221"/>
                      <a:pt x="80" y="201"/>
                    </a:cubicBezTo>
                    <a:cubicBezTo>
                      <a:pt x="67" y="181"/>
                      <a:pt x="52" y="155"/>
                      <a:pt x="44" y="132"/>
                    </a:cubicBezTo>
                    <a:cubicBezTo>
                      <a:pt x="42" y="109"/>
                      <a:pt x="40" y="90"/>
                      <a:pt x="32" y="69"/>
                    </a:cubicBezTo>
                    <a:cubicBezTo>
                      <a:pt x="28" y="44"/>
                      <a:pt x="19" y="22"/>
                      <a:pt x="5" y="0"/>
                    </a:cubicBezTo>
                    <a:cubicBezTo>
                      <a:pt x="0" y="16"/>
                      <a:pt x="7" y="21"/>
                      <a:pt x="17" y="36"/>
                    </a:cubicBezTo>
                    <a:cubicBezTo>
                      <a:pt x="21" y="41"/>
                      <a:pt x="21" y="48"/>
                      <a:pt x="23" y="54"/>
                    </a:cubicBezTo>
                    <a:cubicBezTo>
                      <a:pt x="24" y="57"/>
                      <a:pt x="26" y="63"/>
                      <a:pt x="26" y="63"/>
                    </a:cubicBezTo>
                    <a:cubicBezTo>
                      <a:pt x="35" y="127"/>
                      <a:pt x="41" y="190"/>
                      <a:pt x="62" y="252"/>
                    </a:cubicBezTo>
                    <a:cubicBezTo>
                      <a:pt x="66" y="283"/>
                      <a:pt x="70" y="309"/>
                      <a:pt x="77" y="339"/>
                    </a:cubicBezTo>
                    <a:cubicBezTo>
                      <a:pt x="79" y="367"/>
                      <a:pt x="76" y="376"/>
                      <a:pt x="89" y="396"/>
                    </a:cubicBezTo>
                    <a:cubicBezTo>
                      <a:pt x="91" y="425"/>
                      <a:pt x="96" y="469"/>
                      <a:pt x="113" y="495"/>
                    </a:cubicBezTo>
                    <a:cubicBezTo>
                      <a:pt x="118" y="513"/>
                      <a:pt x="115" y="503"/>
                      <a:pt x="122" y="525"/>
                    </a:cubicBezTo>
                    <a:cubicBezTo>
                      <a:pt x="123" y="528"/>
                      <a:pt x="125" y="534"/>
                      <a:pt x="125" y="534"/>
                    </a:cubicBezTo>
                    <a:cubicBezTo>
                      <a:pt x="130" y="570"/>
                      <a:pt x="140" y="604"/>
                      <a:pt x="149" y="639"/>
                    </a:cubicBezTo>
                    <a:cubicBezTo>
                      <a:pt x="149" y="639"/>
                      <a:pt x="145" y="712"/>
                      <a:pt x="161" y="720"/>
                    </a:cubicBezTo>
                  </a:path>
                </a:pathLst>
              </a:custGeom>
              <a:solidFill>
                <a:srgbClr val="FFCC66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9529" name="Group 133">
              <a:extLst>
                <a:ext uri="{FF2B5EF4-FFF2-40B4-BE49-F238E27FC236}">
                  <a16:creationId xmlns:a16="http://schemas.microsoft.com/office/drawing/2014/main" id="{82CC9788-8B7F-92FA-4CAD-FA97D1DF72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336"/>
              <a:ext cx="5280" cy="3456"/>
              <a:chOff x="288" y="336"/>
              <a:chExt cx="5280" cy="3456"/>
            </a:xfrm>
          </p:grpSpPr>
          <p:graphicFrame>
            <p:nvGraphicFramePr>
              <p:cNvPr id="59530" name="Object 134">
                <a:extLst>
                  <a:ext uri="{FF2B5EF4-FFF2-40B4-BE49-F238E27FC236}">
                    <a16:creationId xmlns:a16="http://schemas.microsoft.com/office/drawing/2014/main" id="{C6A6B064-F546-FEA2-1EF0-98F0057B36B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2" y="768"/>
              <a:ext cx="5136" cy="2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glio di lavoro" r:id="rId2" imgW="9239701" imgH="5734532" progId="Excel.Sheet.8">
                      <p:embed/>
                    </p:oleObj>
                  </mc:Choice>
                  <mc:Fallback>
                    <p:oleObj name="Foglio di lavoro" r:id="rId2" imgW="9239701" imgH="5734532" progId="Excel.Sheet.8">
                      <p:embed/>
                      <p:pic>
                        <p:nvPicPr>
                          <p:cNvPr id="0" name="Object 1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768"/>
                            <a:ext cx="5136" cy="2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9531" name="Group 135">
                <a:extLst>
                  <a:ext uri="{FF2B5EF4-FFF2-40B4-BE49-F238E27FC236}">
                    <a16:creationId xmlns:a16="http://schemas.microsoft.com/office/drawing/2014/main" id="{AEEF2443-90DE-E128-F291-E114E6A1E2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336"/>
                <a:ext cx="5136" cy="3456"/>
                <a:chOff x="288" y="336"/>
                <a:chExt cx="5136" cy="3456"/>
              </a:xfrm>
            </p:grpSpPr>
            <p:grpSp>
              <p:nvGrpSpPr>
                <p:cNvPr id="59532" name="Group 136">
                  <a:extLst>
                    <a:ext uri="{FF2B5EF4-FFF2-40B4-BE49-F238E27FC236}">
                      <a16:creationId xmlns:a16="http://schemas.microsoft.com/office/drawing/2014/main" id="{5A48E327-3B59-2797-36CD-5E65245039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336"/>
                  <a:ext cx="2352" cy="3072"/>
                  <a:chOff x="288" y="384"/>
                  <a:chExt cx="2352" cy="3072"/>
                </a:xfrm>
              </p:grpSpPr>
              <p:sp>
                <p:nvSpPr>
                  <p:cNvPr id="59540" name="Rectangle 137">
                    <a:extLst>
                      <a:ext uri="{FF2B5EF4-FFF2-40B4-BE49-F238E27FC236}">
                        <a16:creationId xmlns:a16="http://schemas.microsoft.com/office/drawing/2014/main" id="{32EC65FC-C09D-599A-E522-3E14948014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928"/>
                    <a:ext cx="267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0,2</a:t>
                    </a:r>
                    <a:endParaRPr lang="it-IT" altLang="it-IT" b="1"/>
                  </a:p>
                </p:txBody>
              </p:sp>
              <p:sp>
                <p:nvSpPr>
                  <p:cNvPr id="59541" name="Rectangle 138">
                    <a:extLst>
                      <a:ext uri="{FF2B5EF4-FFF2-40B4-BE49-F238E27FC236}">
                        <a16:creationId xmlns:a16="http://schemas.microsoft.com/office/drawing/2014/main" id="{4AF82C41-314B-8586-0C17-A4F1E68667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448"/>
                    <a:ext cx="267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0,4</a:t>
                    </a:r>
                    <a:endParaRPr lang="it-IT" altLang="it-IT" b="1"/>
                  </a:p>
                </p:txBody>
              </p:sp>
              <p:sp>
                <p:nvSpPr>
                  <p:cNvPr id="59542" name="Rectangle 139">
                    <a:extLst>
                      <a:ext uri="{FF2B5EF4-FFF2-40B4-BE49-F238E27FC236}">
                        <a16:creationId xmlns:a16="http://schemas.microsoft.com/office/drawing/2014/main" id="{E1BC7B9E-8888-2DB2-74D3-71E7529BE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016"/>
                    <a:ext cx="267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0,6</a:t>
                    </a:r>
                    <a:endParaRPr lang="it-IT" altLang="it-IT" b="1"/>
                  </a:p>
                </p:txBody>
              </p:sp>
              <p:sp>
                <p:nvSpPr>
                  <p:cNvPr id="59543" name="Rectangle 140">
                    <a:extLst>
                      <a:ext uri="{FF2B5EF4-FFF2-40B4-BE49-F238E27FC236}">
                        <a16:creationId xmlns:a16="http://schemas.microsoft.com/office/drawing/2014/main" id="{949BE8D1-591D-E0E4-E1A5-84C1803CCF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632"/>
                    <a:ext cx="267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0,8</a:t>
                    </a:r>
                    <a:endParaRPr lang="it-IT" altLang="it-IT" b="1"/>
                  </a:p>
                </p:txBody>
              </p:sp>
              <p:sp>
                <p:nvSpPr>
                  <p:cNvPr id="59544" name="Rectangle 141">
                    <a:extLst>
                      <a:ext uri="{FF2B5EF4-FFF2-40B4-BE49-F238E27FC236}">
                        <a16:creationId xmlns:a16="http://schemas.microsoft.com/office/drawing/2014/main" id="{2E3C461D-B6B5-0D13-70A6-762CDC8092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248"/>
                    <a:ext cx="107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1</a:t>
                    </a:r>
                    <a:endParaRPr lang="it-IT" altLang="it-IT" b="1"/>
                  </a:p>
                </p:txBody>
              </p:sp>
              <p:grpSp>
                <p:nvGrpSpPr>
                  <p:cNvPr id="59545" name="Group 142">
                    <a:extLst>
                      <a:ext uri="{FF2B5EF4-FFF2-40B4-BE49-F238E27FC236}">
                        <a16:creationId xmlns:a16="http://schemas.microsoft.com/office/drawing/2014/main" id="{6F68BAAC-F714-552B-BBD8-E6B75E1B5D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2" y="384"/>
                    <a:ext cx="2028" cy="480"/>
                    <a:chOff x="420" y="384"/>
                    <a:chExt cx="2028" cy="480"/>
                  </a:xfrm>
                </p:grpSpPr>
                <p:sp>
                  <p:nvSpPr>
                    <p:cNvPr id="59548" name="Text Box 143">
                      <a:extLst>
                        <a:ext uri="{FF2B5EF4-FFF2-40B4-BE49-F238E27FC236}">
                          <a16:creationId xmlns:a16="http://schemas.microsoft.com/office/drawing/2014/main" id="{493C2895-8527-1D1B-4AA5-DBA893D5EAC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0" y="384"/>
                      <a:ext cx="2028" cy="4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it-IT" altLang="it-IT" b="1"/>
                        <a:t>  N° pixel immagine</a:t>
                      </a:r>
                    </a:p>
                    <a:p>
                      <a:r>
                        <a:rPr lang="it-IT" altLang="it-IT" b="1"/>
                        <a:t>(N° pixel intervallo)</a:t>
                      </a:r>
                      <a:r>
                        <a:rPr lang="it-IT" altLang="it-IT" b="1" baseline="-25000"/>
                        <a:t>max</a:t>
                      </a:r>
                    </a:p>
                  </p:txBody>
                </p:sp>
                <p:sp>
                  <p:nvSpPr>
                    <p:cNvPr id="59549" name="Line 144">
                      <a:extLst>
                        <a:ext uri="{FF2B5EF4-FFF2-40B4-BE49-F238E27FC236}">
                          <a16:creationId xmlns:a16="http://schemas.microsoft.com/office/drawing/2014/main" id="{0B91E0BA-9130-9B41-8B4F-6E9429B704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672"/>
                      <a:ext cx="163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59546" name="Rectangle 145">
                    <a:extLst>
                      <a:ext uri="{FF2B5EF4-FFF2-40B4-BE49-F238E27FC236}">
                        <a16:creationId xmlns:a16="http://schemas.microsoft.com/office/drawing/2014/main" id="{FAA86445-3BCA-6839-0D07-E904A9CC36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816"/>
                    <a:ext cx="267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it-IT" altLang="it-IT" b="1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1,2</a:t>
                    </a:r>
                    <a:endParaRPr lang="it-IT" altLang="it-IT" b="1"/>
                  </a:p>
                </p:txBody>
              </p:sp>
              <p:sp>
                <p:nvSpPr>
                  <p:cNvPr id="59547" name="Line 146">
                    <a:extLst>
                      <a:ext uri="{FF2B5EF4-FFF2-40B4-BE49-F238E27FC236}">
                        <a16:creationId xmlns:a16="http://schemas.microsoft.com/office/drawing/2014/main" id="{DB3320C7-D29C-8223-CB96-492C56C14D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528"/>
                    <a:ext cx="0" cy="292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9533" name="Group 147">
                  <a:extLst>
                    <a:ext uri="{FF2B5EF4-FFF2-40B4-BE49-F238E27FC236}">
                      <a16:creationId xmlns:a16="http://schemas.microsoft.com/office/drawing/2014/main" id="{1FBD263F-B814-9F40-D9FC-875EE72427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0" y="3408"/>
                  <a:ext cx="4944" cy="384"/>
                  <a:chOff x="480" y="3408"/>
                  <a:chExt cx="4944" cy="384"/>
                </a:xfrm>
              </p:grpSpPr>
              <p:sp>
                <p:nvSpPr>
                  <p:cNvPr id="59538" name="Text Box 148">
                    <a:extLst>
                      <a:ext uri="{FF2B5EF4-FFF2-40B4-BE49-F238E27FC236}">
                        <a16:creationId xmlns:a16="http://schemas.microsoft.com/office/drawing/2014/main" id="{B3410932-621B-B479-99F6-B90FF7557C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3408"/>
                    <a:ext cx="4944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lnSpc>
                        <a:spcPct val="75000"/>
                      </a:lnSpc>
                    </a:pPr>
                    <a:r>
                      <a:rPr lang="it-IT" altLang="it-IT" b="1"/>
                      <a:t>0     23     46     69    92    115  139  162   185   208  231  255</a:t>
                    </a:r>
                  </a:p>
                  <a:p>
                    <a:pPr algn="ctr">
                      <a:lnSpc>
                        <a:spcPct val="75000"/>
                      </a:lnSpc>
                    </a:pPr>
                    <a:r>
                      <a:rPr lang="it-IT" altLang="it-IT" b="1"/>
                      <a:t>Intervalli L.G</a:t>
                    </a:r>
                  </a:p>
                </p:txBody>
              </p:sp>
              <p:sp>
                <p:nvSpPr>
                  <p:cNvPr id="59539" name="Line 149">
                    <a:extLst>
                      <a:ext uri="{FF2B5EF4-FFF2-40B4-BE49-F238E27FC236}">
                        <a16:creationId xmlns:a16="http://schemas.microsoft.com/office/drawing/2014/main" id="{EFD09417-1A43-3980-5BF1-57AAA9711F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" y="3408"/>
                    <a:ext cx="4848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9534" name="Group 150">
                  <a:extLst>
                    <a:ext uri="{FF2B5EF4-FFF2-40B4-BE49-F238E27FC236}">
                      <a16:creationId xmlns:a16="http://schemas.microsoft.com/office/drawing/2014/main" id="{2C69F75E-6537-A73F-CF81-B5847BAB04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672"/>
                  <a:ext cx="4560" cy="2640"/>
                  <a:chOff x="768" y="720"/>
                  <a:chExt cx="4560" cy="2640"/>
                </a:xfrm>
              </p:grpSpPr>
              <p:sp>
                <p:nvSpPr>
                  <p:cNvPr id="59535" name="Text Box 151">
                    <a:extLst>
                      <a:ext uri="{FF2B5EF4-FFF2-40B4-BE49-F238E27FC236}">
                        <a16:creationId xmlns:a16="http://schemas.microsoft.com/office/drawing/2014/main" id="{99130BE0-3DE7-79CC-E0F5-6A6C4A42315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720"/>
                    <a:ext cx="2496" cy="616"/>
                  </a:xfrm>
                  <a:prstGeom prst="rect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FF99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lnSpc>
                        <a:spcPct val="80000"/>
                      </a:lnSpc>
                    </a:pPr>
                    <a:r>
                      <a:rPr lang="it-IT" altLang="it-IT"/>
                      <a:t>Banda di variabilità dei pixel immagine del volto U.S.T.: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it-IT" altLang="it-IT"/>
                      <a:t>Valore Medio = 26.6 </a:t>
                    </a:r>
                    <a:r>
                      <a:rPr lang="it-IT" altLang="it-IT">
                        <a:sym typeface="Symbol" panose="05050102010706020507" pitchFamily="18" charset="2"/>
                      </a:rPr>
                      <a:t> 4.7 %</a:t>
                    </a:r>
                    <a:endParaRPr lang="it-IT" altLang="it-IT"/>
                  </a:p>
                </p:txBody>
              </p:sp>
              <p:sp>
                <p:nvSpPr>
                  <p:cNvPr id="59536" name="Freeform 152">
                    <a:extLst>
                      <a:ext uri="{FF2B5EF4-FFF2-40B4-BE49-F238E27FC236}">
                        <a16:creationId xmlns:a16="http://schemas.microsoft.com/office/drawing/2014/main" id="{7BE83406-8D80-3E0D-3629-2DF2E2DEC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" y="1296"/>
                    <a:ext cx="4128" cy="2064"/>
                  </a:xfrm>
                  <a:custGeom>
                    <a:avLst/>
                    <a:gdLst>
                      <a:gd name="T0" fmla="*/ 4128 w 4128"/>
                      <a:gd name="T1" fmla="*/ 2064 h 2064"/>
                      <a:gd name="T2" fmla="*/ 3696 w 4128"/>
                      <a:gd name="T3" fmla="*/ 2064 h 2064"/>
                      <a:gd name="T4" fmla="*/ 3264 w 4128"/>
                      <a:gd name="T5" fmla="*/ 2064 h 2064"/>
                      <a:gd name="T6" fmla="*/ 2880 w 4128"/>
                      <a:gd name="T7" fmla="*/ 2016 h 2064"/>
                      <a:gd name="T8" fmla="*/ 2448 w 4128"/>
                      <a:gd name="T9" fmla="*/ 1968 h 2064"/>
                      <a:gd name="T10" fmla="*/ 2064 w 4128"/>
                      <a:gd name="T11" fmla="*/ 1872 h 2064"/>
                      <a:gd name="T12" fmla="*/ 1632 w 4128"/>
                      <a:gd name="T13" fmla="*/ 1824 h 2064"/>
                      <a:gd name="T14" fmla="*/ 1200 w 4128"/>
                      <a:gd name="T15" fmla="*/ 1824 h 2064"/>
                      <a:gd name="T16" fmla="*/ 816 w 4128"/>
                      <a:gd name="T17" fmla="*/ 1776 h 2064"/>
                      <a:gd name="T18" fmla="*/ 384 w 4128"/>
                      <a:gd name="T19" fmla="*/ 1728 h 2064"/>
                      <a:gd name="T20" fmla="*/ 0 w 4128"/>
                      <a:gd name="T21" fmla="*/ 0 h 2064"/>
                      <a:gd name="T22" fmla="*/ 384 w 4128"/>
                      <a:gd name="T23" fmla="*/ 1104 h 2064"/>
                      <a:gd name="T24" fmla="*/ 816 w 4128"/>
                      <a:gd name="T25" fmla="*/ 1248 h 2064"/>
                      <a:gd name="T26" fmla="*/ 1200 w 4128"/>
                      <a:gd name="T27" fmla="*/ 1248 h 2064"/>
                      <a:gd name="T28" fmla="*/ 1632 w 4128"/>
                      <a:gd name="T29" fmla="*/ 1200 h 2064"/>
                      <a:gd name="T30" fmla="*/ 2064 w 4128"/>
                      <a:gd name="T31" fmla="*/ 1248 h 2064"/>
                      <a:gd name="T32" fmla="*/ 2448 w 4128"/>
                      <a:gd name="T33" fmla="*/ 1296 h 2064"/>
                      <a:gd name="T34" fmla="*/ 2880 w 4128"/>
                      <a:gd name="T35" fmla="*/ 1392 h 2064"/>
                      <a:gd name="T36" fmla="*/ 3264 w 4128"/>
                      <a:gd name="T37" fmla="*/ 1488 h 2064"/>
                      <a:gd name="T38" fmla="*/ 3696 w 4128"/>
                      <a:gd name="T39" fmla="*/ 1584 h 2064"/>
                      <a:gd name="T40" fmla="*/ 4080 w 4128"/>
                      <a:gd name="T41" fmla="*/ 1584 h 2064"/>
                      <a:gd name="T42" fmla="*/ 4080 w 4128"/>
                      <a:gd name="T43" fmla="*/ 2064 h 2064"/>
                      <a:gd name="T44" fmla="*/ 4128 w 4128"/>
                      <a:gd name="T45" fmla="*/ 2064 h 206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4128" h="2064">
                        <a:moveTo>
                          <a:pt x="4128" y="2064"/>
                        </a:moveTo>
                        <a:lnTo>
                          <a:pt x="3696" y="2064"/>
                        </a:lnTo>
                        <a:lnTo>
                          <a:pt x="3264" y="2064"/>
                        </a:lnTo>
                        <a:lnTo>
                          <a:pt x="2880" y="2016"/>
                        </a:lnTo>
                        <a:lnTo>
                          <a:pt x="2448" y="1968"/>
                        </a:lnTo>
                        <a:lnTo>
                          <a:pt x="2064" y="1872"/>
                        </a:lnTo>
                        <a:lnTo>
                          <a:pt x="1632" y="1824"/>
                        </a:lnTo>
                        <a:lnTo>
                          <a:pt x="1200" y="1824"/>
                        </a:lnTo>
                        <a:lnTo>
                          <a:pt x="816" y="1776"/>
                        </a:lnTo>
                        <a:lnTo>
                          <a:pt x="384" y="1728"/>
                        </a:lnTo>
                        <a:lnTo>
                          <a:pt x="0" y="0"/>
                        </a:lnTo>
                        <a:lnTo>
                          <a:pt x="384" y="1104"/>
                        </a:lnTo>
                        <a:lnTo>
                          <a:pt x="816" y="1248"/>
                        </a:lnTo>
                        <a:lnTo>
                          <a:pt x="1200" y="1248"/>
                        </a:lnTo>
                        <a:lnTo>
                          <a:pt x="1632" y="1200"/>
                        </a:lnTo>
                        <a:lnTo>
                          <a:pt x="2064" y="1248"/>
                        </a:lnTo>
                        <a:lnTo>
                          <a:pt x="2448" y="1296"/>
                        </a:lnTo>
                        <a:lnTo>
                          <a:pt x="2880" y="1392"/>
                        </a:lnTo>
                        <a:lnTo>
                          <a:pt x="3264" y="1488"/>
                        </a:lnTo>
                        <a:lnTo>
                          <a:pt x="3696" y="1584"/>
                        </a:lnTo>
                        <a:lnTo>
                          <a:pt x="4080" y="1584"/>
                        </a:lnTo>
                        <a:lnTo>
                          <a:pt x="4080" y="2064"/>
                        </a:lnTo>
                        <a:lnTo>
                          <a:pt x="4128" y="2064"/>
                        </a:lnTo>
                        <a:close/>
                      </a:path>
                    </a:pathLst>
                  </a:custGeom>
                  <a:solidFill>
                    <a:srgbClr val="FFCC66">
                      <a:alpha val="50195"/>
                    </a:srgbClr>
                  </a:solidFill>
                  <a:ln w="9525" cap="flat" cmpd="sng">
                    <a:solidFill>
                      <a:srgbClr val="FF99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9537" name="Line 153">
                    <a:extLst>
                      <a:ext uri="{FF2B5EF4-FFF2-40B4-BE49-F238E27FC236}">
                        <a16:creationId xmlns:a16="http://schemas.microsoft.com/office/drawing/2014/main" id="{ED6AF75A-615E-A6CA-447F-7BB0FD8780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6" y="1344"/>
                    <a:ext cx="384" cy="1632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</p:grpSp>
      </p:grpSp>
      <p:sp>
        <p:nvSpPr>
          <p:cNvPr id="59521" name="Rectangle 154">
            <a:extLst>
              <a:ext uri="{FF2B5EF4-FFF2-40B4-BE49-F238E27FC236}">
                <a16:creationId xmlns:a16="http://schemas.microsoft.com/office/drawing/2014/main" id="{608287E4-9B21-2A80-9553-148C636BD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172200"/>
            <a:ext cx="9906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b="1">
                <a:solidFill>
                  <a:schemeClr val="bg1"/>
                </a:solidFill>
              </a:rPr>
              <a:t>Enrie 1</a:t>
            </a:r>
          </a:p>
        </p:txBody>
      </p:sp>
      <p:sp>
        <p:nvSpPr>
          <p:cNvPr id="59522" name="Rectangle 155">
            <a:extLst>
              <a:ext uri="{FF2B5EF4-FFF2-40B4-BE49-F238E27FC236}">
                <a16:creationId xmlns:a16="http://schemas.microsoft.com/office/drawing/2014/main" id="{F04043A9-2C2A-2A1A-44D2-A26016308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172200"/>
            <a:ext cx="990600" cy="304800"/>
          </a:xfrm>
          <a:prstGeom prst="rect">
            <a:avLst/>
          </a:prstGeom>
          <a:solidFill>
            <a:srgbClr val="FF66FF"/>
          </a:solidFill>
          <a:ln w="3810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b="1"/>
              <a:t>Enrie 2</a:t>
            </a:r>
          </a:p>
        </p:txBody>
      </p:sp>
      <p:sp>
        <p:nvSpPr>
          <p:cNvPr id="59523" name="Rectangle 156">
            <a:extLst>
              <a:ext uri="{FF2B5EF4-FFF2-40B4-BE49-F238E27FC236}">
                <a16:creationId xmlns:a16="http://schemas.microsoft.com/office/drawing/2014/main" id="{675CDF2E-0E9D-ED68-99AB-7EC3FDC9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6172200"/>
            <a:ext cx="990600" cy="304800"/>
          </a:xfrm>
          <a:prstGeom prst="rect">
            <a:avLst/>
          </a:prstGeom>
          <a:solidFill>
            <a:srgbClr val="990033"/>
          </a:solidFill>
          <a:ln w="38100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b="1">
                <a:solidFill>
                  <a:schemeClr val="bg1"/>
                </a:solidFill>
              </a:rPr>
              <a:t>Guerr.</a:t>
            </a:r>
            <a:endParaRPr lang="it-IT" altLang="it-IT" sz="2000" b="1">
              <a:solidFill>
                <a:schemeClr val="bg1"/>
              </a:solidFill>
            </a:endParaRPr>
          </a:p>
        </p:txBody>
      </p:sp>
      <p:sp>
        <p:nvSpPr>
          <p:cNvPr id="59524" name="Rectangle 157">
            <a:extLst>
              <a:ext uri="{FF2B5EF4-FFF2-40B4-BE49-F238E27FC236}">
                <a16:creationId xmlns:a16="http://schemas.microsoft.com/office/drawing/2014/main" id="{2151A4FD-DDCC-3A75-FFE5-8A88E0809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172200"/>
            <a:ext cx="9906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b="1"/>
              <a:t>Nickell</a:t>
            </a:r>
          </a:p>
        </p:txBody>
      </p:sp>
      <p:sp>
        <p:nvSpPr>
          <p:cNvPr id="59525" name="Rectangle 158">
            <a:extLst>
              <a:ext uri="{FF2B5EF4-FFF2-40B4-BE49-F238E27FC236}">
                <a16:creationId xmlns:a16="http://schemas.microsoft.com/office/drawing/2014/main" id="{71A8BA08-CFC6-E375-EA96-63A50FDE9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172200"/>
            <a:ext cx="990600" cy="3048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b="1"/>
              <a:t>Pesce</a:t>
            </a:r>
          </a:p>
        </p:txBody>
      </p:sp>
      <p:sp>
        <p:nvSpPr>
          <p:cNvPr id="59526" name="Rectangle 159">
            <a:extLst>
              <a:ext uri="{FF2B5EF4-FFF2-40B4-BE49-F238E27FC236}">
                <a16:creationId xmlns:a16="http://schemas.microsoft.com/office/drawing/2014/main" id="{DDE450DE-30EE-B871-5406-E72079291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6172200"/>
            <a:ext cx="990600" cy="3048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b="1"/>
              <a:t>Mor.1</a:t>
            </a:r>
          </a:p>
        </p:txBody>
      </p:sp>
      <p:sp>
        <p:nvSpPr>
          <p:cNvPr id="59527" name="Rectangle 160">
            <a:extLst>
              <a:ext uri="{FF2B5EF4-FFF2-40B4-BE49-F238E27FC236}">
                <a16:creationId xmlns:a16="http://schemas.microsoft.com/office/drawing/2014/main" id="{BB51252E-3351-6B32-B62E-F04EA868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172200"/>
            <a:ext cx="990600" cy="304800"/>
          </a:xfrm>
          <a:prstGeom prst="rect">
            <a:avLst/>
          </a:prstGeom>
          <a:solidFill>
            <a:srgbClr val="990099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it-IT" altLang="it-IT" b="1">
                <a:solidFill>
                  <a:schemeClr val="bg1"/>
                </a:solidFill>
              </a:rPr>
              <a:t>Mor.2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3">
            <a:extLst>
              <a:ext uri="{FF2B5EF4-FFF2-40B4-BE49-F238E27FC236}">
                <a16:creationId xmlns:a16="http://schemas.microsoft.com/office/drawing/2014/main" id="{77A4D268-39BD-528C-7978-E86B2A6F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AD066D-8C16-4228-BEA3-F77BE3B30578}" type="slidenum">
              <a:rPr lang="it-IT" altLang="it-IT" sz="1400"/>
              <a:pPr/>
              <a:t>5</a:t>
            </a:fld>
            <a:endParaRPr lang="it-IT" altLang="it-IT" sz="1400"/>
          </a:p>
        </p:txBody>
      </p:sp>
      <p:sp>
        <p:nvSpPr>
          <p:cNvPr id="11267" name="Arc 1028">
            <a:extLst>
              <a:ext uri="{FF2B5EF4-FFF2-40B4-BE49-F238E27FC236}">
                <a16:creationId xmlns:a16="http://schemas.microsoft.com/office/drawing/2014/main" id="{5C33C409-0005-F241-FEC6-D836FA5DF0AB}"/>
              </a:ext>
            </a:extLst>
          </p:cNvPr>
          <p:cNvSpPr>
            <a:spLocks/>
          </p:cNvSpPr>
          <p:nvPr/>
        </p:nvSpPr>
        <p:spPr bwMode="auto">
          <a:xfrm rot="8407015">
            <a:off x="2743200" y="1752600"/>
            <a:ext cx="954088" cy="681038"/>
          </a:xfrm>
          <a:custGeom>
            <a:avLst/>
            <a:gdLst>
              <a:gd name="T0" fmla="*/ 745506 w 17208"/>
              <a:gd name="T1" fmla="*/ 0 h 16905"/>
              <a:gd name="T2" fmla="*/ 954088 w 17208"/>
              <a:gd name="T3" fmla="*/ 155102 h 16905"/>
              <a:gd name="T4" fmla="*/ 0 w 17208"/>
              <a:gd name="T5" fmla="*/ 681038 h 169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208" h="16905" fill="none" extrusionOk="0">
                <a:moveTo>
                  <a:pt x="13445" y="0"/>
                </a:moveTo>
                <a:cubicBezTo>
                  <a:pt x="14855" y="1121"/>
                  <a:pt x="16119" y="2414"/>
                  <a:pt x="17208" y="3849"/>
                </a:cubicBezTo>
              </a:path>
              <a:path w="17208" h="16905" stroke="0" extrusionOk="0">
                <a:moveTo>
                  <a:pt x="13445" y="0"/>
                </a:moveTo>
                <a:cubicBezTo>
                  <a:pt x="14855" y="1121"/>
                  <a:pt x="16119" y="2414"/>
                  <a:pt x="17208" y="3849"/>
                </a:cubicBezTo>
                <a:lnTo>
                  <a:pt x="0" y="16905"/>
                </a:lnTo>
                <a:lnTo>
                  <a:pt x="13445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8" name="Line 1030">
            <a:extLst>
              <a:ext uri="{FF2B5EF4-FFF2-40B4-BE49-F238E27FC236}">
                <a16:creationId xmlns:a16="http://schemas.microsoft.com/office/drawing/2014/main" id="{AA496D93-A8E0-2DEE-CAA0-C1B1D3E40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850" y="1411288"/>
            <a:ext cx="84138" cy="33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269" name="Group 1101">
            <a:extLst>
              <a:ext uri="{FF2B5EF4-FFF2-40B4-BE49-F238E27FC236}">
                <a16:creationId xmlns:a16="http://schemas.microsoft.com/office/drawing/2014/main" id="{62D80AF7-5071-AF2D-FC7E-907A4BDD7102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609600"/>
            <a:ext cx="2043113" cy="450850"/>
            <a:chOff x="1872" y="384"/>
            <a:chExt cx="1287" cy="284"/>
          </a:xfrm>
        </p:grpSpPr>
        <p:sp>
          <p:nvSpPr>
            <p:cNvPr id="11333" name="Line 1033">
              <a:extLst>
                <a:ext uri="{FF2B5EF4-FFF2-40B4-BE49-F238E27FC236}">
                  <a16:creationId xmlns:a16="http://schemas.microsoft.com/office/drawing/2014/main" id="{AF483386-5E95-EDE7-AB5F-73AC4D48A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84"/>
              <a:ext cx="4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34" name="Line 1052">
              <a:extLst>
                <a:ext uri="{FF2B5EF4-FFF2-40B4-BE49-F238E27FC236}">
                  <a16:creationId xmlns:a16="http://schemas.microsoft.com/office/drawing/2014/main" id="{9486BB74-D696-E884-9A99-1964697782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505177">
              <a:off x="1872" y="624"/>
              <a:ext cx="952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270" name="Group 1102">
            <a:extLst>
              <a:ext uri="{FF2B5EF4-FFF2-40B4-BE49-F238E27FC236}">
                <a16:creationId xmlns:a16="http://schemas.microsoft.com/office/drawing/2014/main" id="{B7BAB811-2BBC-0D87-D073-5B646BC16AF8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228600"/>
            <a:ext cx="5486400" cy="2843213"/>
            <a:chOff x="257" y="144"/>
            <a:chExt cx="3456" cy="1791"/>
          </a:xfrm>
        </p:grpSpPr>
        <p:grpSp>
          <p:nvGrpSpPr>
            <p:cNvPr id="11312" name="Group 1035">
              <a:extLst>
                <a:ext uri="{FF2B5EF4-FFF2-40B4-BE49-F238E27FC236}">
                  <a16:creationId xmlns:a16="http://schemas.microsoft.com/office/drawing/2014/main" id="{61AC2608-6BD3-4BC3-C8A2-99FCE1EE5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864"/>
              <a:ext cx="3185" cy="1017"/>
              <a:chOff x="388" y="2523"/>
              <a:chExt cx="2949" cy="939"/>
            </a:xfrm>
          </p:grpSpPr>
          <p:sp>
            <p:nvSpPr>
              <p:cNvPr id="11321" name="Freeform 1036">
                <a:extLst>
                  <a:ext uri="{FF2B5EF4-FFF2-40B4-BE49-F238E27FC236}">
                    <a16:creationId xmlns:a16="http://schemas.microsoft.com/office/drawing/2014/main" id="{0356B8FF-4D64-E7A0-F2F2-556FAA9F3176}"/>
                  </a:ext>
                </a:extLst>
              </p:cNvPr>
              <p:cNvSpPr>
                <a:spLocks/>
              </p:cNvSpPr>
              <p:nvPr/>
            </p:nvSpPr>
            <p:spPr bwMode="auto">
              <a:xfrm rot="582682">
                <a:off x="1783" y="2656"/>
                <a:ext cx="1554" cy="549"/>
              </a:xfrm>
              <a:custGeom>
                <a:avLst/>
                <a:gdLst>
                  <a:gd name="T0" fmla="*/ 6 w 3218"/>
                  <a:gd name="T1" fmla="*/ 185 h 704"/>
                  <a:gd name="T2" fmla="*/ 45 w 3218"/>
                  <a:gd name="T3" fmla="*/ 60 h 704"/>
                  <a:gd name="T4" fmla="*/ 176 w 3218"/>
                  <a:gd name="T5" fmla="*/ 23 h 704"/>
                  <a:gd name="T6" fmla="*/ 339 w 3218"/>
                  <a:gd name="T7" fmla="*/ 48 h 704"/>
                  <a:gd name="T8" fmla="*/ 1366 w 3218"/>
                  <a:gd name="T9" fmla="*/ 310 h 704"/>
                  <a:gd name="T10" fmla="*/ 1467 w 3218"/>
                  <a:gd name="T11" fmla="*/ 522 h 704"/>
                  <a:gd name="T12" fmla="*/ 910 w 3218"/>
                  <a:gd name="T13" fmla="*/ 472 h 704"/>
                  <a:gd name="T14" fmla="*/ 563 w 3218"/>
                  <a:gd name="T15" fmla="*/ 497 h 704"/>
                  <a:gd name="T16" fmla="*/ 323 w 3218"/>
                  <a:gd name="T17" fmla="*/ 434 h 704"/>
                  <a:gd name="T18" fmla="*/ 84 w 3218"/>
                  <a:gd name="T19" fmla="*/ 335 h 704"/>
                  <a:gd name="T20" fmla="*/ 6 w 3218"/>
                  <a:gd name="T21" fmla="*/ 185 h 7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18" h="704">
                    <a:moveTo>
                      <a:pt x="13" y="237"/>
                    </a:moveTo>
                    <a:cubicBezTo>
                      <a:pt x="0" y="178"/>
                      <a:pt x="34" y="112"/>
                      <a:pt x="93" y="77"/>
                    </a:cubicBezTo>
                    <a:cubicBezTo>
                      <a:pt x="152" y="42"/>
                      <a:pt x="264" y="32"/>
                      <a:pt x="365" y="29"/>
                    </a:cubicBezTo>
                    <a:cubicBezTo>
                      <a:pt x="466" y="26"/>
                      <a:pt x="290" y="0"/>
                      <a:pt x="701" y="61"/>
                    </a:cubicBezTo>
                    <a:cubicBezTo>
                      <a:pt x="1112" y="122"/>
                      <a:pt x="2440" y="296"/>
                      <a:pt x="2829" y="397"/>
                    </a:cubicBezTo>
                    <a:cubicBezTo>
                      <a:pt x="3218" y="498"/>
                      <a:pt x="3194" y="634"/>
                      <a:pt x="3037" y="669"/>
                    </a:cubicBezTo>
                    <a:cubicBezTo>
                      <a:pt x="2880" y="704"/>
                      <a:pt x="2197" y="610"/>
                      <a:pt x="1885" y="605"/>
                    </a:cubicBezTo>
                    <a:cubicBezTo>
                      <a:pt x="1573" y="600"/>
                      <a:pt x="1368" y="645"/>
                      <a:pt x="1165" y="637"/>
                    </a:cubicBezTo>
                    <a:cubicBezTo>
                      <a:pt x="962" y="629"/>
                      <a:pt x="834" y="592"/>
                      <a:pt x="669" y="557"/>
                    </a:cubicBezTo>
                    <a:cubicBezTo>
                      <a:pt x="504" y="522"/>
                      <a:pt x="280" y="482"/>
                      <a:pt x="173" y="429"/>
                    </a:cubicBezTo>
                    <a:cubicBezTo>
                      <a:pt x="66" y="376"/>
                      <a:pt x="26" y="296"/>
                      <a:pt x="13" y="2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22" name="Freeform 1037">
                <a:extLst>
                  <a:ext uri="{FF2B5EF4-FFF2-40B4-BE49-F238E27FC236}">
                    <a16:creationId xmlns:a16="http://schemas.microsoft.com/office/drawing/2014/main" id="{E99D93CD-283A-BB64-7CEE-DBB957C5673A}"/>
                  </a:ext>
                </a:extLst>
              </p:cNvPr>
              <p:cNvSpPr>
                <a:spLocks/>
              </p:cNvSpPr>
              <p:nvPr/>
            </p:nvSpPr>
            <p:spPr bwMode="auto">
              <a:xfrm rot="-797545">
                <a:off x="388" y="2523"/>
                <a:ext cx="1721" cy="582"/>
              </a:xfrm>
              <a:custGeom>
                <a:avLst/>
                <a:gdLst>
                  <a:gd name="T0" fmla="*/ 8 w 3283"/>
                  <a:gd name="T1" fmla="*/ 194 h 752"/>
                  <a:gd name="T2" fmla="*/ 84 w 3283"/>
                  <a:gd name="T3" fmla="*/ 108 h 752"/>
                  <a:gd name="T4" fmla="*/ 260 w 3283"/>
                  <a:gd name="T5" fmla="*/ 33 h 752"/>
                  <a:gd name="T6" fmla="*/ 637 w 3283"/>
                  <a:gd name="T7" fmla="*/ 9 h 752"/>
                  <a:gd name="T8" fmla="*/ 1099 w 3283"/>
                  <a:gd name="T9" fmla="*/ 83 h 752"/>
                  <a:gd name="T10" fmla="*/ 1594 w 3283"/>
                  <a:gd name="T11" fmla="*/ 231 h 752"/>
                  <a:gd name="T12" fmla="*/ 1694 w 3283"/>
                  <a:gd name="T13" fmla="*/ 355 h 752"/>
                  <a:gd name="T14" fmla="*/ 1694 w 3283"/>
                  <a:gd name="T15" fmla="*/ 454 h 752"/>
                  <a:gd name="T16" fmla="*/ 1535 w 3283"/>
                  <a:gd name="T17" fmla="*/ 529 h 752"/>
                  <a:gd name="T18" fmla="*/ 1350 w 3283"/>
                  <a:gd name="T19" fmla="*/ 529 h 752"/>
                  <a:gd name="T20" fmla="*/ 1141 w 3283"/>
                  <a:gd name="T21" fmla="*/ 541 h 752"/>
                  <a:gd name="T22" fmla="*/ 830 w 3283"/>
                  <a:gd name="T23" fmla="*/ 566 h 752"/>
                  <a:gd name="T24" fmla="*/ 386 w 3283"/>
                  <a:gd name="T25" fmla="*/ 566 h 752"/>
                  <a:gd name="T26" fmla="*/ 67 w 3283"/>
                  <a:gd name="T27" fmla="*/ 467 h 752"/>
                  <a:gd name="T28" fmla="*/ 8 w 3283"/>
                  <a:gd name="T29" fmla="*/ 194 h 7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83" h="752">
                    <a:moveTo>
                      <a:pt x="16" y="251"/>
                    </a:moveTo>
                    <a:cubicBezTo>
                      <a:pt x="21" y="174"/>
                      <a:pt x="80" y="174"/>
                      <a:pt x="160" y="139"/>
                    </a:cubicBezTo>
                    <a:cubicBezTo>
                      <a:pt x="240" y="104"/>
                      <a:pt x="320" y="64"/>
                      <a:pt x="496" y="43"/>
                    </a:cubicBezTo>
                    <a:cubicBezTo>
                      <a:pt x="672" y="22"/>
                      <a:pt x="949" y="0"/>
                      <a:pt x="1216" y="11"/>
                    </a:cubicBezTo>
                    <a:cubicBezTo>
                      <a:pt x="1483" y="22"/>
                      <a:pt x="1792" y="59"/>
                      <a:pt x="2096" y="107"/>
                    </a:cubicBezTo>
                    <a:cubicBezTo>
                      <a:pt x="2400" y="155"/>
                      <a:pt x="2851" y="240"/>
                      <a:pt x="3040" y="299"/>
                    </a:cubicBezTo>
                    <a:cubicBezTo>
                      <a:pt x="3229" y="358"/>
                      <a:pt x="3200" y="411"/>
                      <a:pt x="3232" y="459"/>
                    </a:cubicBezTo>
                    <a:cubicBezTo>
                      <a:pt x="3264" y="507"/>
                      <a:pt x="3283" y="550"/>
                      <a:pt x="3232" y="587"/>
                    </a:cubicBezTo>
                    <a:cubicBezTo>
                      <a:pt x="3181" y="624"/>
                      <a:pt x="3037" y="667"/>
                      <a:pt x="2928" y="683"/>
                    </a:cubicBezTo>
                    <a:cubicBezTo>
                      <a:pt x="2819" y="699"/>
                      <a:pt x="2701" y="680"/>
                      <a:pt x="2576" y="683"/>
                    </a:cubicBezTo>
                    <a:cubicBezTo>
                      <a:pt x="2451" y="686"/>
                      <a:pt x="2341" y="691"/>
                      <a:pt x="2176" y="699"/>
                    </a:cubicBezTo>
                    <a:cubicBezTo>
                      <a:pt x="2011" y="707"/>
                      <a:pt x="1824" y="726"/>
                      <a:pt x="1584" y="731"/>
                    </a:cubicBezTo>
                    <a:cubicBezTo>
                      <a:pt x="1344" y="736"/>
                      <a:pt x="979" y="752"/>
                      <a:pt x="736" y="731"/>
                    </a:cubicBezTo>
                    <a:cubicBezTo>
                      <a:pt x="493" y="710"/>
                      <a:pt x="256" y="678"/>
                      <a:pt x="128" y="603"/>
                    </a:cubicBezTo>
                    <a:cubicBezTo>
                      <a:pt x="0" y="528"/>
                      <a:pt x="11" y="328"/>
                      <a:pt x="16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23" name="Line 1038">
                <a:extLst>
                  <a:ext uri="{FF2B5EF4-FFF2-40B4-BE49-F238E27FC236}">
                    <a16:creationId xmlns:a16="http://schemas.microsoft.com/office/drawing/2014/main" id="{66AADDA4-7F64-F9AC-B4ED-BD9D66C7F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" y="2676"/>
                <a:ext cx="1421" cy="37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24" name="Line 1039">
                <a:extLst>
                  <a:ext uri="{FF2B5EF4-FFF2-40B4-BE49-F238E27FC236}">
                    <a16:creationId xmlns:a16="http://schemas.microsoft.com/office/drawing/2014/main" id="{4ED126A3-657C-27B9-4DA9-850F4DCFA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" y="2699"/>
                <a:ext cx="1335" cy="58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25" name="Oval 1040">
                <a:extLst>
                  <a:ext uri="{FF2B5EF4-FFF2-40B4-BE49-F238E27FC236}">
                    <a16:creationId xmlns:a16="http://schemas.microsoft.com/office/drawing/2014/main" id="{F1D8AD55-73DD-D832-233A-5EB63C952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" y="3000"/>
                <a:ext cx="84" cy="10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11326" name="Oval 1041">
                <a:extLst>
                  <a:ext uri="{FF2B5EF4-FFF2-40B4-BE49-F238E27FC236}">
                    <a16:creationId xmlns:a16="http://schemas.microsoft.com/office/drawing/2014/main" id="{02F124A7-4523-EEED-AC1F-A362F6055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2643"/>
                <a:ext cx="84" cy="1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11327" name="Line 1042">
                <a:extLst>
                  <a:ext uri="{FF2B5EF4-FFF2-40B4-BE49-F238E27FC236}">
                    <a16:creationId xmlns:a16="http://schemas.microsoft.com/office/drawing/2014/main" id="{2E6444EC-FD75-3CD4-28A0-F13B53AFC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" y="3067"/>
                <a:ext cx="120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28" name="Line 1043">
                <a:extLst>
                  <a:ext uri="{FF2B5EF4-FFF2-40B4-BE49-F238E27FC236}">
                    <a16:creationId xmlns:a16="http://schemas.microsoft.com/office/drawing/2014/main" id="{0309B988-F6B8-0B8E-2964-5B764E3C1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3296"/>
                <a:ext cx="127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29" name="Line 1044">
                <a:extLst>
                  <a:ext uri="{FF2B5EF4-FFF2-40B4-BE49-F238E27FC236}">
                    <a16:creationId xmlns:a16="http://schemas.microsoft.com/office/drawing/2014/main" id="{59268C1E-56C2-D059-00ED-EE46C48DF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2" y="2848"/>
                <a:ext cx="57" cy="2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30" name="Line 1045">
                <a:extLst>
                  <a:ext uri="{FF2B5EF4-FFF2-40B4-BE49-F238E27FC236}">
                    <a16:creationId xmlns:a16="http://schemas.microsoft.com/office/drawing/2014/main" id="{35B878BD-AE83-6CE9-2A37-FCC274AAE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38579">
                <a:off x="2440" y="2963"/>
                <a:ext cx="67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31" name="Text Box 1046">
                <a:extLst>
                  <a:ext uri="{FF2B5EF4-FFF2-40B4-BE49-F238E27FC236}">
                    <a16:creationId xmlns:a16="http://schemas.microsoft.com/office/drawing/2014/main" id="{E1B21A31-0C66-2F7B-EA7E-EF6A63D860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0" y="2772"/>
                <a:ext cx="277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b="1">
                    <a:latin typeface="Symbol" panose="05050102010706020507" pitchFamily="18" charset="2"/>
                  </a:rPr>
                  <a:t>b</a:t>
                </a:r>
                <a:endParaRPr lang="it-IT" altLang="it-IT" sz="1800">
                  <a:latin typeface="Symbol" panose="05050102010706020507" pitchFamily="18" charset="2"/>
                </a:endParaRPr>
              </a:p>
            </p:txBody>
          </p:sp>
          <p:sp>
            <p:nvSpPr>
              <p:cNvPr id="11332" name="Text Box 1047">
                <a:extLst>
                  <a:ext uri="{FF2B5EF4-FFF2-40B4-BE49-F238E27FC236}">
                    <a16:creationId xmlns:a16="http://schemas.microsoft.com/office/drawing/2014/main" id="{2155D5EC-F152-55DD-8F02-65B089FDBB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922"/>
                <a:ext cx="285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 b="1">
                    <a:latin typeface="Symbol" panose="05050102010706020507" pitchFamily="18" charset="2"/>
                  </a:rPr>
                  <a:t>g</a:t>
                </a:r>
                <a:endParaRPr lang="it-IT" altLang="it-IT" sz="180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11313" name="Line 1048">
              <a:extLst>
                <a:ext uri="{FF2B5EF4-FFF2-40B4-BE49-F238E27FC236}">
                  <a16:creationId xmlns:a16="http://schemas.microsoft.com/office/drawing/2014/main" id="{26C9F899-AA7B-13C1-0742-1C8E4C40E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6" y="240"/>
              <a:ext cx="294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4" name="Line 1049">
              <a:extLst>
                <a:ext uri="{FF2B5EF4-FFF2-40B4-BE49-F238E27FC236}">
                  <a16:creationId xmlns:a16="http://schemas.microsoft.com/office/drawing/2014/main" id="{703BE4E0-47F0-EDFA-03C7-0849C799C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92"/>
              <a:ext cx="476" cy="16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5" name="Text Box 1051">
              <a:extLst>
                <a:ext uri="{FF2B5EF4-FFF2-40B4-BE49-F238E27FC236}">
                  <a16:creationId xmlns:a16="http://schemas.microsoft.com/office/drawing/2014/main" id="{EE4771EA-6B1F-FFBB-5910-F4536DE56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279"/>
              <a:ext cx="845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it-IT" altLang="it-IT" b="1">
                  <a:latin typeface="Symbol" panose="05050102010706020507" pitchFamily="18" charset="2"/>
                </a:rPr>
                <a:t>b</a:t>
              </a:r>
              <a:r>
                <a:rPr lang="it-IT" altLang="it-IT" b="1"/>
                <a:t>+</a:t>
              </a:r>
              <a:r>
                <a:rPr lang="it-IT" altLang="it-IT" b="1">
                  <a:latin typeface="Symbol" panose="05050102010706020507" pitchFamily="18" charset="2"/>
                </a:rPr>
                <a:t>g</a:t>
              </a:r>
              <a:endParaRPr lang="it-IT" altLang="it-IT" sz="1000"/>
            </a:p>
          </p:txBody>
        </p:sp>
        <p:sp>
          <p:nvSpPr>
            <p:cNvPr id="11316" name="Text Box 1053">
              <a:extLst>
                <a:ext uri="{FF2B5EF4-FFF2-40B4-BE49-F238E27FC236}">
                  <a16:creationId xmlns:a16="http://schemas.microsoft.com/office/drawing/2014/main" id="{6E778541-1882-14A0-5D3B-E687368B9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44"/>
              <a:ext cx="36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b="1"/>
                <a:t>L</a:t>
              </a:r>
              <a:endParaRPr lang="it-IT" altLang="it-IT" sz="1000"/>
            </a:p>
          </p:txBody>
        </p:sp>
        <p:sp>
          <p:nvSpPr>
            <p:cNvPr id="11317" name="Line 1054">
              <a:extLst>
                <a:ext uri="{FF2B5EF4-FFF2-40B4-BE49-F238E27FC236}">
                  <a16:creationId xmlns:a16="http://schemas.microsoft.com/office/drawing/2014/main" id="{1FB71254-56C6-0B87-1E83-E987E0734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" y="793"/>
              <a:ext cx="144" cy="6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8" name="Line 1055">
              <a:extLst>
                <a:ext uri="{FF2B5EF4-FFF2-40B4-BE49-F238E27FC236}">
                  <a16:creationId xmlns:a16="http://schemas.microsoft.com/office/drawing/2014/main" id="{52F6ABA0-7244-853F-4049-7C5C76875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4" y="839"/>
              <a:ext cx="299" cy="8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9" name="Line 1056">
              <a:extLst>
                <a:ext uri="{FF2B5EF4-FFF2-40B4-BE49-F238E27FC236}">
                  <a16:creationId xmlns:a16="http://schemas.microsoft.com/office/drawing/2014/main" id="{9E2973B7-C29A-E438-8A95-BFD6224A65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165438">
              <a:off x="335" y="703"/>
              <a:ext cx="1499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20" name="Line 1057">
              <a:extLst>
                <a:ext uri="{FF2B5EF4-FFF2-40B4-BE49-F238E27FC236}">
                  <a16:creationId xmlns:a16="http://schemas.microsoft.com/office/drawing/2014/main" id="{47A36B7C-57B5-782C-23B9-B1E145AE4F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66494">
              <a:off x="2114" y="939"/>
              <a:ext cx="1466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271" name="Line 1058">
            <a:extLst>
              <a:ext uri="{FF2B5EF4-FFF2-40B4-BE49-F238E27FC236}">
                <a16:creationId xmlns:a16="http://schemas.microsoft.com/office/drawing/2014/main" id="{6E0A5CDA-54C3-D7CC-AE39-D39CA805EF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514600"/>
            <a:ext cx="82550" cy="412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2" name="Line 1059">
            <a:extLst>
              <a:ext uri="{FF2B5EF4-FFF2-40B4-BE49-F238E27FC236}">
                <a16:creationId xmlns:a16="http://schemas.microsoft.com/office/drawing/2014/main" id="{4E08D118-C18F-AAB2-A070-A0701523C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895600"/>
            <a:ext cx="601663" cy="407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3" name="Text Box 1060">
            <a:extLst>
              <a:ext uri="{FF2B5EF4-FFF2-40B4-BE49-F238E27FC236}">
                <a16:creationId xmlns:a16="http://schemas.microsoft.com/office/drawing/2014/main" id="{4289B94B-462F-BCFF-D1C5-AC07A98C1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0"/>
            <a:ext cx="5762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/>
              <a:t>L</a:t>
            </a:r>
            <a:r>
              <a:rPr lang="it-IT" altLang="it-IT" sz="1200" b="1"/>
              <a:t>1</a:t>
            </a:r>
            <a:endParaRPr lang="it-IT" altLang="it-IT" sz="1000"/>
          </a:p>
        </p:txBody>
      </p:sp>
      <p:sp>
        <p:nvSpPr>
          <p:cNvPr id="11274" name="Line 1061">
            <a:extLst>
              <a:ext uri="{FF2B5EF4-FFF2-40B4-BE49-F238E27FC236}">
                <a16:creationId xmlns:a16="http://schemas.microsoft.com/office/drawing/2014/main" id="{0510FF88-1E3C-4B7E-4D63-9F878FD35C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5713" y="1411288"/>
            <a:ext cx="527050" cy="1317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5" name="Line 1062">
            <a:extLst>
              <a:ext uri="{FF2B5EF4-FFF2-40B4-BE49-F238E27FC236}">
                <a16:creationId xmlns:a16="http://schemas.microsoft.com/office/drawing/2014/main" id="{487A979F-0E6C-F004-DEA5-0E3094B74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7938" y="1508125"/>
            <a:ext cx="136525" cy="325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6" name="Line 1063">
            <a:extLst>
              <a:ext uri="{FF2B5EF4-FFF2-40B4-BE49-F238E27FC236}">
                <a16:creationId xmlns:a16="http://schemas.microsoft.com/office/drawing/2014/main" id="{B607B6BA-EA13-B6A3-BF9F-BA8A0650D5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1975" y="1422400"/>
            <a:ext cx="661988" cy="2333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7" name="Line 1064">
            <a:extLst>
              <a:ext uri="{FF2B5EF4-FFF2-40B4-BE49-F238E27FC236}">
                <a16:creationId xmlns:a16="http://schemas.microsoft.com/office/drawing/2014/main" id="{AD41FAC5-4EB6-6EF0-AF6E-EB097A5B41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8175" y="1668463"/>
            <a:ext cx="635000" cy="2635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8" name="Text Box 1065">
            <a:extLst>
              <a:ext uri="{FF2B5EF4-FFF2-40B4-BE49-F238E27FC236}">
                <a16:creationId xmlns:a16="http://schemas.microsoft.com/office/drawing/2014/main" id="{4455B948-1FD2-CAAA-175E-C201CBA98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1338263"/>
            <a:ext cx="3048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/>
              <a:t>a</a:t>
            </a:r>
            <a:endParaRPr lang="it-IT" altLang="it-IT" sz="1100"/>
          </a:p>
        </p:txBody>
      </p:sp>
      <p:sp>
        <p:nvSpPr>
          <p:cNvPr id="11279" name="Text Box 1066">
            <a:extLst>
              <a:ext uri="{FF2B5EF4-FFF2-40B4-BE49-F238E27FC236}">
                <a16:creationId xmlns:a16="http://schemas.microsoft.com/office/drawing/2014/main" id="{C93C999B-39F8-F15D-00D0-2B5219485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1255713"/>
            <a:ext cx="33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/>
              <a:t>c</a:t>
            </a:r>
            <a:endParaRPr lang="it-IT" altLang="it-IT" sz="1100"/>
          </a:p>
        </p:txBody>
      </p:sp>
      <p:sp>
        <p:nvSpPr>
          <p:cNvPr id="11280" name="Text Box 1067">
            <a:extLst>
              <a:ext uri="{FF2B5EF4-FFF2-40B4-BE49-F238E27FC236}">
                <a16:creationId xmlns:a16="http://schemas.microsoft.com/office/drawing/2014/main" id="{DA2B93A6-0EFA-5F72-F0A0-ADA63B67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760413"/>
            <a:ext cx="4778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/>
              <a:t>F</a:t>
            </a:r>
            <a:endParaRPr lang="it-IT" altLang="it-IT" sz="1100"/>
          </a:p>
        </p:txBody>
      </p:sp>
      <p:sp>
        <p:nvSpPr>
          <p:cNvPr id="11281" name="Text Box 1068">
            <a:extLst>
              <a:ext uri="{FF2B5EF4-FFF2-40B4-BE49-F238E27FC236}">
                <a16:creationId xmlns:a16="http://schemas.microsoft.com/office/drawing/2014/main" id="{C78851C2-66A5-28AB-6C0C-3C6C81119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143000"/>
            <a:ext cx="3667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/>
              <a:t>T</a:t>
            </a:r>
            <a:endParaRPr lang="it-IT" altLang="it-IT" sz="1100"/>
          </a:p>
        </p:txBody>
      </p:sp>
      <p:grpSp>
        <p:nvGrpSpPr>
          <p:cNvPr id="11282" name="Group 1069">
            <a:extLst>
              <a:ext uri="{FF2B5EF4-FFF2-40B4-BE49-F238E27FC236}">
                <a16:creationId xmlns:a16="http://schemas.microsoft.com/office/drawing/2014/main" id="{2D077FD3-C6BB-51E1-DF61-A1CB7A7E4E21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609600"/>
            <a:ext cx="3352800" cy="3048000"/>
            <a:chOff x="3696" y="1872"/>
            <a:chExt cx="1872" cy="1824"/>
          </a:xfrm>
        </p:grpSpPr>
        <p:grpSp>
          <p:nvGrpSpPr>
            <p:cNvPr id="11286" name="Group 1070">
              <a:extLst>
                <a:ext uri="{FF2B5EF4-FFF2-40B4-BE49-F238E27FC236}">
                  <a16:creationId xmlns:a16="http://schemas.microsoft.com/office/drawing/2014/main" id="{07567119-5433-B0DC-38F0-1D4992827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1" y="2158"/>
              <a:ext cx="603" cy="1128"/>
              <a:chOff x="4121" y="2158"/>
              <a:chExt cx="603" cy="1128"/>
            </a:xfrm>
          </p:grpSpPr>
          <p:sp>
            <p:nvSpPr>
              <p:cNvPr id="11310" name="Freeform 1071">
                <a:extLst>
                  <a:ext uri="{FF2B5EF4-FFF2-40B4-BE49-F238E27FC236}">
                    <a16:creationId xmlns:a16="http://schemas.microsoft.com/office/drawing/2014/main" id="{38E421A2-A7A7-4FB5-170F-202A6C094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158"/>
                <a:ext cx="603" cy="1128"/>
              </a:xfrm>
              <a:custGeom>
                <a:avLst/>
                <a:gdLst>
                  <a:gd name="T0" fmla="*/ 71 w 1867"/>
                  <a:gd name="T1" fmla="*/ 788 h 3040"/>
                  <a:gd name="T2" fmla="*/ 257 w 1867"/>
                  <a:gd name="T3" fmla="*/ 752 h 3040"/>
                  <a:gd name="T4" fmla="*/ 360 w 1867"/>
                  <a:gd name="T5" fmla="*/ 598 h 3040"/>
                  <a:gd name="T6" fmla="*/ 453 w 1867"/>
                  <a:gd name="T7" fmla="*/ 319 h 3040"/>
                  <a:gd name="T8" fmla="*/ 463 w 1867"/>
                  <a:gd name="T9" fmla="*/ 81 h 3040"/>
                  <a:gd name="T10" fmla="*/ 505 w 1867"/>
                  <a:gd name="T11" fmla="*/ 10 h 3040"/>
                  <a:gd name="T12" fmla="*/ 556 w 1867"/>
                  <a:gd name="T13" fmla="*/ 34 h 3040"/>
                  <a:gd name="T14" fmla="*/ 572 w 1867"/>
                  <a:gd name="T15" fmla="*/ 212 h 3040"/>
                  <a:gd name="T16" fmla="*/ 572 w 1867"/>
                  <a:gd name="T17" fmla="*/ 455 h 3040"/>
                  <a:gd name="T18" fmla="*/ 556 w 1867"/>
                  <a:gd name="T19" fmla="*/ 764 h 3040"/>
                  <a:gd name="T20" fmla="*/ 577 w 1867"/>
                  <a:gd name="T21" fmla="*/ 1037 h 3040"/>
                  <a:gd name="T22" fmla="*/ 401 w 1867"/>
                  <a:gd name="T23" fmla="*/ 1120 h 3040"/>
                  <a:gd name="T24" fmla="*/ 314 w 1867"/>
                  <a:gd name="T25" fmla="*/ 1085 h 3040"/>
                  <a:gd name="T26" fmla="*/ 122 w 1867"/>
                  <a:gd name="T27" fmla="*/ 1067 h 3040"/>
                  <a:gd name="T28" fmla="*/ 9 w 1867"/>
                  <a:gd name="T29" fmla="*/ 972 h 3040"/>
                  <a:gd name="T30" fmla="*/ 71 w 1867"/>
                  <a:gd name="T31" fmla="*/ 788 h 30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7" h="3040">
                    <a:moveTo>
                      <a:pt x="219" y="2123"/>
                    </a:moveTo>
                    <a:cubicBezTo>
                      <a:pt x="347" y="2024"/>
                      <a:pt x="646" y="2112"/>
                      <a:pt x="795" y="2027"/>
                    </a:cubicBezTo>
                    <a:cubicBezTo>
                      <a:pt x="944" y="1942"/>
                      <a:pt x="1014" y="1806"/>
                      <a:pt x="1115" y="1611"/>
                    </a:cubicBezTo>
                    <a:cubicBezTo>
                      <a:pt x="1216" y="1416"/>
                      <a:pt x="1350" y="1091"/>
                      <a:pt x="1403" y="859"/>
                    </a:cubicBezTo>
                    <a:cubicBezTo>
                      <a:pt x="1456" y="627"/>
                      <a:pt x="1408" y="358"/>
                      <a:pt x="1435" y="219"/>
                    </a:cubicBezTo>
                    <a:cubicBezTo>
                      <a:pt x="1462" y="80"/>
                      <a:pt x="1515" y="48"/>
                      <a:pt x="1563" y="27"/>
                    </a:cubicBezTo>
                    <a:cubicBezTo>
                      <a:pt x="1611" y="6"/>
                      <a:pt x="1688" y="0"/>
                      <a:pt x="1723" y="91"/>
                    </a:cubicBezTo>
                    <a:cubicBezTo>
                      <a:pt x="1758" y="182"/>
                      <a:pt x="1763" y="382"/>
                      <a:pt x="1771" y="571"/>
                    </a:cubicBezTo>
                    <a:cubicBezTo>
                      <a:pt x="1779" y="760"/>
                      <a:pt x="1779" y="979"/>
                      <a:pt x="1771" y="1227"/>
                    </a:cubicBezTo>
                    <a:cubicBezTo>
                      <a:pt x="1763" y="1475"/>
                      <a:pt x="1720" y="1798"/>
                      <a:pt x="1723" y="2059"/>
                    </a:cubicBezTo>
                    <a:cubicBezTo>
                      <a:pt x="1726" y="2320"/>
                      <a:pt x="1867" y="2635"/>
                      <a:pt x="1787" y="2795"/>
                    </a:cubicBezTo>
                    <a:cubicBezTo>
                      <a:pt x="1707" y="2955"/>
                      <a:pt x="1379" y="2998"/>
                      <a:pt x="1243" y="3019"/>
                    </a:cubicBezTo>
                    <a:cubicBezTo>
                      <a:pt x="1107" y="3040"/>
                      <a:pt x="1115" y="2947"/>
                      <a:pt x="971" y="2923"/>
                    </a:cubicBezTo>
                    <a:cubicBezTo>
                      <a:pt x="827" y="2899"/>
                      <a:pt x="536" y="2926"/>
                      <a:pt x="379" y="2875"/>
                    </a:cubicBezTo>
                    <a:cubicBezTo>
                      <a:pt x="222" y="2824"/>
                      <a:pt x="54" y="2744"/>
                      <a:pt x="27" y="2619"/>
                    </a:cubicBezTo>
                    <a:cubicBezTo>
                      <a:pt x="0" y="2494"/>
                      <a:pt x="91" y="2222"/>
                      <a:pt x="219" y="2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11" name="Oval 1072">
                <a:extLst>
                  <a:ext uri="{FF2B5EF4-FFF2-40B4-BE49-F238E27FC236}">
                    <a16:creationId xmlns:a16="http://schemas.microsoft.com/office/drawing/2014/main" id="{DFDF22D8-116B-C60A-E87D-03C9CEB13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" y="3014"/>
                <a:ext cx="84" cy="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  <p:grpSp>
          <p:nvGrpSpPr>
            <p:cNvPr id="11287" name="Group 1073">
              <a:extLst>
                <a:ext uri="{FF2B5EF4-FFF2-40B4-BE49-F238E27FC236}">
                  <a16:creationId xmlns:a16="http://schemas.microsoft.com/office/drawing/2014/main" id="{099C1C3A-6BC3-37AF-CDC3-01A721AA58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872"/>
              <a:ext cx="1872" cy="1824"/>
              <a:chOff x="3696" y="1872"/>
              <a:chExt cx="1872" cy="1824"/>
            </a:xfrm>
          </p:grpSpPr>
          <p:grpSp>
            <p:nvGrpSpPr>
              <p:cNvPr id="11288" name="Group 1074">
                <a:extLst>
                  <a:ext uri="{FF2B5EF4-FFF2-40B4-BE49-F238E27FC236}">
                    <a16:creationId xmlns:a16="http://schemas.microsoft.com/office/drawing/2014/main" id="{8C573AEC-0F92-F0EA-48A9-C0B5A825D8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7" y="1872"/>
                <a:ext cx="1411" cy="1824"/>
                <a:chOff x="4157" y="1872"/>
                <a:chExt cx="1411" cy="1824"/>
              </a:xfrm>
            </p:grpSpPr>
            <p:grpSp>
              <p:nvGrpSpPr>
                <p:cNvPr id="11293" name="Group 1075">
                  <a:extLst>
                    <a:ext uri="{FF2B5EF4-FFF2-40B4-BE49-F238E27FC236}">
                      <a16:creationId xmlns:a16="http://schemas.microsoft.com/office/drawing/2014/main" id="{C579BC3E-58E7-D359-FCB6-94EC311D43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57" y="1872"/>
                  <a:ext cx="1411" cy="1278"/>
                  <a:chOff x="5107" y="890"/>
                  <a:chExt cx="4333" cy="3624"/>
                </a:xfrm>
              </p:grpSpPr>
              <p:grpSp>
                <p:nvGrpSpPr>
                  <p:cNvPr id="11302" name="Group 1076">
                    <a:extLst>
                      <a:ext uri="{FF2B5EF4-FFF2-40B4-BE49-F238E27FC236}">
                        <a16:creationId xmlns:a16="http://schemas.microsoft.com/office/drawing/2014/main" id="{C698D762-D7E3-67EE-CB52-5D505F276A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3089330">
                    <a:off x="5781" y="1989"/>
                    <a:ext cx="1851" cy="3200"/>
                    <a:chOff x="4933" y="1749"/>
                    <a:chExt cx="1851" cy="3200"/>
                  </a:xfrm>
                </p:grpSpPr>
                <p:sp>
                  <p:nvSpPr>
                    <p:cNvPr id="11308" name="Freeform 1077">
                      <a:extLst>
                        <a:ext uri="{FF2B5EF4-FFF2-40B4-BE49-F238E27FC236}">
                          <a16:creationId xmlns:a16="http://schemas.microsoft.com/office/drawing/2014/main" id="{CB672764-1E3E-52CB-C56D-52AF82E80C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33" y="1749"/>
                      <a:ext cx="1851" cy="3200"/>
                    </a:xfrm>
                    <a:custGeom>
                      <a:avLst/>
                      <a:gdLst>
                        <a:gd name="T0" fmla="*/ 217 w 1867"/>
                        <a:gd name="T1" fmla="*/ 2235 h 3040"/>
                        <a:gd name="T2" fmla="*/ 788 w 1867"/>
                        <a:gd name="T3" fmla="*/ 2134 h 3040"/>
                        <a:gd name="T4" fmla="*/ 1105 w 1867"/>
                        <a:gd name="T5" fmla="*/ 1696 h 3040"/>
                        <a:gd name="T6" fmla="*/ 1391 w 1867"/>
                        <a:gd name="T7" fmla="*/ 904 h 3040"/>
                        <a:gd name="T8" fmla="*/ 1423 w 1867"/>
                        <a:gd name="T9" fmla="*/ 231 h 3040"/>
                        <a:gd name="T10" fmla="*/ 1550 w 1867"/>
                        <a:gd name="T11" fmla="*/ 28 h 3040"/>
                        <a:gd name="T12" fmla="*/ 1708 w 1867"/>
                        <a:gd name="T13" fmla="*/ 96 h 3040"/>
                        <a:gd name="T14" fmla="*/ 1756 w 1867"/>
                        <a:gd name="T15" fmla="*/ 601 h 3040"/>
                        <a:gd name="T16" fmla="*/ 1756 w 1867"/>
                        <a:gd name="T17" fmla="*/ 1292 h 3040"/>
                        <a:gd name="T18" fmla="*/ 1708 w 1867"/>
                        <a:gd name="T19" fmla="*/ 2167 h 3040"/>
                        <a:gd name="T20" fmla="*/ 1772 w 1867"/>
                        <a:gd name="T21" fmla="*/ 2942 h 3040"/>
                        <a:gd name="T22" fmla="*/ 1232 w 1867"/>
                        <a:gd name="T23" fmla="*/ 3178 h 3040"/>
                        <a:gd name="T24" fmla="*/ 963 w 1867"/>
                        <a:gd name="T25" fmla="*/ 3077 h 3040"/>
                        <a:gd name="T26" fmla="*/ 376 w 1867"/>
                        <a:gd name="T27" fmla="*/ 3026 h 3040"/>
                        <a:gd name="T28" fmla="*/ 27 w 1867"/>
                        <a:gd name="T29" fmla="*/ 2757 h 3040"/>
                        <a:gd name="T30" fmla="*/ 217 w 1867"/>
                        <a:gd name="T31" fmla="*/ 2235 h 304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867" h="3040">
                          <a:moveTo>
                            <a:pt x="219" y="2123"/>
                          </a:moveTo>
                          <a:cubicBezTo>
                            <a:pt x="347" y="2024"/>
                            <a:pt x="646" y="2112"/>
                            <a:pt x="795" y="2027"/>
                          </a:cubicBezTo>
                          <a:cubicBezTo>
                            <a:pt x="944" y="1942"/>
                            <a:pt x="1014" y="1806"/>
                            <a:pt x="1115" y="1611"/>
                          </a:cubicBezTo>
                          <a:cubicBezTo>
                            <a:pt x="1216" y="1416"/>
                            <a:pt x="1350" y="1091"/>
                            <a:pt x="1403" y="859"/>
                          </a:cubicBezTo>
                          <a:cubicBezTo>
                            <a:pt x="1456" y="627"/>
                            <a:pt x="1408" y="358"/>
                            <a:pt x="1435" y="219"/>
                          </a:cubicBezTo>
                          <a:cubicBezTo>
                            <a:pt x="1462" y="80"/>
                            <a:pt x="1515" y="48"/>
                            <a:pt x="1563" y="27"/>
                          </a:cubicBezTo>
                          <a:cubicBezTo>
                            <a:pt x="1611" y="6"/>
                            <a:pt x="1688" y="0"/>
                            <a:pt x="1723" y="91"/>
                          </a:cubicBezTo>
                          <a:cubicBezTo>
                            <a:pt x="1758" y="182"/>
                            <a:pt x="1763" y="382"/>
                            <a:pt x="1771" y="571"/>
                          </a:cubicBezTo>
                          <a:cubicBezTo>
                            <a:pt x="1779" y="760"/>
                            <a:pt x="1779" y="979"/>
                            <a:pt x="1771" y="1227"/>
                          </a:cubicBezTo>
                          <a:cubicBezTo>
                            <a:pt x="1763" y="1475"/>
                            <a:pt x="1720" y="1798"/>
                            <a:pt x="1723" y="2059"/>
                          </a:cubicBezTo>
                          <a:cubicBezTo>
                            <a:pt x="1726" y="2320"/>
                            <a:pt x="1867" y="2635"/>
                            <a:pt x="1787" y="2795"/>
                          </a:cubicBezTo>
                          <a:cubicBezTo>
                            <a:pt x="1707" y="2955"/>
                            <a:pt x="1379" y="2998"/>
                            <a:pt x="1243" y="3019"/>
                          </a:cubicBezTo>
                          <a:cubicBezTo>
                            <a:pt x="1107" y="3040"/>
                            <a:pt x="1115" y="2947"/>
                            <a:pt x="971" y="2923"/>
                          </a:cubicBezTo>
                          <a:cubicBezTo>
                            <a:pt x="827" y="2899"/>
                            <a:pt x="536" y="2926"/>
                            <a:pt x="379" y="2875"/>
                          </a:cubicBezTo>
                          <a:cubicBezTo>
                            <a:pt x="222" y="2824"/>
                            <a:pt x="54" y="2744"/>
                            <a:pt x="27" y="2619"/>
                          </a:cubicBezTo>
                          <a:cubicBezTo>
                            <a:pt x="0" y="2494"/>
                            <a:pt x="91" y="2222"/>
                            <a:pt x="219" y="212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solidFill>
                        <a:srgbClr val="000000"/>
                      </a:solidFill>
                      <a:prstDash val="dash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309" name="Oval 1078">
                      <a:extLst>
                        <a:ext uri="{FF2B5EF4-FFF2-40B4-BE49-F238E27FC236}">
                          <a16:creationId xmlns:a16="http://schemas.microsoft.com/office/drawing/2014/main" id="{6F85C892-2143-6FE4-899E-0315D7249B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24" y="4176"/>
                      <a:ext cx="256" cy="25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prstDash val="dashDot"/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it-IT" altLang="it-IT"/>
                    </a:p>
                  </p:txBody>
                </p:sp>
              </p:grpSp>
              <p:sp>
                <p:nvSpPr>
                  <p:cNvPr id="11303" name="Line 1079">
                    <a:extLst>
                      <a:ext uri="{FF2B5EF4-FFF2-40B4-BE49-F238E27FC236}">
                        <a16:creationId xmlns:a16="http://schemas.microsoft.com/office/drawing/2014/main" id="{37A2C46B-6E5F-C9A4-6C90-3116252583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16" y="1008"/>
                    <a:ext cx="688" cy="32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04" name="Line 1080">
                    <a:extLst>
                      <a:ext uri="{FF2B5EF4-FFF2-40B4-BE49-F238E27FC236}">
                        <a16:creationId xmlns:a16="http://schemas.microsoft.com/office/drawing/2014/main" id="{8EA1E0D6-9509-5AC6-0D5B-4EEEA2A6B4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16" y="2656"/>
                    <a:ext cx="3424" cy="16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05" name="Arc 1081">
                    <a:extLst>
                      <a:ext uri="{FF2B5EF4-FFF2-40B4-BE49-F238E27FC236}">
                        <a16:creationId xmlns:a16="http://schemas.microsoft.com/office/drawing/2014/main" id="{B8D6286F-7D33-D739-8B2D-A3B07A1720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2388517">
                    <a:off x="6655" y="890"/>
                    <a:ext cx="1802" cy="2708"/>
                  </a:xfrm>
                  <a:custGeom>
                    <a:avLst/>
                    <a:gdLst>
                      <a:gd name="T0" fmla="*/ 1038 w 21600"/>
                      <a:gd name="T1" fmla="*/ 0 h 24936"/>
                      <a:gd name="T2" fmla="*/ 1697 w 21600"/>
                      <a:gd name="T3" fmla="*/ 2708 h 24936"/>
                      <a:gd name="T4" fmla="*/ 0 w 21600"/>
                      <a:gd name="T5" fmla="*/ 1918 h 2493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4936" fill="none" extrusionOk="0">
                        <a:moveTo>
                          <a:pt x="12440" y="-1"/>
                        </a:moveTo>
                        <a:cubicBezTo>
                          <a:pt x="18183" y="4046"/>
                          <a:pt x="21600" y="10632"/>
                          <a:pt x="21600" y="17658"/>
                        </a:cubicBezTo>
                        <a:cubicBezTo>
                          <a:pt x="21600" y="20138"/>
                          <a:pt x="21172" y="22600"/>
                          <a:pt x="20336" y="24935"/>
                        </a:cubicBezTo>
                      </a:path>
                      <a:path w="21600" h="24936" stroke="0" extrusionOk="0">
                        <a:moveTo>
                          <a:pt x="12440" y="-1"/>
                        </a:moveTo>
                        <a:cubicBezTo>
                          <a:pt x="18183" y="4046"/>
                          <a:pt x="21600" y="10632"/>
                          <a:pt x="21600" y="17658"/>
                        </a:cubicBezTo>
                        <a:cubicBezTo>
                          <a:pt x="21600" y="20138"/>
                          <a:pt x="21172" y="22600"/>
                          <a:pt x="20336" y="24935"/>
                        </a:cubicBezTo>
                        <a:lnTo>
                          <a:pt x="0" y="17658"/>
                        </a:lnTo>
                        <a:lnTo>
                          <a:pt x="12440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06" name="Line 1082">
                    <a:extLst>
                      <a:ext uri="{FF2B5EF4-FFF2-40B4-BE49-F238E27FC236}">
                        <a16:creationId xmlns:a16="http://schemas.microsoft.com/office/drawing/2014/main" id="{4A611B5E-F0E9-2C71-6BC4-8E4EAE1FB0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944" y="2576"/>
                    <a:ext cx="128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07" name="Line 1083">
                    <a:extLst>
                      <a:ext uri="{FF2B5EF4-FFF2-40B4-BE49-F238E27FC236}">
                        <a16:creationId xmlns:a16="http://schemas.microsoft.com/office/drawing/2014/main" id="{3A7AE82B-8820-A703-B7B8-69B24BB273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7709160">
                    <a:off x="6768" y="992"/>
                    <a:ext cx="128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1294" name="Text Box 1084">
                  <a:extLst>
                    <a:ext uri="{FF2B5EF4-FFF2-40B4-BE49-F238E27FC236}">
                      <a16:creationId xmlns:a16="http://schemas.microsoft.com/office/drawing/2014/main" id="{DD6859D4-8433-A63E-D009-FF19E243D6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43" y="2213"/>
                  <a:ext cx="146" cy="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it-IT" altLang="it-IT" b="1">
                      <a:latin typeface="Symbol" panose="05050102010706020507" pitchFamily="18" charset="2"/>
                    </a:rPr>
                    <a:t>d</a:t>
                  </a:r>
                  <a:endParaRPr lang="it-IT" altLang="it-IT" sz="1600">
                    <a:latin typeface="Symbol" panose="05050102010706020507" pitchFamily="18" charset="2"/>
                  </a:endParaRPr>
                </a:p>
                <a:p>
                  <a:endParaRPr lang="it-IT" altLang="it-IT" sz="1000"/>
                </a:p>
              </p:txBody>
            </p:sp>
            <p:sp>
              <p:nvSpPr>
                <p:cNvPr id="11295" name="Line 1085">
                  <a:extLst>
                    <a:ext uri="{FF2B5EF4-FFF2-40B4-BE49-F238E27FC236}">
                      <a16:creationId xmlns:a16="http://schemas.microsoft.com/office/drawing/2014/main" id="{59313022-F984-6DFD-3708-53CA29CA8A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8" y="3059"/>
                  <a:ext cx="526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296" name="Line 1086">
                  <a:extLst>
                    <a:ext uri="{FF2B5EF4-FFF2-40B4-BE49-F238E27FC236}">
                      <a16:creationId xmlns:a16="http://schemas.microsoft.com/office/drawing/2014/main" id="{EBF6BDC7-CF98-6DCA-A0A1-B5BEABE818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8" y="3059"/>
                  <a:ext cx="58" cy="6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11297" name="Group 1087">
                  <a:extLst>
                    <a:ext uri="{FF2B5EF4-FFF2-40B4-BE49-F238E27FC236}">
                      <a16:creationId xmlns:a16="http://schemas.microsoft.com/office/drawing/2014/main" id="{EE60847F-B19D-D56E-B6B9-5637E8D503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16" y="3176"/>
                  <a:ext cx="453" cy="514"/>
                  <a:chOff x="6209" y="4590"/>
                  <a:chExt cx="1392" cy="1456"/>
                </a:xfrm>
              </p:grpSpPr>
              <p:sp>
                <p:nvSpPr>
                  <p:cNvPr id="11299" name="Arc 1088">
                    <a:extLst>
                      <a:ext uri="{FF2B5EF4-FFF2-40B4-BE49-F238E27FC236}">
                        <a16:creationId xmlns:a16="http://schemas.microsoft.com/office/drawing/2014/main" id="{02B0155D-84DE-E723-24B1-62D4104C4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636384">
                    <a:off x="6160" y="4713"/>
                    <a:ext cx="1456" cy="1209"/>
                  </a:xfrm>
                  <a:custGeom>
                    <a:avLst/>
                    <a:gdLst>
                      <a:gd name="T0" fmla="*/ 790 w 21600"/>
                      <a:gd name="T1" fmla="*/ 0 h 18144"/>
                      <a:gd name="T2" fmla="*/ 1456 w 21600"/>
                      <a:gd name="T3" fmla="*/ 1209 h 18144"/>
                      <a:gd name="T4" fmla="*/ 0 w 21600"/>
                      <a:gd name="T5" fmla="*/ 1209 h 181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18144" fill="none" extrusionOk="0">
                        <a:moveTo>
                          <a:pt x="11719" y="0"/>
                        </a:moveTo>
                        <a:cubicBezTo>
                          <a:pt x="17879" y="3978"/>
                          <a:pt x="21600" y="10811"/>
                          <a:pt x="21600" y="18144"/>
                        </a:cubicBezTo>
                      </a:path>
                      <a:path w="21600" h="18144" stroke="0" extrusionOk="0">
                        <a:moveTo>
                          <a:pt x="11719" y="0"/>
                        </a:moveTo>
                        <a:cubicBezTo>
                          <a:pt x="17879" y="3978"/>
                          <a:pt x="21600" y="10811"/>
                          <a:pt x="21600" y="18144"/>
                        </a:cubicBezTo>
                        <a:lnTo>
                          <a:pt x="0" y="18144"/>
                        </a:lnTo>
                        <a:lnTo>
                          <a:pt x="11719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00" name="Line 1089">
                    <a:extLst>
                      <a:ext uri="{FF2B5EF4-FFF2-40B4-BE49-F238E27FC236}">
                        <a16:creationId xmlns:a16="http://schemas.microsoft.com/office/drawing/2014/main" id="{2ED22CA6-099B-E4F6-8C75-9173C38FE7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4089788" flipH="1">
                    <a:off x="7472" y="5360"/>
                    <a:ext cx="1" cy="2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01" name="Line 1090">
                    <a:extLst>
                      <a:ext uri="{FF2B5EF4-FFF2-40B4-BE49-F238E27FC236}">
                        <a16:creationId xmlns:a16="http://schemas.microsoft.com/office/drawing/2014/main" id="{C09698DF-83EE-6A31-428B-9161B40300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524543" flipH="1">
                    <a:off x="6336" y="5872"/>
                    <a:ext cx="1" cy="2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1298" name="Text Box 1091">
                  <a:extLst>
                    <a:ext uri="{FF2B5EF4-FFF2-40B4-BE49-F238E27FC236}">
                      <a16:creationId xmlns:a16="http://schemas.microsoft.com/office/drawing/2014/main" id="{58D1ECF0-B0F2-1C52-D7EF-1AC5E666E2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04" y="3358"/>
                  <a:ext cx="146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it-IT" altLang="it-IT" b="1">
                      <a:latin typeface="Symbol" panose="05050102010706020507" pitchFamily="18" charset="2"/>
                    </a:rPr>
                    <a:t>d</a:t>
                  </a:r>
                  <a:endParaRPr lang="it-IT" altLang="it-IT" sz="1600">
                    <a:latin typeface="Symbol" panose="05050102010706020507" pitchFamily="18" charset="2"/>
                  </a:endParaRPr>
                </a:p>
              </p:txBody>
            </p:sp>
          </p:grpSp>
          <p:sp>
            <p:nvSpPr>
              <p:cNvPr id="11289" name="Line 1092">
                <a:extLst>
                  <a:ext uri="{FF2B5EF4-FFF2-40B4-BE49-F238E27FC236}">
                    <a16:creationId xmlns:a16="http://schemas.microsoft.com/office/drawing/2014/main" id="{C7373648-82FB-0505-3803-2A29B2F47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2" y="3064"/>
                <a:ext cx="516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90" name="Line 1093">
                <a:extLst>
                  <a:ext uri="{FF2B5EF4-FFF2-40B4-BE49-F238E27FC236}">
                    <a16:creationId xmlns:a16="http://schemas.microsoft.com/office/drawing/2014/main" id="{524BC9A9-6A3B-2EC1-C606-F33A77B00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68" y="3358"/>
                <a:ext cx="516" cy="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91" name="Line 1094">
                <a:extLst>
                  <a:ext uri="{FF2B5EF4-FFF2-40B4-BE49-F238E27FC236}">
                    <a16:creationId xmlns:a16="http://schemas.microsoft.com/office/drawing/2014/main" id="{2A4C7006-B4CE-4ED5-4201-A3ED0720F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2" y="3138"/>
                <a:ext cx="16" cy="2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92" name="Text Box 1095">
                <a:extLst>
                  <a:ext uri="{FF2B5EF4-FFF2-40B4-BE49-F238E27FC236}">
                    <a16:creationId xmlns:a16="http://schemas.microsoft.com/office/drawing/2014/main" id="{25F4BDA0-7247-76A6-3FA7-E08CF63150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3120"/>
                <a:ext cx="16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it-IT" altLang="it-IT"/>
                  <a:t>b</a:t>
                </a:r>
                <a:endParaRPr lang="it-IT" altLang="it-IT" sz="1600"/>
              </a:p>
            </p:txBody>
          </p:sp>
        </p:grpSp>
      </p:grpSp>
      <p:sp>
        <p:nvSpPr>
          <p:cNvPr id="11283" name="Text Box 1096">
            <a:extLst>
              <a:ext uri="{FF2B5EF4-FFF2-40B4-BE49-F238E27FC236}">
                <a16:creationId xmlns:a16="http://schemas.microsoft.com/office/drawing/2014/main" id="{42F03A79-C180-B35A-FADE-FB0E7A111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7315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/>
              <a:t>Lung. gamba impronta frontale</a:t>
            </a:r>
            <a:r>
              <a:rPr lang="it-IT" altLang="it-IT"/>
              <a:t> = F + T + L</a:t>
            </a:r>
          </a:p>
          <a:p>
            <a:pPr>
              <a:spcBef>
                <a:spcPct val="50000"/>
              </a:spcBef>
            </a:pPr>
            <a:r>
              <a:rPr lang="it-IT" altLang="it-IT" b="1"/>
              <a:t>Lung. gamba impronta dorsale </a:t>
            </a:r>
            <a:r>
              <a:rPr lang="it-IT" altLang="it-IT"/>
              <a:t>= F + T - L</a:t>
            </a:r>
            <a:r>
              <a:rPr lang="it-IT" altLang="it-IT" sz="1200"/>
              <a:t>1 </a:t>
            </a:r>
            <a:r>
              <a:rPr lang="it-IT" altLang="it-IT"/>
              <a:t>- </a:t>
            </a:r>
            <a:r>
              <a:rPr lang="it-IT" altLang="it-IT">
                <a:latin typeface="Symbol" panose="05050102010706020507" pitchFamily="18" charset="2"/>
              </a:rPr>
              <a:t>d</a:t>
            </a:r>
            <a:r>
              <a:rPr lang="it-IT" altLang="it-IT"/>
              <a:t> b</a:t>
            </a:r>
          </a:p>
          <a:p>
            <a:pPr>
              <a:spcBef>
                <a:spcPct val="50000"/>
              </a:spcBef>
            </a:pPr>
            <a:r>
              <a:rPr lang="it-IT" altLang="it-IT" b="1"/>
              <a:t>Lung. gamba US = </a:t>
            </a:r>
            <a:r>
              <a:rPr lang="it-IT" altLang="it-IT"/>
              <a:t>F + T</a:t>
            </a:r>
            <a:endParaRPr lang="it-IT" altLang="it-IT" sz="1200"/>
          </a:p>
        </p:txBody>
      </p:sp>
      <p:graphicFrame>
        <p:nvGraphicFramePr>
          <p:cNvPr id="11284" name="Object 1098">
            <a:extLst>
              <a:ext uri="{FF2B5EF4-FFF2-40B4-BE49-F238E27FC236}">
                <a16:creationId xmlns:a16="http://schemas.microsoft.com/office/drawing/2014/main" id="{191BA097-1DA2-9D03-4C63-9CE6E392AF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462338"/>
          <a:ext cx="25146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93529" progId="Equation.2">
                  <p:embed/>
                </p:oleObj>
              </mc:Choice>
              <mc:Fallback>
                <p:oleObj name="Equation" r:id="rId2" imgW="1002865" imgH="393529" progId="Equation.2">
                  <p:embed/>
                  <p:pic>
                    <p:nvPicPr>
                      <p:cNvPr id="0" name="Object 1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62338"/>
                        <a:ext cx="2514600" cy="984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Arc 1100">
            <a:extLst>
              <a:ext uri="{FF2B5EF4-FFF2-40B4-BE49-F238E27FC236}">
                <a16:creationId xmlns:a16="http://schemas.microsoft.com/office/drawing/2014/main" id="{08D952ED-A4B7-8013-BADC-D94D85D7369C}"/>
              </a:ext>
            </a:extLst>
          </p:cNvPr>
          <p:cNvSpPr>
            <a:spLocks/>
          </p:cNvSpPr>
          <p:nvPr/>
        </p:nvSpPr>
        <p:spPr bwMode="auto">
          <a:xfrm rot="-1046047">
            <a:off x="3048000" y="838200"/>
            <a:ext cx="493713" cy="914400"/>
          </a:xfrm>
          <a:custGeom>
            <a:avLst/>
            <a:gdLst>
              <a:gd name="T0" fmla="*/ 0 w 11629"/>
              <a:gd name="T1" fmla="*/ 0 h 21600"/>
              <a:gd name="T2" fmla="*/ 493713 w 11629"/>
              <a:gd name="T3" fmla="*/ 143849 h 21600"/>
              <a:gd name="T4" fmla="*/ 0 w 11629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29" h="21600" fill="none" extrusionOk="0">
                <a:moveTo>
                  <a:pt x="0" y="0"/>
                </a:moveTo>
                <a:cubicBezTo>
                  <a:pt x="4121" y="0"/>
                  <a:pt x="8156" y="1178"/>
                  <a:pt x="11629" y="3397"/>
                </a:cubicBezTo>
              </a:path>
              <a:path w="11629" h="21600" stroke="0" extrusionOk="0">
                <a:moveTo>
                  <a:pt x="0" y="0"/>
                </a:moveTo>
                <a:cubicBezTo>
                  <a:pt x="4121" y="0"/>
                  <a:pt x="8156" y="1178"/>
                  <a:pt x="11629" y="3397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numero diapositiva 3">
            <a:extLst>
              <a:ext uri="{FF2B5EF4-FFF2-40B4-BE49-F238E27FC236}">
                <a16:creationId xmlns:a16="http://schemas.microsoft.com/office/drawing/2014/main" id="{9050A93B-E346-6BC5-9FFE-260FF3A8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F8A1CA-73AB-4642-92D7-005AF12B9464}" type="slidenum">
              <a:rPr lang="it-IT" altLang="it-IT" sz="1400"/>
              <a:pPr/>
              <a:t>50</a:t>
            </a:fld>
            <a:endParaRPr lang="it-IT" altLang="it-IT" sz="1400"/>
          </a:p>
        </p:txBody>
      </p:sp>
      <p:sp>
        <p:nvSpPr>
          <p:cNvPr id="108546" name="Text Box 2">
            <a:extLst>
              <a:ext uri="{FF2B5EF4-FFF2-40B4-BE49-F238E27FC236}">
                <a16:creationId xmlns:a16="http://schemas.microsoft.com/office/drawing/2014/main" id="{0FAC3313-B6BA-442A-9071-EC4B9B973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altLang="it-IT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CONCLUSIONI</a:t>
            </a:r>
            <a:endParaRPr lang="it-IT" altLang="it-IT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endParaRPr lang="it-IT" altLang="it-IT" sz="1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endParaRPr lang="it-IT" altLang="it-IT" sz="1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RISULTATI  PRINCIPALI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it-IT" altLang="it-IT" b="1"/>
              <a:t> E’ stato possibile rimuovere il </a:t>
            </a:r>
            <a:r>
              <a:rPr lang="it-IT" altLang="it-IT" b="1">
                <a:solidFill>
                  <a:srgbClr val="0033CC"/>
                </a:solidFill>
              </a:rPr>
              <a:t>disturbo</a:t>
            </a:r>
            <a:r>
              <a:rPr lang="it-IT" altLang="it-IT" b="1"/>
              <a:t> visivo legato alla trama del</a:t>
            </a:r>
            <a:br>
              <a:rPr lang="it-IT" altLang="it-IT" b="1"/>
            </a:br>
            <a:r>
              <a:rPr lang="it-IT" altLang="it-IT" b="1"/>
              <a:t> tessuto (applicazione particolare della 2DFFT).</a:t>
            </a:r>
          </a:p>
          <a:p>
            <a:pPr>
              <a:lnSpc>
                <a:spcPct val="80000"/>
              </a:lnSpc>
              <a:defRPr/>
            </a:pPr>
            <a:endParaRPr lang="it-IT" altLang="it-IT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it-IT" altLang="it-IT" b="1"/>
              <a:t> Si sono ottenute </a:t>
            </a:r>
            <a:r>
              <a:rPr lang="it-IT" altLang="it-IT" b="1">
                <a:solidFill>
                  <a:srgbClr val="0033CC"/>
                </a:solidFill>
              </a:rPr>
              <a:t>immagini ad alta risoluzione</a:t>
            </a:r>
            <a:r>
              <a:rPr lang="it-IT" altLang="it-IT" b="1"/>
              <a:t> della Sindone, epurata dai disturbi e  ricostruita nelle  regioni  danneggiate.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it-IT" altLang="it-IT" b="1"/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it-IT" altLang="it-IT" sz="1000" b="1"/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it-IT" altLang="it-IT" sz="1000" b="1"/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it-IT" altLang="it-IT" sz="1000" b="1"/>
          </a:p>
          <a:p>
            <a:pPr>
              <a:lnSpc>
                <a:spcPct val="80000"/>
              </a:lnSpc>
              <a:defRPr/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ALTRI  RISULTATI</a:t>
            </a:r>
          </a:p>
          <a:p>
            <a:pPr algn="ctr">
              <a:lnSpc>
                <a:spcPct val="80000"/>
              </a:lnSpc>
              <a:defRPr/>
            </a:pPr>
            <a:endParaRPr lang="it-IT" altLang="it-IT" b="1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it-IT" altLang="it-IT" b="1"/>
              <a:t> Sono stati scoperte due </a:t>
            </a:r>
            <a:r>
              <a:rPr lang="it-IT" altLang="it-IT" b="1">
                <a:solidFill>
                  <a:srgbClr val="0033CC"/>
                </a:solidFill>
              </a:rPr>
              <a:t>tracce tondeggianti</a:t>
            </a:r>
            <a:r>
              <a:rPr lang="it-IT" altLang="it-IT" b="1"/>
              <a:t> mai                                        rinvenute in precedenza.</a:t>
            </a:r>
          </a:p>
          <a:p>
            <a:pPr>
              <a:lnSpc>
                <a:spcPct val="80000"/>
              </a:lnSpc>
              <a:defRPr/>
            </a:pPr>
            <a:endParaRPr lang="it-IT" altLang="it-IT" sz="1000" b="1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it-IT" altLang="it-IT" b="1"/>
              <a:t> Si conferma che la Sindone ha avvolto un </a:t>
            </a:r>
            <a:r>
              <a:rPr lang="it-IT" altLang="it-IT" b="1">
                <a:solidFill>
                  <a:srgbClr val="0033CC"/>
                </a:solidFill>
              </a:rPr>
              <a:t>uomo alto 175 </a:t>
            </a:r>
            <a:r>
              <a:rPr lang="it-IT" altLang="it-IT" b="1">
                <a:solidFill>
                  <a:srgbClr val="0033CC"/>
                </a:solidFill>
                <a:sym typeface="Symbol" panose="05050102010706020507" pitchFamily="18" charset="2"/>
              </a:rPr>
              <a:t> 2 cm</a:t>
            </a:r>
            <a:r>
              <a:rPr lang="it-IT" altLang="it-IT" b="1">
                <a:sym typeface="Symbol" panose="05050102010706020507" pitchFamily="18" charset="2"/>
              </a:rPr>
              <a:t>  dagli indici antropometrici realistici, e che il lenzuolo  è stato dorsalmente avvolto.</a:t>
            </a:r>
          </a:p>
          <a:p>
            <a:pPr>
              <a:lnSpc>
                <a:spcPct val="80000"/>
              </a:lnSpc>
              <a:defRPr/>
            </a:pPr>
            <a:endParaRPr lang="it-IT" altLang="it-IT" sz="1000" b="1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it-IT" altLang="it-IT" b="1">
                <a:sym typeface="Symbol" panose="05050102010706020507" pitchFamily="18" charset="2"/>
              </a:rPr>
              <a:t> Le immagini  considerate hanno </a:t>
            </a:r>
            <a:r>
              <a:rPr lang="it-IT" altLang="it-IT" b="1">
                <a:solidFill>
                  <a:srgbClr val="0033CC"/>
                </a:solidFill>
                <a:sym typeface="Symbol" panose="05050102010706020507" pitchFamily="18" charset="2"/>
              </a:rPr>
              <a:t>parametri  eidologici caratteristici</a:t>
            </a:r>
            <a:r>
              <a:rPr lang="it-IT" altLang="it-IT" b="1">
                <a:sym typeface="Symbol" panose="05050102010706020507" pitchFamily="18" charset="2"/>
              </a:rPr>
              <a:t> che le rendono difficilmente riproducibili.</a:t>
            </a:r>
          </a:p>
          <a:p>
            <a:pPr>
              <a:lnSpc>
                <a:spcPct val="80000"/>
              </a:lnSpc>
              <a:defRPr/>
            </a:pPr>
            <a:endParaRPr lang="it-IT" altLang="it-IT" sz="1000" b="1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it-IT" altLang="it-IT" b="1">
                <a:sym typeface="Symbol" panose="05050102010706020507" pitchFamily="18" charset="2"/>
              </a:rPr>
              <a:t> L’immagine corporea sindonica </a:t>
            </a:r>
            <a:r>
              <a:rPr lang="it-IT" altLang="it-IT" b="1">
                <a:solidFill>
                  <a:srgbClr val="0033CC"/>
                </a:solidFill>
                <a:sym typeface="Symbol" panose="05050102010706020507" pitchFamily="18" charset="2"/>
              </a:rPr>
              <a:t>non</a:t>
            </a:r>
            <a:r>
              <a:rPr lang="it-IT" altLang="it-IT" b="1">
                <a:sym typeface="Symbol" panose="05050102010706020507" pitchFamily="18" charset="2"/>
              </a:rPr>
              <a:t> si è  formata per </a:t>
            </a:r>
            <a:r>
              <a:rPr lang="it-IT" altLang="it-IT" b="1">
                <a:solidFill>
                  <a:srgbClr val="0033CC"/>
                </a:solidFill>
                <a:sym typeface="Symbol" panose="05050102010706020507" pitchFamily="18" charset="2"/>
              </a:rPr>
              <a:t>solo contatto</a:t>
            </a:r>
            <a:r>
              <a:rPr lang="it-IT" altLang="it-IT" b="1">
                <a:sym typeface="Symbol" panose="05050102010706020507" pitchFamily="18" charset="2"/>
              </a:rPr>
              <a:t>. </a:t>
            </a:r>
          </a:p>
        </p:txBody>
      </p:sp>
      <p:graphicFrame>
        <p:nvGraphicFramePr>
          <p:cNvPr id="60420" name="Object 3">
            <a:extLst>
              <a:ext uri="{FF2B5EF4-FFF2-40B4-BE49-F238E27FC236}">
                <a16:creationId xmlns:a16="http://schemas.microsoft.com/office/drawing/2014/main" id="{2D464F50-8E8A-7E9A-AF3A-0208116F8C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825750"/>
          <a:ext cx="25908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659725" imgH="1448641" progId="Photoshop.Image.5">
                  <p:embed/>
                </p:oleObj>
              </mc:Choice>
              <mc:Fallback>
                <p:oleObj name="Image" r:id="rId2" imgW="3659725" imgH="1448641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25750"/>
                        <a:ext cx="25908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4">
            <a:extLst>
              <a:ext uri="{FF2B5EF4-FFF2-40B4-BE49-F238E27FC236}">
                <a16:creationId xmlns:a16="http://schemas.microsoft.com/office/drawing/2014/main" id="{3EA2427E-77A6-0799-1332-46A4A4CEB5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4044950"/>
          <a:ext cx="838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906107" imgH="1715496" progId="Photoshop.Image.5">
                  <p:embed/>
                </p:oleObj>
              </mc:Choice>
              <mc:Fallback>
                <p:oleObj name="Image" r:id="rId4" imgW="1906107" imgH="1715496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044950"/>
                        <a:ext cx="838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5">
            <a:extLst>
              <a:ext uri="{FF2B5EF4-FFF2-40B4-BE49-F238E27FC236}">
                <a16:creationId xmlns:a16="http://schemas.microsoft.com/office/drawing/2014/main" id="{118CDF51-F4F2-C0DF-72AE-504D9AE48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4044950"/>
          <a:ext cx="8382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06107" imgH="1715496" progId="Photoshop.Image.5">
                  <p:embed/>
                </p:oleObj>
              </mc:Choice>
              <mc:Fallback>
                <p:oleObj name="Image" r:id="rId6" imgW="1906107" imgH="1715496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044950"/>
                        <a:ext cx="8382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3">
            <a:extLst>
              <a:ext uri="{FF2B5EF4-FFF2-40B4-BE49-F238E27FC236}">
                <a16:creationId xmlns:a16="http://schemas.microsoft.com/office/drawing/2014/main" id="{359B1AB5-94D9-BAD9-4352-91F492C6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4A6F44-2C80-45B7-82CF-022AA1280961}" type="slidenum">
              <a:rPr lang="it-IT" altLang="it-IT" sz="1400"/>
              <a:pPr/>
              <a:t>6</a:t>
            </a:fld>
            <a:endParaRPr lang="it-IT" altLang="it-IT" sz="1400"/>
          </a:p>
        </p:txBody>
      </p:sp>
      <p:sp>
        <p:nvSpPr>
          <p:cNvPr id="12291" name="Text Box 12">
            <a:extLst>
              <a:ext uri="{FF2B5EF4-FFF2-40B4-BE49-F238E27FC236}">
                <a16:creationId xmlns:a16="http://schemas.microsoft.com/office/drawing/2014/main" id="{4DF85A3D-C8B6-5BE5-FB31-3052FC68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Un esempio di determinazione dei contorni (gambe)</a:t>
            </a:r>
          </a:p>
        </p:txBody>
      </p:sp>
      <p:sp>
        <p:nvSpPr>
          <p:cNvPr id="12292" name="Line 6">
            <a:extLst>
              <a:ext uri="{FF2B5EF4-FFF2-40B4-BE49-F238E27FC236}">
                <a16:creationId xmlns:a16="http://schemas.microsoft.com/office/drawing/2014/main" id="{DD98A96D-0CD1-76CA-8AD3-2437A7FFB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675" y="3257550"/>
            <a:ext cx="180975" cy="38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3" name="Text Box 9">
            <a:extLst>
              <a:ext uri="{FF2B5EF4-FFF2-40B4-BE49-F238E27FC236}">
                <a16:creationId xmlns:a16="http://schemas.microsoft.com/office/drawing/2014/main" id="{2E1F1DAE-3F67-F49D-E3FE-1ACAB751B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50" y="3716338"/>
            <a:ext cx="6572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/>
              <a:t>107</a:t>
            </a:r>
            <a:endParaRPr lang="it-IT" altLang="it-IT" sz="1000"/>
          </a:p>
        </p:txBody>
      </p:sp>
      <p:grpSp>
        <p:nvGrpSpPr>
          <p:cNvPr id="12294" name="Group 20">
            <a:extLst>
              <a:ext uri="{FF2B5EF4-FFF2-40B4-BE49-F238E27FC236}">
                <a16:creationId xmlns:a16="http://schemas.microsoft.com/office/drawing/2014/main" id="{03E05EB2-C33A-C413-DDC3-E2E5537FD7A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990600"/>
            <a:ext cx="8001000" cy="5291138"/>
            <a:chOff x="576" y="624"/>
            <a:chExt cx="5040" cy="3333"/>
          </a:xfrm>
        </p:grpSpPr>
        <p:pic>
          <p:nvPicPr>
            <p:cNvPr id="12295" name="Picture 13" descr="Auto trace">
              <a:extLst>
                <a:ext uri="{FF2B5EF4-FFF2-40B4-BE49-F238E27FC236}">
                  <a16:creationId xmlns:a16="http://schemas.microsoft.com/office/drawing/2014/main" id="{FFC0F348-B192-BE01-12D0-216E80B0E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28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640"/>
              <a:ext cx="3072" cy="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3" descr="Segmento">
              <a:extLst>
                <a:ext uri="{FF2B5EF4-FFF2-40B4-BE49-F238E27FC236}">
                  <a16:creationId xmlns:a16="http://schemas.microsoft.com/office/drawing/2014/main" id="{565855F4-EC3E-7A9F-4A75-ED095DC1F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81"/>
              <a:ext cx="2356" cy="10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5" descr="Profilo">
              <a:extLst>
                <a:ext uri="{FF2B5EF4-FFF2-40B4-BE49-F238E27FC236}">
                  <a16:creationId xmlns:a16="http://schemas.microsoft.com/office/drawing/2014/main" id="{05393688-1918-CF14-7D65-B13E266EB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" y="981"/>
              <a:ext cx="1684" cy="10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8" name="Line 7">
              <a:extLst>
                <a:ext uri="{FF2B5EF4-FFF2-40B4-BE49-F238E27FC236}">
                  <a16:creationId xmlns:a16="http://schemas.microsoft.com/office/drawing/2014/main" id="{B905FEB9-9A88-3267-FAD1-5B0BEB792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6" y="820"/>
              <a:ext cx="141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299" name="Line 8">
              <a:extLst>
                <a:ext uri="{FF2B5EF4-FFF2-40B4-BE49-F238E27FC236}">
                  <a16:creationId xmlns:a16="http://schemas.microsoft.com/office/drawing/2014/main" id="{7C0A4CE9-4072-2DA9-BE32-6E66A05D4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7" y="1079"/>
              <a:ext cx="22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0" name="Text Box 10">
              <a:extLst>
                <a:ext uri="{FF2B5EF4-FFF2-40B4-BE49-F238E27FC236}">
                  <a16:creationId xmlns:a16="http://schemas.microsoft.com/office/drawing/2014/main" id="{2723ECD2-6855-E562-16D6-FE11E931B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912"/>
              <a:ext cx="45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b="1"/>
                <a:t>149</a:t>
              </a:r>
              <a:endParaRPr lang="it-IT" altLang="it-IT" sz="1000"/>
            </a:p>
          </p:txBody>
        </p:sp>
        <p:sp>
          <p:nvSpPr>
            <p:cNvPr id="12301" name="Text Box 11">
              <a:extLst>
                <a:ext uri="{FF2B5EF4-FFF2-40B4-BE49-F238E27FC236}">
                  <a16:creationId xmlns:a16="http://schemas.microsoft.com/office/drawing/2014/main" id="{3EBC278B-6957-E817-424A-D49ED1474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8" y="624"/>
              <a:ext cx="183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b="1"/>
                <a:t>Livello di grigio: 156</a:t>
              </a:r>
              <a:endParaRPr lang="it-IT" altLang="it-IT" sz="1000"/>
            </a:p>
          </p:txBody>
        </p:sp>
        <p:sp>
          <p:nvSpPr>
            <p:cNvPr id="12302" name="Line 14">
              <a:extLst>
                <a:ext uri="{FF2B5EF4-FFF2-40B4-BE49-F238E27FC236}">
                  <a16:creationId xmlns:a16="http://schemas.microsoft.com/office/drawing/2014/main" id="{33CEFCE2-8DF8-0EB1-BF06-9003A51F5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344"/>
              <a:ext cx="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3" name="Line 16">
              <a:extLst>
                <a:ext uri="{FF2B5EF4-FFF2-40B4-BE49-F238E27FC236}">
                  <a16:creationId xmlns:a16="http://schemas.microsoft.com/office/drawing/2014/main" id="{B951E3DD-4ABF-36E4-AC4A-CE26155EA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00"/>
              <a:ext cx="163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4" name="Text Box 17">
              <a:extLst>
                <a:ext uri="{FF2B5EF4-FFF2-40B4-BE49-F238E27FC236}">
                  <a16:creationId xmlns:a16="http://schemas.microsoft.com/office/drawing/2014/main" id="{38B56570-D33D-2297-F7DA-C8CE9AFF3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200"/>
              <a:ext cx="11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>
                  <a:solidFill>
                    <a:srgbClr val="3333FF"/>
                  </a:solidFill>
                </a:rPr>
                <a:t>Livello di soglia</a:t>
              </a:r>
              <a:endParaRPr lang="it-IT" altLang="it-IT"/>
            </a:p>
          </p:txBody>
        </p:sp>
        <p:sp>
          <p:nvSpPr>
            <p:cNvPr id="12305" name="Text Box 18">
              <a:extLst>
                <a:ext uri="{FF2B5EF4-FFF2-40B4-BE49-F238E27FC236}">
                  <a16:creationId xmlns:a16="http://schemas.microsoft.com/office/drawing/2014/main" id="{B8F39905-B938-1281-D939-2D99D6500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0"/>
              <a:ext cx="177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b="1"/>
                <a:t>Prima fase di determinazione dei contorni delle gambe</a:t>
              </a:r>
              <a:endParaRPr lang="it-IT" altLang="it-IT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3">
            <a:extLst>
              <a:ext uri="{FF2B5EF4-FFF2-40B4-BE49-F238E27FC236}">
                <a16:creationId xmlns:a16="http://schemas.microsoft.com/office/drawing/2014/main" id="{3CBA2972-A5F5-73AA-68E5-B4C8E8EE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5FAAD6-ADE4-4DE3-9B5B-FE00D0A8B8CE}" type="slidenum">
              <a:rPr lang="it-IT" altLang="it-IT" sz="1400"/>
              <a:pPr/>
              <a:t>7</a:t>
            </a:fld>
            <a:endParaRPr lang="it-IT" altLang="it-IT" sz="1400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013BC30F-4F22-238A-F8F1-F216BC00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Confronto impronta frontale e dorsale</a:t>
            </a:r>
            <a:endParaRPr lang="it-IT" altLang="it-IT" sz="2800" b="1"/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C8E51555-0C5E-A091-E5A9-A3E05982E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00"/>
                </a:solidFill>
              </a:rPr>
              <a:t>Le due impronte sono anatomicamente sovrapponibili</a:t>
            </a:r>
            <a:endParaRPr lang="it-IT" altLang="it-IT" b="1"/>
          </a:p>
        </p:txBody>
      </p:sp>
      <p:sp>
        <p:nvSpPr>
          <p:cNvPr id="13317" name="Text Box 7">
            <a:extLst>
              <a:ext uri="{FF2B5EF4-FFF2-40B4-BE49-F238E27FC236}">
                <a16:creationId xmlns:a16="http://schemas.microsoft.com/office/drawing/2014/main" id="{333B93C2-2037-1F73-0C5C-54A1B7B94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/>
              <a:t>Indice tibio-femorale medio calcolato:</a:t>
            </a:r>
            <a:r>
              <a:rPr lang="it-IT" altLang="it-IT"/>
              <a:t> </a:t>
            </a:r>
            <a:r>
              <a:rPr lang="it-IT" altLang="it-IT" b="1">
                <a:solidFill>
                  <a:srgbClr val="FF0000"/>
                </a:solidFill>
              </a:rPr>
              <a:t>83,5% </a:t>
            </a:r>
            <a:r>
              <a:rPr lang="it-IT" altLang="it-IT" b="1" u="sng">
                <a:solidFill>
                  <a:srgbClr val="FF0000"/>
                </a:solidFill>
              </a:rPr>
              <a:t>+</a:t>
            </a:r>
            <a:r>
              <a:rPr lang="it-IT" altLang="it-IT" b="1">
                <a:solidFill>
                  <a:srgbClr val="FF0000"/>
                </a:solidFill>
              </a:rPr>
              <a:t> 5%</a:t>
            </a:r>
            <a:endParaRPr lang="it-IT" altLang="it-IT"/>
          </a:p>
        </p:txBody>
      </p:sp>
      <p:sp>
        <p:nvSpPr>
          <p:cNvPr id="13318" name="Text Box 8">
            <a:extLst>
              <a:ext uri="{FF2B5EF4-FFF2-40B4-BE49-F238E27FC236}">
                <a16:creationId xmlns:a16="http://schemas.microsoft.com/office/drawing/2014/main" id="{3D3079A1-2AB2-9CCE-7700-25D74D3FE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/>
              <a:t>Indice tibio-femorale medio da bibliografia:</a:t>
            </a:r>
            <a:r>
              <a:rPr lang="it-IT" altLang="it-IT" b="1">
                <a:solidFill>
                  <a:srgbClr val="3333FF"/>
                </a:solidFill>
              </a:rPr>
              <a:t> </a:t>
            </a:r>
            <a:r>
              <a:rPr lang="it-IT" altLang="it-IT" b="1">
                <a:solidFill>
                  <a:srgbClr val="FF0000"/>
                </a:solidFill>
              </a:rPr>
              <a:t>82,3% </a:t>
            </a:r>
            <a:r>
              <a:rPr lang="it-IT" altLang="it-IT" b="1" u="sng">
                <a:solidFill>
                  <a:srgbClr val="FF0000"/>
                </a:solidFill>
              </a:rPr>
              <a:t>+</a:t>
            </a:r>
            <a:r>
              <a:rPr lang="it-IT" altLang="it-IT" b="1">
                <a:solidFill>
                  <a:srgbClr val="FF0000"/>
                </a:solidFill>
              </a:rPr>
              <a:t> 3%</a:t>
            </a:r>
            <a:endParaRPr lang="it-IT" altLang="it-IT"/>
          </a:p>
        </p:txBody>
      </p:sp>
      <p:grpSp>
        <p:nvGrpSpPr>
          <p:cNvPr id="13319" name="Group 13">
            <a:extLst>
              <a:ext uri="{FF2B5EF4-FFF2-40B4-BE49-F238E27FC236}">
                <a16:creationId xmlns:a16="http://schemas.microsoft.com/office/drawing/2014/main" id="{3F66969F-0433-0A9F-3A2F-7552840FD3E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066800"/>
            <a:ext cx="8534400" cy="3429000"/>
            <a:chOff x="144" y="672"/>
            <a:chExt cx="5376" cy="2160"/>
          </a:xfrm>
        </p:grpSpPr>
        <p:grpSp>
          <p:nvGrpSpPr>
            <p:cNvPr id="13320" name="Group 2">
              <a:extLst>
                <a:ext uri="{FF2B5EF4-FFF2-40B4-BE49-F238E27FC236}">
                  <a16:creationId xmlns:a16="http://schemas.microsoft.com/office/drawing/2014/main" id="{ECB965F6-7B6B-C64C-227F-0CAFA549B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672"/>
              <a:ext cx="5376" cy="1922"/>
              <a:chOff x="144" y="672"/>
              <a:chExt cx="5376" cy="1922"/>
            </a:xfrm>
          </p:grpSpPr>
          <p:pic>
            <p:nvPicPr>
              <p:cNvPr id="13325" name="Picture 3" descr="Contbiancotr1">
                <a:extLst>
                  <a:ext uri="{FF2B5EF4-FFF2-40B4-BE49-F238E27FC236}">
                    <a16:creationId xmlns:a16="http://schemas.microsoft.com/office/drawing/2014/main" id="{2D9F9EE0-30AD-F039-2831-BE1E09DA8B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" y="704"/>
                <a:ext cx="4978" cy="1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Picture 4" descr="Contbiancpost1trasp">
                <a:extLst>
                  <a:ext uri="{FF2B5EF4-FFF2-40B4-BE49-F238E27FC236}">
                    <a16:creationId xmlns:a16="http://schemas.microsoft.com/office/drawing/2014/main" id="{AC04CD89-E392-32E3-CC0C-FD93CE16D5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672"/>
                <a:ext cx="5284" cy="1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21" name="Text Box 9">
              <a:extLst>
                <a:ext uri="{FF2B5EF4-FFF2-40B4-BE49-F238E27FC236}">
                  <a16:creationId xmlns:a16="http://schemas.microsoft.com/office/drawing/2014/main" id="{6502E097-AA1F-83B4-F6D5-626DDE0A9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5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Impronta frontale</a:t>
              </a:r>
            </a:p>
          </p:txBody>
        </p:sp>
        <p:sp>
          <p:nvSpPr>
            <p:cNvPr id="13322" name="Text Box 10">
              <a:extLst>
                <a:ext uri="{FF2B5EF4-FFF2-40B4-BE49-F238E27FC236}">
                  <a16:creationId xmlns:a16="http://schemas.microsoft.com/office/drawing/2014/main" id="{37B8D0BA-72D3-824B-E316-E83AE33F8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496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/>
                <a:t>Impronta dorsale</a:t>
              </a:r>
            </a:p>
          </p:txBody>
        </p:sp>
        <p:sp>
          <p:nvSpPr>
            <p:cNvPr id="13323" name="Line 11">
              <a:extLst>
                <a:ext uri="{FF2B5EF4-FFF2-40B4-BE49-F238E27FC236}">
                  <a16:creationId xmlns:a16="http://schemas.microsoft.com/office/drawing/2014/main" id="{D8C9AB73-8BE1-5A52-4DA9-C866CA66AE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1968"/>
              <a:ext cx="192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4" name="Line 12">
              <a:extLst>
                <a:ext uri="{FF2B5EF4-FFF2-40B4-BE49-F238E27FC236}">
                  <a16:creationId xmlns:a16="http://schemas.microsoft.com/office/drawing/2014/main" id="{E60C2189-F413-4B2E-A640-A1B56EF5C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44" y="1824"/>
              <a:ext cx="96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3">
            <a:extLst>
              <a:ext uri="{FF2B5EF4-FFF2-40B4-BE49-F238E27FC236}">
                <a16:creationId xmlns:a16="http://schemas.microsoft.com/office/drawing/2014/main" id="{F1338FCA-3FE2-414A-3E54-03BB0B21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134A4A-DAC5-4FE8-AC59-DC6FBC79912A}" type="slidenum">
              <a:rPr lang="it-IT" altLang="it-IT" sz="1400"/>
              <a:pPr/>
              <a:t>8</a:t>
            </a:fld>
            <a:endParaRPr lang="it-IT" altLang="it-IT" sz="1400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509B7C74-3E7B-F3BB-7E31-073739CD9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Analisi antropometrica della copia di Durer</a:t>
            </a:r>
            <a:endParaRPr lang="it-IT" altLang="it-IT" sz="2800" b="1"/>
          </a:p>
        </p:txBody>
      </p:sp>
      <p:grpSp>
        <p:nvGrpSpPr>
          <p:cNvPr id="14340" name="Group 3">
            <a:extLst>
              <a:ext uri="{FF2B5EF4-FFF2-40B4-BE49-F238E27FC236}">
                <a16:creationId xmlns:a16="http://schemas.microsoft.com/office/drawing/2014/main" id="{21192837-473D-5AE7-39FF-3F6AB2C8EEA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143000"/>
            <a:ext cx="6934200" cy="3948113"/>
            <a:chOff x="672" y="720"/>
            <a:chExt cx="4368" cy="2487"/>
          </a:xfrm>
        </p:grpSpPr>
        <p:pic>
          <p:nvPicPr>
            <p:cNvPr id="14342" name="Picture 4" descr="Durer1punti">
              <a:extLst>
                <a:ext uri="{FF2B5EF4-FFF2-40B4-BE49-F238E27FC236}">
                  <a16:creationId xmlns:a16="http://schemas.microsoft.com/office/drawing/2014/main" id="{0815F3DB-DBCB-FAB4-95DD-288945097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6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720"/>
              <a:ext cx="4368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5" descr="Durer2punti">
              <a:extLst>
                <a:ext uri="{FF2B5EF4-FFF2-40B4-BE49-F238E27FC236}">
                  <a16:creationId xmlns:a16="http://schemas.microsoft.com/office/drawing/2014/main" id="{86752A50-6DF8-1B82-ECFB-3439924B5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8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064"/>
              <a:ext cx="4368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1" name="Text Box 6">
            <a:extLst>
              <a:ext uri="{FF2B5EF4-FFF2-40B4-BE49-F238E27FC236}">
                <a16:creationId xmlns:a16="http://schemas.microsoft.com/office/drawing/2014/main" id="{BE6E4581-C562-54FA-7FF9-3E1DDF5DA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00"/>
            <a:ext cx="7086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/>
              <a:t>Indice tibio-femorale medio calcolato:</a:t>
            </a:r>
            <a:r>
              <a:rPr lang="it-IT" altLang="it-IT"/>
              <a:t> </a:t>
            </a:r>
            <a:r>
              <a:rPr lang="it-IT" altLang="it-IT" b="1">
                <a:solidFill>
                  <a:srgbClr val="FF0000"/>
                </a:solidFill>
              </a:rPr>
              <a:t>115% </a:t>
            </a:r>
            <a:r>
              <a:rPr lang="it-IT" altLang="it-IT" b="1" u="sng">
                <a:solidFill>
                  <a:srgbClr val="FF0000"/>
                </a:solidFill>
              </a:rPr>
              <a:t>+</a:t>
            </a:r>
            <a:r>
              <a:rPr lang="it-IT" altLang="it-IT" b="1">
                <a:solidFill>
                  <a:srgbClr val="FF0000"/>
                </a:solidFill>
              </a:rPr>
              <a:t> 5%</a:t>
            </a:r>
          </a:p>
          <a:p>
            <a:pPr>
              <a:spcBef>
                <a:spcPct val="50000"/>
              </a:spcBef>
            </a:pPr>
            <a:r>
              <a:rPr lang="it-IT" altLang="it-IT" b="1"/>
              <a:t>Indice medio antropometrico: </a:t>
            </a:r>
            <a:r>
              <a:rPr lang="it-IT" altLang="it-IT" b="1">
                <a:solidFill>
                  <a:srgbClr val="FF0000"/>
                </a:solidFill>
              </a:rPr>
              <a:t>82,3% </a:t>
            </a:r>
            <a:r>
              <a:rPr lang="it-IT" altLang="it-IT" b="1" u="sng">
                <a:solidFill>
                  <a:srgbClr val="FF0000"/>
                </a:solidFill>
              </a:rPr>
              <a:t>+</a:t>
            </a:r>
            <a:r>
              <a:rPr lang="it-IT" altLang="it-IT" b="1">
                <a:solidFill>
                  <a:srgbClr val="FF0000"/>
                </a:solidFill>
              </a:rPr>
              <a:t> 3%</a:t>
            </a:r>
            <a:endParaRPr lang="it-IT" alt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>
            <a:extLst>
              <a:ext uri="{FF2B5EF4-FFF2-40B4-BE49-F238E27FC236}">
                <a16:creationId xmlns:a16="http://schemas.microsoft.com/office/drawing/2014/main" id="{FA5B7ED2-0645-08E6-AB7B-0303809E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AE58D3-6CB2-4AC4-83AA-69C7239FDC24}" type="slidenum">
              <a:rPr lang="it-IT" altLang="it-IT" sz="1400"/>
              <a:pPr/>
              <a:t>9</a:t>
            </a:fld>
            <a:endParaRPr lang="it-IT" altLang="it-IT" sz="1400"/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1629E929-A63B-5115-4354-628008922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80772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u="sng">
                <a:solidFill>
                  <a:srgbClr val="FF0000"/>
                </a:solidFill>
              </a:rPr>
              <a:t>Analisi dell’incertezza                                                (rif. Guida ISO grado conf. 95% inc. Tipo B):</a:t>
            </a:r>
            <a:endParaRPr lang="it-IT" altLang="it-IT" sz="2800" b="1" u="sng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sz="2800" b="1"/>
              <a:t>  </a:t>
            </a:r>
            <a:r>
              <a:rPr lang="it-IT" altLang="it-IT" sz="2800" b="1">
                <a:solidFill>
                  <a:srgbClr val="FF0000"/>
                </a:solidFill>
              </a:rPr>
              <a:t>Effetti sistematici</a:t>
            </a:r>
            <a:r>
              <a:rPr lang="it-IT" altLang="it-IT" sz="2800" b="1" u="sng">
                <a:solidFill>
                  <a:srgbClr val="FF0000"/>
                </a:solidFill>
              </a:rPr>
              <a:t> </a:t>
            </a:r>
            <a:endParaRPr lang="it-IT" altLang="it-IT" sz="2800" b="1" u="sng"/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ECC60640-4399-6071-9977-BCC531F98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3058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/>
              <a:t>   </a:t>
            </a:r>
            <a:r>
              <a:rPr lang="it-IT" altLang="it-IT" b="1"/>
              <a:t>Sviluppo lineare</a:t>
            </a:r>
            <a:r>
              <a:rPr lang="it-IT" altLang="it-IT"/>
              <a:t> del profilo corporeo: (cfr particolari)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it-IT" altLang="it-IT"/>
              <a:t>  </a:t>
            </a:r>
            <a:r>
              <a:rPr lang="it-IT" altLang="it-IT" b="1"/>
              <a:t> Allungamento</a:t>
            </a:r>
            <a:r>
              <a:rPr lang="it-IT" altLang="it-IT"/>
              <a:t> dovuto a stress meccanico: -2% </a:t>
            </a:r>
            <a:r>
              <a:rPr lang="it-IT" altLang="it-IT" u="sng"/>
              <a:t>+</a:t>
            </a:r>
            <a:r>
              <a:rPr lang="it-IT" altLang="it-IT"/>
              <a:t> 2% </a:t>
            </a:r>
            <a:r>
              <a:rPr lang="it-IT" altLang="it-IT" u="sng"/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it-IT" altLang="it-IT"/>
              <a:t>  </a:t>
            </a:r>
            <a:r>
              <a:rPr lang="it-IT" altLang="it-IT" b="1"/>
              <a:t> Accorciamento</a:t>
            </a:r>
            <a:r>
              <a:rPr lang="it-IT" altLang="it-IT"/>
              <a:t> longitudinale dovuto ad un eventuale lavaggio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it-IT" altLang="it-IT"/>
              <a:t>    eseguito dopo l’avvolgimento dell’Uomo: +5% </a:t>
            </a:r>
            <a:r>
              <a:rPr lang="it-IT" altLang="it-IT" u="sng"/>
              <a:t>+</a:t>
            </a:r>
            <a:r>
              <a:rPr lang="it-IT" altLang="it-IT"/>
              <a:t> 1% </a:t>
            </a:r>
          </a:p>
        </p:txBody>
      </p:sp>
      <p:grpSp>
        <p:nvGrpSpPr>
          <p:cNvPr id="15365" name="Group 20">
            <a:extLst>
              <a:ext uri="{FF2B5EF4-FFF2-40B4-BE49-F238E27FC236}">
                <a16:creationId xmlns:a16="http://schemas.microsoft.com/office/drawing/2014/main" id="{3FFE8E24-6C43-BA92-D9AB-A6AE6F0C2969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200400"/>
            <a:ext cx="6581775" cy="1600200"/>
            <a:chOff x="528" y="1872"/>
            <a:chExt cx="4434" cy="1056"/>
          </a:xfrm>
        </p:grpSpPr>
        <p:grpSp>
          <p:nvGrpSpPr>
            <p:cNvPr id="15367" name="Group 5">
              <a:extLst>
                <a:ext uri="{FF2B5EF4-FFF2-40B4-BE49-F238E27FC236}">
                  <a16:creationId xmlns:a16="http://schemas.microsoft.com/office/drawing/2014/main" id="{B4438E61-81EA-D93F-E7F5-7469C418FD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872"/>
              <a:ext cx="1983" cy="1056"/>
              <a:chOff x="2997" y="8729"/>
              <a:chExt cx="6128" cy="4595"/>
            </a:xfrm>
          </p:grpSpPr>
          <p:pic>
            <p:nvPicPr>
              <p:cNvPr id="15375" name="Picture 6" descr="tessuto1">
                <a:extLst>
                  <a:ext uri="{FF2B5EF4-FFF2-40B4-BE49-F238E27FC236}">
                    <a16:creationId xmlns:a16="http://schemas.microsoft.com/office/drawing/2014/main" id="{D72C4714-640D-B1E8-36C0-D5A6C0F100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16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7" y="8729"/>
                <a:ext cx="6128" cy="4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6" name="Line 7">
                <a:extLst>
                  <a:ext uri="{FF2B5EF4-FFF2-40B4-BE49-F238E27FC236}">
                    <a16:creationId xmlns:a16="http://schemas.microsoft.com/office/drawing/2014/main" id="{9648D6DD-D376-0AE1-0A2B-759CD5B1B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0" y="10563"/>
                <a:ext cx="704" cy="115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77" name="Line 8">
                <a:extLst>
                  <a:ext uri="{FF2B5EF4-FFF2-40B4-BE49-F238E27FC236}">
                    <a16:creationId xmlns:a16="http://schemas.microsoft.com/office/drawing/2014/main" id="{6F15D3B6-DCFD-B743-0542-CCC9966A0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4" y="10515"/>
                <a:ext cx="832" cy="113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78" name="Arc 9">
                <a:extLst>
                  <a:ext uri="{FF2B5EF4-FFF2-40B4-BE49-F238E27FC236}">
                    <a16:creationId xmlns:a16="http://schemas.microsoft.com/office/drawing/2014/main" id="{F48723D2-5780-8849-1F19-148D8F3EA8B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47299">
                <a:off x="5920" y="10997"/>
                <a:ext cx="757" cy="1376"/>
              </a:xfrm>
              <a:custGeom>
                <a:avLst/>
                <a:gdLst>
                  <a:gd name="T0" fmla="*/ 0 w 10395"/>
                  <a:gd name="T1" fmla="*/ 0 h 21600"/>
                  <a:gd name="T2" fmla="*/ 757 w 10395"/>
                  <a:gd name="T3" fmla="*/ 170 h 21600"/>
                  <a:gd name="T4" fmla="*/ 0 w 10395"/>
                  <a:gd name="T5" fmla="*/ 137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95" h="21600" fill="none" extrusionOk="0">
                    <a:moveTo>
                      <a:pt x="0" y="0"/>
                    </a:moveTo>
                    <a:cubicBezTo>
                      <a:pt x="3634" y="0"/>
                      <a:pt x="7209" y="916"/>
                      <a:pt x="10395" y="2665"/>
                    </a:cubicBezTo>
                  </a:path>
                  <a:path w="10395" h="21600" stroke="0" extrusionOk="0">
                    <a:moveTo>
                      <a:pt x="0" y="0"/>
                    </a:moveTo>
                    <a:cubicBezTo>
                      <a:pt x="3634" y="0"/>
                      <a:pt x="7209" y="916"/>
                      <a:pt x="10395" y="2665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5368" name="Text Box 10">
              <a:extLst>
                <a:ext uri="{FF2B5EF4-FFF2-40B4-BE49-F238E27FC236}">
                  <a16:creationId xmlns:a16="http://schemas.microsoft.com/office/drawing/2014/main" id="{4610C6BA-7906-2416-B4E7-9268EC6CF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160"/>
              <a:ext cx="53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</a:rPr>
                <a:t>66,1°</a:t>
              </a:r>
              <a:endParaRPr lang="it-IT" altLang="it-IT" sz="1400" b="1">
                <a:solidFill>
                  <a:srgbClr val="FF0000"/>
                </a:solidFill>
              </a:endParaRPr>
            </a:p>
          </p:txBody>
        </p:sp>
        <p:grpSp>
          <p:nvGrpSpPr>
            <p:cNvPr id="15369" name="Group 12">
              <a:extLst>
                <a:ext uri="{FF2B5EF4-FFF2-40B4-BE49-F238E27FC236}">
                  <a16:creationId xmlns:a16="http://schemas.microsoft.com/office/drawing/2014/main" id="{75773879-0083-56C3-4398-4F987FBE4A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2" y="1872"/>
              <a:ext cx="1820" cy="1056"/>
              <a:chOff x="3013" y="2083"/>
              <a:chExt cx="5848" cy="4386"/>
            </a:xfrm>
          </p:grpSpPr>
          <p:pic>
            <p:nvPicPr>
              <p:cNvPr id="15371" name="Picture 13" descr="tessuto">
                <a:extLst>
                  <a:ext uri="{FF2B5EF4-FFF2-40B4-BE49-F238E27FC236}">
                    <a16:creationId xmlns:a16="http://schemas.microsoft.com/office/drawing/2014/main" id="{4C0B4F82-C3A1-72E9-5E6F-0CC2D2DCED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8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3" y="2083"/>
                <a:ext cx="5848" cy="4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2" name="Line 14">
                <a:extLst>
                  <a:ext uri="{FF2B5EF4-FFF2-40B4-BE49-F238E27FC236}">
                    <a16:creationId xmlns:a16="http://schemas.microsoft.com/office/drawing/2014/main" id="{7B8855FE-698A-CCF7-C7EB-7F73923B1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2" y="3488"/>
                <a:ext cx="1104" cy="190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73" name="Line 15">
                <a:extLst>
                  <a:ext uri="{FF2B5EF4-FFF2-40B4-BE49-F238E27FC236}">
                    <a16:creationId xmlns:a16="http://schemas.microsoft.com/office/drawing/2014/main" id="{13478479-30AB-9C45-468C-F7FBAF3A3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20" y="3504"/>
                <a:ext cx="1184" cy="185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74" name="Arc 16">
                <a:extLst>
                  <a:ext uri="{FF2B5EF4-FFF2-40B4-BE49-F238E27FC236}">
                    <a16:creationId xmlns:a16="http://schemas.microsoft.com/office/drawing/2014/main" id="{8E4276B1-72DE-C6D6-C3E0-6D7DFCF6D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-315206">
                <a:off x="5376" y="4672"/>
                <a:ext cx="992" cy="141"/>
              </a:xfrm>
              <a:custGeom>
                <a:avLst/>
                <a:gdLst>
                  <a:gd name="T0" fmla="*/ 0 w 21600"/>
                  <a:gd name="T1" fmla="*/ 0 h 21600"/>
                  <a:gd name="T2" fmla="*/ 992 w 21600"/>
                  <a:gd name="T3" fmla="*/ 141 h 21600"/>
                  <a:gd name="T4" fmla="*/ 0 w 21600"/>
                  <a:gd name="T5" fmla="*/ 14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5370" name="Text Box 17">
              <a:extLst>
                <a:ext uri="{FF2B5EF4-FFF2-40B4-BE49-F238E27FC236}">
                  <a16:creationId xmlns:a16="http://schemas.microsoft.com/office/drawing/2014/main" id="{114DCF8C-80D5-FBAF-62B9-585F9185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208"/>
              <a:ext cx="650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b="1">
                  <a:solidFill>
                    <a:srgbClr val="FF0000"/>
                  </a:solidFill>
                </a:rPr>
                <a:t>63,1°</a:t>
              </a:r>
              <a:endParaRPr lang="it-IT" altLang="it-IT" sz="1400" b="1">
                <a:solidFill>
                  <a:srgbClr val="FF0000"/>
                </a:solidFill>
              </a:endParaRPr>
            </a:p>
          </p:txBody>
        </p:sp>
      </p:grpSp>
      <p:sp>
        <p:nvSpPr>
          <p:cNvPr id="15366" name="Text Box 18">
            <a:extLst>
              <a:ext uri="{FF2B5EF4-FFF2-40B4-BE49-F238E27FC236}">
                <a16:creationId xmlns:a16="http://schemas.microsoft.com/office/drawing/2014/main" id="{8B64E22A-09F7-F4F7-42E3-F20FF3DA7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6800"/>
            <a:ext cx="8153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/>
              <a:t>   Presenza di </a:t>
            </a:r>
            <a:r>
              <a:rPr lang="it-IT" altLang="it-IT" b="1"/>
              <a:t>eventuali pieghe</a:t>
            </a:r>
            <a:r>
              <a:rPr lang="it-IT" altLang="it-IT"/>
              <a:t> sul lenzuolo: -2% </a:t>
            </a:r>
            <a:r>
              <a:rPr lang="it-IT" altLang="it-IT" u="sng"/>
              <a:t>+</a:t>
            </a:r>
            <a:r>
              <a:rPr lang="it-IT" altLang="it-IT"/>
              <a:t> 2%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it-IT" altLang="it-IT"/>
              <a:t>   Compressione dei dischi intervertebrali -2,0 </a:t>
            </a:r>
            <a:r>
              <a:rPr lang="it-IT" altLang="it-IT" u="sng"/>
              <a:t>+</a:t>
            </a:r>
            <a:r>
              <a:rPr lang="it-IT" altLang="it-IT"/>
              <a:t> 0,5 cm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it-IT" altLang="it-IT"/>
              <a:t>   </a:t>
            </a:r>
            <a:r>
              <a:rPr lang="it-IT" altLang="it-IT" b="1"/>
              <a:t>Incertezza</a:t>
            </a:r>
            <a:r>
              <a:rPr lang="it-IT" altLang="it-IT"/>
              <a:t> sugli </a:t>
            </a:r>
            <a:r>
              <a:rPr lang="it-IT" altLang="it-IT" b="1"/>
              <a:t>indici</a:t>
            </a:r>
            <a:r>
              <a:rPr lang="it-IT" altLang="it-IT"/>
              <a:t> antropometrici da bibliografia: </a:t>
            </a:r>
            <a:r>
              <a:rPr lang="it-IT" altLang="it-IT" u="sng"/>
              <a:t>+</a:t>
            </a:r>
            <a:r>
              <a:rPr lang="it-IT" altLang="it-IT"/>
              <a:t> 3%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it-IT" altLang="it-IT"/>
              <a:t>   </a:t>
            </a:r>
            <a:r>
              <a:rPr lang="it-IT" altLang="it-IT" b="1"/>
              <a:t>Inclinazione testa</a:t>
            </a:r>
            <a:r>
              <a:rPr lang="it-IT" altLang="it-IT"/>
              <a:t> in avanti: +3 </a:t>
            </a:r>
            <a:r>
              <a:rPr lang="it-IT" altLang="it-IT" u="sng"/>
              <a:t>+</a:t>
            </a:r>
            <a:r>
              <a:rPr lang="it-IT" altLang="it-IT"/>
              <a:t> 3 cm (I.F.)  -3 </a:t>
            </a:r>
            <a:r>
              <a:rPr lang="it-IT" altLang="it-IT" u="sng"/>
              <a:t>+</a:t>
            </a:r>
            <a:r>
              <a:rPr lang="it-IT" altLang="it-IT"/>
              <a:t> 3 cm (I.D.)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3650</Words>
  <Application>Microsoft Office PowerPoint</Application>
  <PresentationFormat>Presentazione su schermo (4:3)</PresentationFormat>
  <Paragraphs>973</Paragraphs>
  <Slides>50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5</vt:i4>
      </vt:variant>
      <vt:variant>
        <vt:lpstr>Titoli diapositive</vt:lpstr>
      </vt:variant>
      <vt:variant>
        <vt:i4>50</vt:i4>
      </vt:variant>
    </vt:vector>
  </HeadingPairs>
  <TitlesOfParts>
    <vt:vector size="60" baseType="lpstr">
      <vt:lpstr>Arial</vt:lpstr>
      <vt:lpstr>Symbol</vt:lpstr>
      <vt:lpstr>Times New Roman</vt:lpstr>
      <vt:lpstr>Struttura predefinita</vt:lpstr>
      <vt:lpstr>1_Struttura predefinita</vt:lpstr>
      <vt:lpstr>Equation</vt:lpstr>
      <vt:lpstr>Documento</vt:lpstr>
      <vt:lpstr>Foglio di lavoro</vt:lpstr>
      <vt:lpstr>Image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Compaq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Compaq</dc:creator>
  <cp:lastModifiedBy>Marco Carraro</cp:lastModifiedBy>
  <cp:revision>55</cp:revision>
  <dcterms:created xsi:type="dcterms:W3CDTF">1998-11-03T13:13:52Z</dcterms:created>
  <dcterms:modified xsi:type="dcterms:W3CDTF">2023-07-24T15:06:10Z</dcterms:modified>
</cp:coreProperties>
</file>